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FCD3-3471-4F31-8566-84E662F2112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CA044-DCFA-478A-91B2-52CA8159F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CA044-DCFA-478A-91B2-52CA8159F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8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9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2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17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7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6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0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19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8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0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2A12-AF12-4F27-A35A-08DE6000D448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BC00-0B5D-4F7E-ADB2-B8ACA969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638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编译原理词法分析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66418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第六组</a:t>
            </a:r>
            <a:endParaRPr lang="en-US" altLang="zh-CN" dirty="0" smtClean="0"/>
          </a:p>
          <a:p>
            <a:r>
              <a:rPr lang="zh-CN" altLang="en-US" dirty="0"/>
              <a:t>陈曦源  </a:t>
            </a:r>
            <a:r>
              <a:rPr lang="en-US" altLang="zh-CN" dirty="0" smtClean="0"/>
              <a:t>5120140975</a:t>
            </a:r>
          </a:p>
          <a:p>
            <a:r>
              <a:rPr lang="zh-CN" altLang="en-US" dirty="0"/>
              <a:t>唐  荣  </a:t>
            </a:r>
            <a:r>
              <a:rPr lang="en-US" altLang="zh-CN" dirty="0" smtClean="0"/>
              <a:t>5120140988</a:t>
            </a:r>
          </a:p>
          <a:p>
            <a:r>
              <a:rPr lang="zh-CN" altLang="en-US" dirty="0"/>
              <a:t>陶  琦  </a:t>
            </a:r>
            <a:r>
              <a:rPr lang="en-US" altLang="zh-CN" dirty="0" smtClean="0"/>
              <a:t>5120140548</a:t>
            </a:r>
          </a:p>
          <a:p>
            <a:r>
              <a:rPr lang="zh-CN" altLang="en-US" dirty="0"/>
              <a:t>徐佳瑶  </a:t>
            </a:r>
            <a:r>
              <a:rPr lang="en-US" altLang="zh-CN" dirty="0"/>
              <a:t>5120140970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4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8780" y="579863"/>
            <a:ext cx="511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总</a:t>
            </a:r>
            <a:r>
              <a:rPr lang="en-US" altLang="zh-CN" sz="2800" dirty="0" smtClean="0"/>
              <a:t>DFA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38" y="579863"/>
            <a:ext cx="7142787" cy="58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四、单词分类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dirty="0" smtClean="0"/>
              <a:t>标识符</a:t>
            </a:r>
            <a:r>
              <a:rPr lang="en-US" altLang="zh-CN" dirty="0" smtClean="0"/>
              <a:t>(ID)</a:t>
            </a:r>
            <a:r>
              <a:rPr lang="zh-CN" altLang="zh-CN" dirty="0" smtClean="0"/>
              <a:t>：</a:t>
            </a:r>
            <a:r>
              <a:rPr lang="zh-CN" altLang="zh-CN" dirty="0"/>
              <a:t>字母打头，后接任意字母或数字。</a:t>
            </a:r>
          </a:p>
          <a:p>
            <a:pPr lvl="0"/>
            <a:r>
              <a:rPr lang="zh-CN" altLang="zh-CN" dirty="0"/>
              <a:t>保留字：标识符的子集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用容器存储，判断为标识符后与容器中的保留字对比，如果已存在于容器中，则为保留字。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无</a:t>
            </a:r>
            <a:r>
              <a:rPr lang="zh-CN" altLang="zh-CN" dirty="0"/>
              <a:t>符号</a:t>
            </a:r>
            <a:r>
              <a:rPr lang="zh-CN" altLang="zh-CN" dirty="0" smtClean="0"/>
              <a:t>整数</a:t>
            </a:r>
            <a:r>
              <a:rPr lang="en-US" altLang="zh-CN" dirty="0" smtClean="0"/>
              <a:t>(NUM)</a:t>
            </a:r>
            <a:r>
              <a:rPr lang="zh-CN" altLang="zh-CN" dirty="0" smtClean="0"/>
              <a:t>：</a:t>
            </a:r>
            <a:r>
              <a:rPr lang="zh-CN" altLang="zh-CN" dirty="0"/>
              <a:t>由数字组成</a:t>
            </a:r>
            <a:r>
              <a:rPr lang="zh-CN" altLang="zh-CN" dirty="0" smtClean="0"/>
              <a:t>，但</a:t>
            </a:r>
            <a:r>
              <a:rPr lang="zh-CN" altLang="zh-CN" dirty="0"/>
              <a:t>最高位不能为</a:t>
            </a:r>
            <a:r>
              <a:rPr lang="en-US" altLang="zh-CN" dirty="0"/>
              <a:t>0</a:t>
            </a:r>
            <a:r>
              <a:rPr lang="zh-CN" altLang="zh-CN" dirty="0"/>
              <a:t>，允许一位的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分界</a:t>
            </a:r>
            <a:r>
              <a:rPr lang="zh-CN" altLang="zh-CN" dirty="0"/>
              <a:t>符：</a:t>
            </a:r>
            <a:r>
              <a:rPr lang="en-US" altLang="zh-CN" dirty="0"/>
              <a:t>(</a:t>
            </a:r>
            <a:r>
              <a:rPr lang="zh-CN" altLang="zh-CN" dirty="0"/>
              <a:t>、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;</a:t>
            </a:r>
            <a:r>
              <a:rPr lang="zh-CN" altLang="zh-CN" dirty="0"/>
              <a:t>、</a:t>
            </a:r>
            <a:r>
              <a:rPr lang="en-US" altLang="zh-CN" dirty="0"/>
              <a:t>{</a:t>
            </a:r>
            <a:r>
              <a:rPr lang="zh-CN" altLang="zh-CN" dirty="0"/>
              <a:t>、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 smtClean="0"/>
              <a:t>运算符</a:t>
            </a:r>
            <a:r>
              <a:rPr lang="zh-CN" altLang="zh-CN" dirty="0"/>
              <a:t>：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、</a:t>
            </a:r>
            <a:r>
              <a:rPr lang="en-US" altLang="zh-CN" dirty="0"/>
              <a:t>=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zh-CN" altLang="zh-CN" dirty="0"/>
              <a:t>、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&gt;=</a:t>
            </a:r>
            <a:r>
              <a:rPr lang="zh-CN" altLang="zh-CN" dirty="0"/>
              <a:t>、</a:t>
            </a:r>
            <a:r>
              <a:rPr lang="en-US" altLang="zh-CN" dirty="0"/>
              <a:t>&lt;=</a:t>
            </a:r>
            <a:r>
              <a:rPr lang="zh-CN" altLang="zh-CN" dirty="0"/>
              <a:t>、</a:t>
            </a:r>
            <a:r>
              <a:rPr lang="en-US" altLang="zh-CN" dirty="0"/>
              <a:t>!=</a:t>
            </a:r>
            <a:r>
              <a:rPr lang="zh-CN" altLang="zh-CN" dirty="0"/>
              <a:t>、</a:t>
            </a:r>
            <a:r>
              <a:rPr lang="en-US" altLang="zh-CN" dirty="0"/>
              <a:t>==</a:t>
            </a:r>
            <a:endParaRPr lang="zh-CN" altLang="zh-CN" dirty="0"/>
          </a:p>
          <a:p>
            <a:r>
              <a:rPr lang="zh-CN" altLang="zh-CN" dirty="0" smtClean="0"/>
              <a:t>注释：</a:t>
            </a:r>
            <a:r>
              <a:rPr lang="en-US" altLang="zh-CN" dirty="0"/>
              <a:t>/*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任意字符</a:t>
            </a:r>
            <a:r>
              <a:rPr lang="en-US" altLang="zh-CN" dirty="0" smtClean="0"/>
              <a:t>)*    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4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、标识符</a:t>
            </a:r>
            <a:r>
              <a:rPr lang="en-US" altLang="zh-CN" dirty="0" smtClean="0">
                <a:sym typeface="Wingdings" panose="05000000000000000000" pitchFamily="2" charset="2"/>
              </a:rPr>
              <a:t>:(a|……|</a:t>
            </a:r>
            <a:r>
              <a:rPr lang="en-US" altLang="zh-CN" dirty="0" err="1" smtClean="0">
                <a:sym typeface="Wingdings" panose="05000000000000000000" pitchFamily="2" charset="2"/>
              </a:rPr>
              <a:t>z|A</a:t>
            </a:r>
            <a:r>
              <a:rPr lang="en-US" altLang="zh-CN" dirty="0" smtClean="0">
                <a:sym typeface="Wingdings" panose="05000000000000000000" pitchFamily="2" charset="2"/>
              </a:rPr>
              <a:t>|……|Z)(a|……|</a:t>
            </a:r>
            <a:r>
              <a:rPr lang="en-US" altLang="zh-CN" dirty="0" err="1" smtClean="0">
                <a:sym typeface="Wingdings" panose="05000000000000000000" pitchFamily="2" charset="2"/>
              </a:rPr>
              <a:t>z|A</a:t>
            </a:r>
            <a:r>
              <a:rPr lang="en-US" altLang="zh-CN" dirty="0" smtClean="0">
                <a:sym typeface="Wingdings" panose="05000000000000000000" pitchFamily="2" charset="2"/>
              </a:rPr>
              <a:t>|……|Z|0|……|9)*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、保留字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ym typeface="Wingdings" panose="05000000000000000000" pitchFamily="2" charset="2"/>
              </a:rPr>
              <a:t>标识符的子集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zh-CN" altLang="en-US" dirty="0">
                <a:sym typeface="Wingdings" panose="05000000000000000000" pitchFamily="2" charset="2"/>
              </a:rPr>
              <a:t>无符号</a:t>
            </a:r>
            <a:r>
              <a:rPr lang="zh-CN" altLang="en-US" dirty="0" smtClean="0">
                <a:sym typeface="Wingdings" panose="05000000000000000000" pitchFamily="2" charset="2"/>
              </a:rPr>
              <a:t>整数</a:t>
            </a:r>
            <a:r>
              <a:rPr lang="en-US" altLang="zh-CN" dirty="0" smtClean="0">
                <a:sym typeface="Wingdings" panose="05000000000000000000" pitchFamily="2" charset="2"/>
              </a:rPr>
              <a:t>:0|(1|……|9)(0|……|9)*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、分界符</a:t>
            </a:r>
            <a:r>
              <a:rPr lang="en-US" altLang="zh-CN" dirty="0" smtClean="0">
                <a:sym typeface="Wingdings" panose="05000000000000000000" pitchFamily="2" charset="2"/>
              </a:rPr>
              <a:t>: ( | ) | ; | { | }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sym typeface="Wingdings" panose="05000000000000000000" pitchFamily="2" charset="2"/>
              </a:rPr>
              <a:t>、运算符</a:t>
            </a:r>
            <a:r>
              <a:rPr lang="en-US" altLang="zh-CN" dirty="0" smtClean="0">
                <a:sym typeface="Wingdings" panose="05000000000000000000" pitchFamily="2" charset="2"/>
              </a:rPr>
              <a:t>:+ | - | * | / | = | &lt; | &gt; | &gt; = | &lt;= | != | ==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 smtClean="0">
                <a:sym typeface="Wingdings" panose="05000000000000000000" pitchFamily="2" charset="2"/>
              </a:rPr>
              <a:t>、注释</a:t>
            </a:r>
            <a:r>
              <a:rPr lang="en-US" altLang="zh-CN" dirty="0" smtClean="0">
                <a:sym typeface="Wingdings" panose="05000000000000000000" pitchFamily="2" charset="2"/>
              </a:rPr>
              <a:t>:/* (</a:t>
            </a:r>
            <a:r>
              <a:rPr lang="zh-CN" altLang="en-US" dirty="0">
                <a:sym typeface="Wingdings" panose="05000000000000000000" pitchFamily="2" charset="2"/>
              </a:rPr>
              <a:t>任意符号</a:t>
            </a:r>
            <a:r>
              <a:rPr lang="en-US" altLang="zh-CN" dirty="0" smtClean="0">
                <a:sym typeface="Wingdings" panose="05000000000000000000" pitchFamily="2" charset="2"/>
              </a:rPr>
              <a:t>)* 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7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11947"/>
            <a:ext cx="10515600" cy="49543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）标识符：</a:t>
            </a:r>
            <a:r>
              <a:rPr lang="en-US" altLang="zh-CN" dirty="0">
                <a:sym typeface="Wingdings" panose="05000000000000000000" pitchFamily="2" charset="2"/>
              </a:rPr>
              <a:t> :(a|……|</a:t>
            </a:r>
            <a:r>
              <a:rPr lang="en-US" altLang="zh-CN" dirty="0" err="1">
                <a:sym typeface="Wingdings" panose="05000000000000000000" pitchFamily="2" charset="2"/>
              </a:rPr>
              <a:t>z|A</a:t>
            </a:r>
            <a:r>
              <a:rPr lang="en-US" altLang="zh-CN" dirty="0">
                <a:sym typeface="Wingdings" panose="05000000000000000000" pitchFamily="2" charset="2"/>
              </a:rPr>
              <a:t>|……|Z)(a|……|</a:t>
            </a:r>
            <a:r>
              <a:rPr lang="en-US" altLang="zh-CN" dirty="0" err="1">
                <a:sym typeface="Wingdings" panose="05000000000000000000" pitchFamily="2" charset="2"/>
              </a:rPr>
              <a:t>z|A</a:t>
            </a:r>
            <a:r>
              <a:rPr lang="en-US" altLang="zh-CN" dirty="0">
                <a:sym typeface="Wingdings" panose="05000000000000000000" pitchFamily="2" charset="2"/>
              </a:rPr>
              <a:t>|……|Z|0|……|9</a:t>
            </a:r>
            <a:r>
              <a:rPr lang="en-US" altLang="zh-CN" dirty="0" smtClean="0">
                <a:sym typeface="Wingdings" panose="05000000000000000000" pitchFamily="2" charset="2"/>
              </a:rPr>
              <a:t>)*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确定</a:t>
            </a:r>
            <a:r>
              <a:rPr lang="zh-CN" altLang="en-US" dirty="0" smtClean="0">
                <a:sym typeface="Wingdings" panose="05000000000000000000" pitchFamily="2" charset="2"/>
              </a:rPr>
              <a:t>化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化</a:t>
            </a:r>
            <a:r>
              <a:rPr lang="zh-CN" altLang="en-US" dirty="0" smtClean="0">
                <a:sym typeface="Wingdings" panose="05000000000000000000" pitchFamily="2" charset="2"/>
              </a:rPr>
              <a:t>简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{{q1},{q2,q3}}  </a:t>
            </a:r>
            <a:r>
              <a:rPr lang="zh-CN" altLang="en-US" dirty="0" smtClean="0">
                <a:sym typeface="Wingdings" panose="05000000000000000000" pitchFamily="2" charset="2"/>
              </a:rPr>
              <a:t>不可再分。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sym typeface="Wingdings" panose="05000000000000000000" pitchFamily="2" charset="2"/>
              </a:rPr>
              <a:t>保留字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标识符的子集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4036"/>
              </p:ext>
            </p:extLst>
          </p:nvPr>
        </p:nvGraphicFramePr>
        <p:xfrm>
          <a:off x="236654" y="21087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11388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305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8933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4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S(q1)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0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ABC(q2)*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17611"/>
                  </a:ext>
                </a:extLst>
              </a:tr>
            </a:tbl>
          </a:graphicData>
        </a:graphic>
      </p:graphicFrame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33" y="3692457"/>
            <a:ext cx="6232072" cy="2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240428" cy="486193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无符号整数</a:t>
            </a:r>
            <a:r>
              <a:rPr lang="en-US" altLang="zh-CN" dirty="0">
                <a:sym typeface="Wingdings" panose="05000000000000000000" pitchFamily="2" charset="2"/>
              </a:rPr>
              <a:t>:0|(1|……|9)(0|……|9)*</a:t>
            </a:r>
          </a:p>
          <a:p>
            <a:r>
              <a:rPr lang="zh-CN" altLang="en-US" dirty="0" smtClean="0"/>
              <a:t>确定化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{{q1},{q2,q3,q4}}=&gt;{{q1},{q2,q3},{q4}}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不可拆分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7914"/>
              </p:ext>
            </p:extLst>
          </p:nvPr>
        </p:nvGraphicFramePr>
        <p:xfrm>
          <a:off x="267630" y="95384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25399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52580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692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0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S(q1)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ABC(q2)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ABC(q2)*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BC(q3)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C(q4)*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74929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73" y="2888508"/>
            <a:ext cx="5084955" cy="38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en-US" dirty="0">
                <a:sym typeface="Wingdings" panose="05000000000000000000" pitchFamily="2" charset="2"/>
              </a:rPr>
              <a:t>分界符</a:t>
            </a:r>
            <a:r>
              <a:rPr lang="en-US" altLang="zh-CN" dirty="0">
                <a:sym typeface="Wingdings" panose="05000000000000000000" pitchFamily="2" charset="2"/>
              </a:rPr>
              <a:t>: ( | ) | ; | { | }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画出后本就是</a:t>
            </a:r>
            <a:r>
              <a:rPr lang="en-US" altLang="zh-CN" dirty="0" smtClean="0">
                <a:sym typeface="Wingdings" panose="05000000000000000000" pitchFamily="2" charset="2"/>
              </a:rPr>
              <a:t>DNF</a:t>
            </a:r>
            <a:r>
              <a:rPr lang="zh-CN" altLang="en-US" dirty="0" smtClean="0">
                <a:sym typeface="Wingdings" panose="05000000000000000000" pitchFamily="2" charset="2"/>
              </a:rPr>
              <a:t>且最简。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39" y="1370818"/>
            <a:ext cx="6429449" cy="30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sym typeface="Wingdings" panose="05000000000000000000" pitchFamily="2" charset="2"/>
              </a:rPr>
              <a:t>）运算符</a:t>
            </a:r>
            <a:r>
              <a:rPr lang="en-US" altLang="zh-CN" dirty="0">
                <a:sym typeface="Wingdings" panose="05000000000000000000" pitchFamily="2" charset="2"/>
              </a:rPr>
              <a:t>:+ | - | * | / | = | &lt; | &gt; | &gt; = | &lt;= | != | ==</a:t>
            </a:r>
          </a:p>
          <a:p>
            <a:r>
              <a:rPr lang="zh-CN" altLang="en-US" dirty="0" smtClean="0"/>
              <a:t>确定化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{{q1,q2},{q3,q4}}</a:t>
            </a:r>
            <a:endParaRPr lang="en-US" altLang="zh-CN" dirty="0"/>
          </a:p>
          <a:p>
            <a:r>
              <a:rPr lang="en-US" altLang="zh-CN" dirty="0" smtClean="0"/>
              <a:t>=&gt;{{q1},{q2},{q3,q4}}</a:t>
            </a:r>
          </a:p>
          <a:p>
            <a:r>
              <a:rPr lang="en-US" altLang="zh-CN" dirty="0" smtClean="0"/>
              <a:t>=&gt;{{q1},{q2},{q3},{q4}}  </a:t>
            </a:r>
          </a:p>
          <a:p>
            <a:r>
              <a:rPr lang="zh-CN" altLang="en-US" dirty="0" smtClean="0"/>
              <a:t>无法再分解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13051"/>
              </p:ext>
            </p:extLst>
          </p:nvPr>
        </p:nvGraphicFramePr>
        <p:xfrm>
          <a:off x="348166" y="9426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2229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0101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4750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2826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49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 - * 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r>
                        <a:rPr lang="en-US" altLang="zh-CN" baseline="0" dirty="0" smtClean="0"/>
                        <a:t>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9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S(q1)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A(q2)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AB(q3)*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B(q4)*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6284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24" y="2796891"/>
            <a:ext cx="4344347" cy="33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6</a:t>
            </a:r>
            <a:r>
              <a:rPr lang="zh-CN" altLang="en-US" dirty="0" smtClean="0">
                <a:sym typeface="Wingdings" panose="05000000000000000000" pitchFamily="2" charset="2"/>
              </a:rPr>
              <a:t>）注释</a:t>
            </a:r>
            <a:r>
              <a:rPr lang="en-US" altLang="zh-CN" dirty="0">
                <a:sym typeface="Wingdings" panose="05000000000000000000" pitchFamily="2" charset="2"/>
              </a:rPr>
              <a:t>:/* (</a:t>
            </a:r>
            <a:r>
              <a:rPr lang="zh-CN" altLang="en-US" dirty="0">
                <a:sym typeface="Wingdings" panose="05000000000000000000" pitchFamily="2" charset="2"/>
              </a:rPr>
              <a:t>任意符号</a:t>
            </a:r>
            <a:r>
              <a:rPr lang="en-US" altLang="zh-CN" dirty="0">
                <a:sym typeface="Wingdings" panose="05000000000000000000" pitchFamily="2" charset="2"/>
              </a:rPr>
              <a:t>)* </a:t>
            </a:r>
            <a:r>
              <a:rPr lang="en-US" altLang="zh-CN" dirty="0" smtClean="0">
                <a:sym typeface="Wingdings" panose="05000000000000000000" pitchFamily="2" charset="2"/>
              </a:rPr>
              <a:t>*/</a:t>
            </a:r>
          </a:p>
          <a:p>
            <a:r>
              <a:rPr lang="zh-CN" altLang="en-US" dirty="0"/>
              <a:t>确定化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{{q1,q2,q3,q4,q5},{q6}}</a:t>
            </a:r>
          </a:p>
          <a:p>
            <a:r>
              <a:rPr lang="en-US" altLang="zh-CN" dirty="0" smtClean="0"/>
              <a:t>=&gt;{{q1},{q2,q3,q4,q5},{q6}}</a:t>
            </a:r>
          </a:p>
          <a:p>
            <a:r>
              <a:rPr lang="en-US" altLang="zh-CN" dirty="0" smtClean="0"/>
              <a:t>=&gt;{{q1},{q2},{q3,q5},{q4},{q6}}</a:t>
            </a:r>
            <a:endParaRPr lang="zh-CN" altLang="en-US" dirty="0"/>
          </a:p>
          <a:p>
            <a:r>
              <a:rPr lang="zh-CN" altLang="en-US" dirty="0"/>
              <a:t>不可</a:t>
            </a:r>
            <a:r>
              <a:rPr lang="zh-CN" altLang="en-US" dirty="0" smtClean="0"/>
              <a:t>再分解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11626"/>
              </p:ext>
            </p:extLst>
          </p:nvPr>
        </p:nvGraphicFramePr>
        <p:xfrm>
          <a:off x="359316" y="942689"/>
          <a:ext cx="6502400" cy="25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11010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357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494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8781069"/>
                    </a:ext>
                  </a:extLst>
                </a:gridCol>
              </a:tblGrid>
              <a:tr h="373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*&amp;</a:t>
                      </a:r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S(q1)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7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CD(q5)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F(q6)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CD(q5)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CD(q5)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CD(q5)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F(q6)*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99578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91" y="3540883"/>
            <a:ext cx="6981849" cy="1552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91" y="5093637"/>
            <a:ext cx="5312782" cy="15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三、合并</a:t>
            </a:r>
            <a:r>
              <a:rPr lang="en-US" altLang="zh-CN" dirty="0" smtClean="0"/>
              <a:t>NFA/DFA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合并后的</a:t>
            </a:r>
            <a:r>
              <a:rPr lang="en-US" altLang="zh-CN" dirty="0" smtClean="0"/>
              <a:t>NFA: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17" y="501805"/>
            <a:ext cx="6340224" cy="59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确定</a:t>
            </a:r>
            <a:r>
              <a:rPr lang="zh-CN" altLang="en-US" dirty="0" smtClean="0"/>
              <a:t>化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r>
              <a:rPr lang="en-US" altLang="zh-CN" dirty="0" smtClean="0"/>
              <a:t>:{{q1,q9,q10,q11},{q2},{q3},{q4},{q5},{q6},{q7},{q8},{q12</a:t>
            </a:r>
            <a:r>
              <a:rPr lang="en-US" altLang="zh-CN" dirty="0" smtClean="0"/>
              <a:t>}}//</a:t>
            </a:r>
            <a:r>
              <a:rPr lang="zh-CN" altLang="en-US" dirty="0" smtClean="0"/>
              <a:t>根据词法分类将</a:t>
            </a:r>
            <a:r>
              <a:rPr lang="en-US" altLang="zh-CN" dirty="0" smtClean="0"/>
              <a:t>q3,q4,q5,q6,q7,q8,q12</a:t>
            </a:r>
            <a:r>
              <a:rPr lang="zh-CN" altLang="en-US" dirty="0" smtClean="0"/>
              <a:t>分开</a:t>
            </a:r>
            <a:endParaRPr lang="en-US" altLang="zh-CN" dirty="0" smtClean="0"/>
          </a:p>
          <a:p>
            <a:r>
              <a:rPr lang="en-US" altLang="zh-CN" dirty="0" smtClean="0"/>
              <a:t>=&gt;{{q1},{q2},{q3},{q4},{q5},{q6},{q7},{q8},{q9},{q10},{q11},{q12</a:t>
            </a:r>
            <a:r>
              <a:rPr lang="en-US" altLang="zh-CN" dirty="0" smtClean="0"/>
              <a:t>}}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17625"/>
              </p:ext>
            </p:extLst>
          </p:nvPr>
        </p:nvGraphicFramePr>
        <p:xfrm>
          <a:off x="89214" y="485490"/>
          <a:ext cx="119875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36">
                  <a:extLst>
                    <a:ext uri="{9D8B030D-6E8A-4147-A177-3AD203B41FA5}">
                      <a16:colId xmlns:a16="http://schemas.microsoft.com/office/drawing/2014/main" val="2207997353"/>
                    </a:ext>
                  </a:extLst>
                </a:gridCol>
                <a:gridCol w="868401">
                  <a:extLst>
                    <a:ext uri="{9D8B030D-6E8A-4147-A177-3AD203B41FA5}">
                      <a16:colId xmlns:a16="http://schemas.microsoft.com/office/drawing/2014/main" val="3110482413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150908790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889331064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51600787"/>
                    </a:ext>
                  </a:extLst>
                </a:gridCol>
                <a:gridCol w="937630">
                  <a:extLst>
                    <a:ext uri="{9D8B030D-6E8A-4147-A177-3AD203B41FA5}">
                      <a16:colId xmlns:a16="http://schemas.microsoft.com/office/drawing/2014/main" val="3564977569"/>
                    </a:ext>
                  </a:extLst>
                </a:gridCol>
                <a:gridCol w="1170878">
                  <a:extLst>
                    <a:ext uri="{9D8B030D-6E8A-4147-A177-3AD203B41FA5}">
                      <a16:colId xmlns:a16="http://schemas.microsoft.com/office/drawing/2014/main" val="2993686255"/>
                    </a:ext>
                  </a:extLst>
                </a:gridCol>
                <a:gridCol w="888381">
                  <a:extLst>
                    <a:ext uri="{9D8B030D-6E8A-4147-A177-3AD203B41FA5}">
                      <a16:colId xmlns:a16="http://schemas.microsoft.com/office/drawing/2014/main" val="1868802722"/>
                    </a:ext>
                  </a:extLst>
                </a:gridCol>
                <a:gridCol w="998963">
                  <a:extLst>
                    <a:ext uri="{9D8B030D-6E8A-4147-A177-3AD203B41FA5}">
                      <a16:colId xmlns:a16="http://schemas.microsoft.com/office/drawing/2014/main" val="792803420"/>
                    </a:ext>
                  </a:extLst>
                </a:gridCol>
                <a:gridCol w="998963">
                  <a:extLst>
                    <a:ext uri="{9D8B030D-6E8A-4147-A177-3AD203B41FA5}">
                      <a16:colId xmlns:a16="http://schemas.microsoft.com/office/drawing/2014/main" val="2142613445"/>
                    </a:ext>
                  </a:extLst>
                </a:gridCol>
                <a:gridCol w="860502">
                  <a:extLst>
                    <a:ext uri="{9D8B030D-6E8A-4147-A177-3AD203B41FA5}">
                      <a16:colId xmlns:a16="http://schemas.microsoft.com/office/drawing/2014/main" val="1883011147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2509163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();{}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+-*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*&amp;</a:t>
                      </a:r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SABCD(q1)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B2(q4)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C1(q5)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D3(q6)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D3,E1(q7)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D1(q8)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D1(q8)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D2(q9)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2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A1(q2)*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A1(q2)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9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B1(q3)*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B1(q3)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5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B2(q4)*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9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C1(q5)*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1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D3(q6)*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D3,E1(q7)*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3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D1(q8)*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D3(q6)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D2(q9)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D3(q6)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1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E3(q11)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E3(q11)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E4(q12)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E2(q10)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E3(q11)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E2(q10)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E4(q12)*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9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245</TotalTime>
  <Words>725</Words>
  <Application>Microsoft Office PowerPoint</Application>
  <PresentationFormat>宽屏</PresentationFormat>
  <Paragraphs>215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Trebuchet MS</vt:lpstr>
      <vt:lpstr>Tw Cen MT</vt:lpstr>
      <vt:lpstr>Wingdings</vt:lpstr>
      <vt:lpstr>电路</vt:lpstr>
      <vt:lpstr>编译原理词法分析</vt:lpstr>
      <vt:lpstr>一、正则表达式</vt:lpstr>
      <vt:lpstr>二、NFA</vt:lpstr>
      <vt:lpstr>PowerPoint 演示文稿</vt:lpstr>
      <vt:lpstr>PowerPoint 演示文稿</vt:lpstr>
      <vt:lpstr>PowerPoint 演示文稿</vt:lpstr>
      <vt:lpstr>PowerPoint 演示文稿</vt:lpstr>
      <vt:lpstr>三、合并NFA/DFA</vt:lpstr>
      <vt:lpstr>PowerPoint 演示文稿</vt:lpstr>
      <vt:lpstr>PowerPoint 演示文稿</vt:lpstr>
      <vt:lpstr>四、单词分类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编译原理词法分析</dc:title>
  <dc:creator>爱和圣殿</dc:creator>
  <cp:lastModifiedBy>爱和圣殿</cp:lastModifiedBy>
  <cp:revision>163</cp:revision>
  <dcterms:created xsi:type="dcterms:W3CDTF">2016-04-12T14:32:49Z</dcterms:created>
  <dcterms:modified xsi:type="dcterms:W3CDTF">2016-04-15T01:38:04Z</dcterms:modified>
</cp:coreProperties>
</file>