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60" r:id="rId6"/>
    <p:sldId id="261" r:id="rId7"/>
    <p:sldId id="265" r:id="rId8"/>
    <p:sldId id="269" r:id="rId9"/>
    <p:sldId id="270" r:id="rId10"/>
    <p:sldId id="272" r:id="rId11"/>
    <p:sldId id="262" r:id="rId12"/>
    <p:sldId id="271" r:id="rId13"/>
    <p:sldId id="274" r:id="rId14"/>
    <p:sldId id="264" r:id="rId15"/>
    <p:sldId id="276" r:id="rId16"/>
    <p:sldId id="275" r:id="rId17"/>
    <p:sldId id="277" r:id="rId18"/>
    <p:sldId id="263" r:id="rId19"/>
    <p:sldId id="266" r:id="rId20"/>
    <p:sldId id="267" r:id="rId21"/>
    <p:sldId id="268" r:id="rId22"/>
    <p:sldId id="278"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2022/11/14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2022/11/14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2022/11/14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OpenXiangShan/XiangShan-doc/blob/main/docs/frontend/ifu.md#validinst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penXiangShan/XiangShan-doc/blob/main/docs/frontend/ifu.md#crossfetch"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OpenXiangShan/XiangShan-doc/blob/main/docs/frontend/ifu.md#predecod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penXiangShan/XiangShan-doc/blob/main/docs/frontend/ifu.md#predchecker"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github.com/OpenXiangShan/XiangShan-doc/blob/main/docs/frontend/ifu.md#half" TargetMode="External"/><Relationship Id="rId4" Type="http://schemas.openxmlformats.org/officeDocument/2006/relationships/hyperlink" Target="https://github.com/OpenXiangShan/XiangShan-doc/blob/main/docs/frontend/ifu.md#mmiofetch"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Predecoder</a:t>
            </a:r>
            <a:endParaRPr lang="zh-CN" altLang="en-US" dirty="0"/>
          </a:p>
        </p:txBody>
      </p:sp>
    </p:spTree>
    <p:extLst>
      <p:ext uri="{BB962C8B-B14F-4D97-AF65-F5344CB8AC3E}">
        <p14:creationId xmlns:p14="http://schemas.microsoft.com/office/powerpoint/2010/main" val="102129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en-US" altLang="zh-CN" sz="3200" dirty="0" smtClean="0">
                <a:latin typeface="等线 Light" pitchFamily="2" charset="-122"/>
                <a:ea typeface="等线 Light" pitchFamily="2" charset="-122"/>
              </a:rPr>
              <a:t>Decode</a:t>
            </a:r>
            <a:endParaRPr lang="zh-CN" altLang="en-US" sz="3200" dirty="0">
              <a:latin typeface="等线 Light" pitchFamily="2" charset="-122"/>
              <a:ea typeface="等线 Light" pitchFamily="2" charset="-122"/>
            </a:endParaRPr>
          </a:p>
        </p:txBody>
      </p:sp>
      <p:sp>
        <p:nvSpPr>
          <p:cNvPr id="3" name="矩形 2"/>
          <p:cNvSpPr/>
          <p:nvPr/>
        </p:nvSpPr>
        <p:spPr>
          <a:xfrm>
            <a:off x="549896" y="1484784"/>
            <a:ext cx="8136904" cy="4801314"/>
          </a:xfrm>
          <a:prstGeom prst="rect">
            <a:avLst/>
          </a:prstGeom>
        </p:spPr>
        <p:txBody>
          <a:bodyPr wrap="square">
            <a:spAutoFit/>
          </a:bodyPr>
          <a:lstStyle/>
          <a:p>
            <a:r>
              <a:rPr lang="en-US" altLang="zh-CN" dirty="0" err="1">
                <a:latin typeface="Consolas" panose="020B0609020204030204" pitchFamily="49" charset="0"/>
              </a:rPr>
              <a:t>def</a:t>
            </a:r>
            <a:r>
              <a:rPr lang="en-US" altLang="zh-CN" dirty="0">
                <a:latin typeface="Consolas" panose="020B0609020204030204" pitchFamily="49" charset="0"/>
              </a:rPr>
              <a:t>(</a:t>
            </a:r>
            <a:r>
              <a:rPr lang="en-US" altLang="zh-CN" dirty="0" err="1">
                <a:latin typeface="Consolas" panose="020B0609020204030204" pitchFamily="49" charset="0"/>
              </a:rPr>
              <a:t>instr</a:t>
            </a:r>
            <a:r>
              <a:rPr lang="en-US" altLang="zh-CN" dirty="0">
                <a:latin typeface="Consolas" panose="020B0609020204030204" pitchFamily="49" charset="0"/>
              </a:rPr>
              <a:t>: </a:t>
            </a:r>
            <a:r>
              <a:rPr lang="en-US" altLang="zh-CN" dirty="0" err="1">
                <a:latin typeface="Consolas" panose="020B0609020204030204" pitchFamily="49" charset="0"/>
              </a:rPr>
              <a:t>UInt</a:t>
            </a:r>
            <a:r>
              <a:rPr lang="en-US" altLang="zh-CN" dirty="0">
                <a:latin typeface="Consolas" panose="020B0609020204030204" pitchFamily="49" charset="0"/>
              </a:rPr>
              <a:t>) = {                                // Branch </a:t>
            </a:r>
            <a:r>
              <a:rPr lang="zh-CN" altLang="en-US" dirty="0">
                <a:latin typeface="Consolas" panose="020B0609020204030204" pitchFamily="49" charset="0"/>
              </a:rPr>
              <a:t>的信息</a:t>
            </a:r>
          </a:p>
          <a:p>
            <a:r>
              <a:rPr lang="zh-CN" altLang="en-US" dirty="0">
                <a:latin typeface="Consolas" panose="020B0609020204030204" pitchFamily="49" charset="0"/>
              </a:rPr>
              <a:t>    </a:t>
            </a:r>
            <a:r>
              <a:rPr lang="en-US" altLang="zh-CN" dirty="0" err="1">
                <a:latin typeface="Consolas" panose="020B0609020204030204" pitchFamily="49" charset="0"/>
              </a:rPr>
              <a:t>val</a:t>
            </a:r>
            <a:r>
              <a:rPr lang="en-US" altLang="zh-CN" dirty="0">
                <a:latin typeface="Consolas" panose="020B0609020204030204" pitchFamily="49" charset="0"/>
              </a:rPr>
              <a:t> </a:t>
            </a:r>
            <a:r>
              <a:rPr lang="en-US" altLang="zh-CN" dirty="0" err="1">
                <a:latin typeface="Consolas" panose="020B0609020204030204" pitchFamily="49" charset="0"/>
              </a:rPr>
              <a:t>brType</a:t>
            </a:r>
            <a:r>
              <a:rPr lang="en-US" altLang="zh-CN" dirty="0">
                <a:latin typeface="Consolas" panose="020B0609020204030204" pitchFamily="49" charset="0"/>
              </a:rPr>
              <a:t>::Nil = </a:t>
            </a:r>
            <a:r>
              <a:rPr lang="en-US" altLang="zh-CN" dirty="0" err="1">
                <a:latin typeface="Consolas" panose="020B0609020204030204" pitchFamily="49" charset="0"/>
              </a:rPr>
              <a:t>ListLookup</a:t>
            </a:r>
            <a:r>
              <a:rPr lang="en-US" altLang="zh-CN" dirty="0">
                <a:latin typeface="Consolas" panose="020B0609020204030204" pitchFamily="49" charset="0"/>
              </a:rPr>
              <a:t>(</a:t>
            </a:r>
            <a:r>
              <a:rPr lang="en-US" altLang="zh-CN" dirty="0" err="1">
                <a:latin typeface="Consolas" panose="020B0609020204030204" pitchFamily="49" charset="0"/>
              </a:rPr>
              <a:t>instr</a:t>
            </a:r>
            <a:r>
              <a:rPr lang="en-US" altLang="zh-CN" dirty="0">
                <a:latin typeface="Consolas" panose="020B0609020204030204" pitchFamily="49" charset="0"/>
              </a:rPr>
              <a:t>, List(</a:t>
            </a:r>
            <a:r>
              <a:rPr lang="en-US" altLang="zh-CN" dirty="0" err="1">
                <a:latin typeface="Consolas" panose="020B0609020204030204" pitchFamily="49" charset="0"/>
              </a:rPr>
              <a:t>BrType.notCFI</a:t>
            </a:r>
            <a:r>
              <a:rPr lang="en-US" altLang="zh-CN" dirty="0">
                <a:latin typeface="Consolas" panose="020B0609020204030204" pitchFamily="49" charset="0"/>
              </a:rPr>
              <a:t>), </a:t>
            </a:r>
            <a:r>
              <a:rPr lang="en-US" altLang="zh-CN" dirty="0" err="1">
                <a:latin typeface="Consolas" panose="020B0609020204030204" pitchFamily="49" charset="0"/>
              </a:rPr>
              <a:t>PreDecodeInst.brTable</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val</a:t>
            </a:r>
            <a:r>
              <a:rPr lang="en-US" altLang="zh-CN" dirty="0">
                <a:latin typeface="Consolas" panose="020B0609020204030204" pitchFamily="49" charset="0"/>
              </a:rPr>
              <a:t> </a:t>
            </a:r>
            <a:r>
              <a:rPr lang="en-US" altLang="zh-CN" dirty="0" err="1">
                <a:latin typeface="Consolas" panose="020B0609020204030204" pitchFamily="49" charset="0"/>
              </a:rPr>
              <a:t>rd</a:t>
            </a:r>
            <a:r>
              <a:rPr lang="en-US" altLang="zh-CN" dirty="0">
                <a:latin typeface="Consolas" panose="020B0609020204030204" pitchFamily="49" charset="0"/>
              </a:rPr>
              <a:t> = Mux(</a:t>
            </a:r>
            <a:r>
              <a:rPr lang="en-US" altLang="zh-CN" dirty="0" err="1">
                <a:latin typeface="Consolas" panose="020B0609020204030204" pitchFamily="49" charset="0"/>
              </a:rPr>
              <a:t>isRVC</a:t>
            </a:r>
            <a:r>
              <a:rPr lang="en-US" altLang="zh-CN" dirty="0">
                <a:latin typeface="Consolas" panose="020B0609020204030204" pitchFamily="49" charset="0"/>
              </a:rPr>
              <a:t>(</a:t>
            </a:r>
            <a:r>
              <a:rPr lang="en-US" altLang="zh-CN" dirty="0" err="1">
                <a:latin typeface="Consolas" panose="020B0609020204030204" pitchFamily="49" charset="0"/>
              </a:rPr>
              <a:t>instr</a:t>
            </a:r>
            <a:r>
              <a:rPr lang="en-US" altLang="zh-CN" dirty="0">
                <a:latin typeface="Consolas" panose="020B0609020204030204" pitchFamily="49" charset="0"/>
              </a:rPr>
              <a:t>), </a:t>
            </a:r>
            <a:r>
              <a:rPr lang="en-US" altLang="zh-CN" dirty="0" err="1">
                <a:latin typeface="Consolas" panose="020B0609020204030204" pitchFamily="49" charset="0"/>
              </a:rPr>
              <a:t>instr</a:t>
            </a:r>
            <a:r>
              <a:rPr lang="en-US" altLang="zh-CN" dirty="0">
                <a:latin typeface="Consolas" panose="020B0609020204030204" pitchFamily="49" charset="0"/>
              </a:rPr>
              <a:t>(12), </a:t>
            </a:r>
            <a:r>
              <a:rPr lang="en-US" altLang="zh-CN" dirty="0" err="1">
                <a:latin typeface="Consolas" panose="020B0609020204030204" pitchFamily="49" charset="0"/>
              </a:rPr>
              <a:t>instr</a:t>
            </a:r>
            <a:r>
              <a:rPr lang="en-US" altLang="zh-CN" dirty="0">
                <a:latin typeface="Consolas" panose="020B0609020204030204" pitchFamily="49" charset="0"/>
              </a:rPr>
              <a:t>(11,7</a:t>
            </a:r>
            <a:r>
              <a:rPr lang="en-US" altLang="zh-CN" dirty="0" smtClean="0">
                <a:latin typeface="Consolas" panose="020B0609020204030204" pitchFamily="49" charset="0"/>
              </a:rPr>
              <a:t>))</a:t>
            </a:r>
            <a:endParaRPr lang="zh-CN" altLang="en-US" dirty="0">
              <a:latin typeface="Consolas" panose="020B0609020204030204" pitchFamily="49" charset="0"/>
            </a:endParaRPr>
          </a:p>
          <a:p>
            <a:r>
              <a:rPr lang="zh-CN" altLang="en-US" dirty="0">
                <a:latin typeface="Consolas" panose="020B0609020204030204" pitchFamily="49" charset="0"/>
              </a:rPr>
              <a:t>    </a:t>
            </a:r>
            <a:r>
              <a:rPr lang="en-US" altLang="zh-CN" dirty="0" err="1">
                <a:latin typeface="Consolas" panose="020B0609020204030204" pitchFamily="49" charset="0"/>
              </a:rPr>
              <a:t>val</a:t>
            </a:r>
            <a:r>
              <a:rPr lang="en-US" altLang="zh-CN" dirty="0">
                <a:latin typeface="Consolas" panose="020B0609020204030204" pitchFamily="49" charset="0"/>
              </a:rPr>
              <a:t> </a:t>
            </a:r>
            <a:r>
              <a:rPr lang="en-US" altLang="zh-CN" dirty="0" err="1">
                <a:latin typeface="Consolas" panose="020B0609020204030204" pitchFamily="49" charset="0"/>
              </a:rPr>
              <a:t>rs</a:t>
            </a:r>
            <a:r>
              <a:rPr lang="en-US" altLang="zh-CN" dirty="0">
                <a:latin typeface="Consolas" panose="020B0609020204030204" pitchFamily="49" charset="0"/>
              </a:rPr>
              <a:t> = Mux(</a:t>
            </a:r>
            <a:r>
              <a:rPr lang="en-US" altLang="zh-CN" dirty="0" err="1">
                <a:latin typeface="Consolas" panose="020B0609020204030204" pitchFamily="49" charset="0"/>
              </a:rPr>
              <a:t>isRVC</a:t>
            </a:r>
            <a:r>
              <a:rPr lang="en-US" altLang="zh-CN" dirty="0">
                <a:latin typeface="Consolas" panose="020B0609020204030204" pitchFamily="49" charset="0"/>
              </a:rPr>
              <a:t>(</a:t>
            </a:r>
            <a:r>
              <a:rPr lang="en-US" altLang="zh-CN" dirty="0" err="1">
                <a:latin typeface="Consolas" panose="020B0609020204030204" pitchFamily="49" charset="0"/>
              </a:rPr>
              <a:t>instr</a:t>
            </a:r>
            <a:r>
              <a:rPr lang="en-US" altLang="zh-CN" dirty="0">
                <a:latin typeface="Consolas" panose="020B0609020204030204" pitchFamily="49" charset="0"/>
              </a:rPr>
              <a:t>), Mux(</a:t>
            </a:r>
            <a:r>
              <a:rPr lang="en-US" altLang="zh-CN" dirty="0" err="1">
                <a:latin typeface="Consolas" panose="020B0609020204030204" pitchFamily="49" charset="0"/>
              </a:rPr>
              <a:t>brType</a:t>
            </a:r>
            <a:r>
              <a:rPr lang="en-US" altLang="zh-CN" dirty="0">
                <a:latin typeface="Consolas" panose="020B0609020204030204" pitchFamily="49" charset="0"/>
              </a:rPr>
              <a:t> === </a:t>
            </a:r>
            <a:r>
              <a:rPr lang="en-US" altLang="zh-CN" dirty="0" err="1">
                <a:latin typeface="Consolas" panose="020B0609020204030204" pitchFamily="49" charset="0"/>
              </a:rPr>
              <a:t>BrType.jal</a:t>
            </a:r>
            <a:r>
              <a:rPr lang="en-US" altLang="zh-CN" dirty="0">
                <a:latin typeface="Consolas" panose="020B0609020204030204" pitchFamily="49" charset="0"/>
              </a:rPr>
              <a:t>, 0.U, </a:t>
            </a:r>
            <a:r>
              <a:rPr lang="en-US" altLang="zh-CN" dirty="0" err="1">
                <a:latin typeface="Consolas" panose="020B0609020204030204" pitchFamily="49" charset="0"/>
              </a:rPr>
              <a:t>instr</a:t>
            </a:r>
            <a:r>
              <a:rPr lang="en-US" altLang="zh-CN" dirty="0">
                <a:latin typeface="Consolas" panose="020B0609020204030204" pitchFamily="49" charset="0"/>
              </a:rPr>
              <a:t>(11, 7)), </a:t>
            </a:r>
            <a:r>
              <a:rPr lang="en-US" altLang="zh-CN" dirty="0" err="1">
                <a:latin typeface="Consolas" panose="020B0609020204030204" pitchFamily="49" charset="0"/>
              </a:rPr>
              <a:t>instr</a:t>
            </a:r>
            <a:r>
              <a:rPr lang="en-US" altLang="zh-CN" dirty="0">
                <a:latin typeface="Consolas" panose="020B0609020204030204" pitchFamily="49" charset="0"/>
              </a:rPr>
              <a:t>(19, 15</a:t>
            </a:r>
            <a:r>
              <a:rPr lang="en-US" altLang="zh-CN" dirty="0" smtClean="0">
                <a:latin typeface="Consolas" panose="020B0609020204030204" pitchFamily="49" charset="0"/>
              </a:rPr>
              <a:t>))</a:t>
            </a:r>
          </a:p>
          <a:p>
            <a:endParaRPr lang="en-US" altLang="zh-CN" dirty="0" smtClean="0">
              <a:latin typeface="Consolas" panose="020B0609020204030204" pitchFamily="49" charset="0"/>
            </a:endParaRPr>
          </a:p>
          <a:p>
            <a:r>
              <a:rPr lang="en-US" altLang="zh-CN" dirty="0">
                <a:latin typeface="Consolas" panose="020B0609020204030204" pitchFamily="49" charset="0"/>
              </a:rPr>
              <a:t> </a:t>
            </a:r>
            <a:r>
              <a:rPr lang="en-US" altLang="zh-CN" dirty="0" smtClean="0">
                <a:latin typeface="Consolas" panose="020B0609020204030204" pitchFamily="49" charset="0"/>
              </a:rPr>
              <a:t>   </a:t>
            </a:r>
            <a:r>
              <a:rPr lang="en-US" altLang="zh-CN" dirty="0" err="1" smtClean="0">
                <a:latin typeface="Consolas" panose="020B0609020204030204" pitchFamily="49" charset="0"/>
              </a:rPr>
              <a:t>val</a:t>
            </a:r>
            <a:r>
              <a:rPr lang="en-US" altLang="zh-CN" dirty="0" smtClean="0">
                <a:latin typeface="Consolas" panose="020B0609020204030204" pitchFamily="49" charset="0"/>
              </a:rPr>
              <a:t> </a:t>
            </a:r>
            <a:r>
              <a:rPr lang="en-US" altLang="zh-CN" dirty="0" err="1">
                <a:latin typeface="Consolas" panose="020B0609020204030204" pitchFamily="49" charset="0"/>
              </a:rPr>
              <a:t>isCall</a:t>
            </a:r>
            <a:r>
              <a:rPr lang="en-US" altLang="zh-CN" dirty="0">
                <a:latin typeface="Consolas" panose="020B0609020204030204" pitchFamily="49" charset="0"/>
              </a:rPr>
              <a:t> = (</a:t>
            </a:r>
            <a:r>
              <a:rPr lang="en-US" altLang="zh-CN" dirty="0" err="1">
                <a:latin typeface="Consolas" panose="020B0609020204030204" pitchFamily="49" charset="0"/>
              </a:rPr>
              <a:t>brType</a:t>
            </a:r>
            <a:r>
              <a:rPr lang="en-US" altLang="zh-CN" dirty="0">
                <a:latin typeface="Consolas" panose="020B0609020204030204" pitchFamily="49" charset="0"/>
              </a:rPr>
              <a:t> === </a:t>
            </a:r>
            <a:r>
              <a:rPr lang="en-US" altLang="zh-CN" dirty="0" err="1">
                <a:latin typeface="Consolas" panose="020B0609020204030204" pitchFamily="49" charset="0"/>
              </a:rPr>
              <a:t>BrType.jal</a:t>
            </a:r>
            <a:r>
              <a:rPr lang="en-US" altLang="zh-CN" dirty="0">
                <a:latin typeface="Consolas" panose="020B0609020204030204" pitchFamily="49" charset="0"/>
              </a:rPr>
              <a:t> &amp;&amp; </a:t>
            </a:r>
            <a:r>
              <a:rPr lang="en-US" altLang="zh-CN" dirty="0">
                <a:solidFill>
                  <a:srgbClr val="FF0000"/>
                </a:solidFill>
                <a:latin typeface="Consolas" panose="020B0609020204030204" pitchFamily="49" charset="0"/>
              </a:rPr>
              <a:t>!</a:t>
            </a:r>
            <a:r>
              <a:rPr lang="en-US" altLang="zh-CN" dirty="0" err="1">
                <a:solidFill>
                  <a:srgbClr val="FF0000"/>
                </a:solidFill>
                <a:latin typeface="Consolas" panose="020B0609020204030204" pitchFamily="49" charset="0"/>
              </a:rPr>
              <a:t>isRVC</a:t>
            </a:r>
            <a:r>
              <a:rPr lang="en-US" altLang="zh-CN" dirty="0">
                <a:solidFill>
                  <a:srgbClr val="FF0000"/>
                </a:solidFill>
                <a:latin typeface="Consolas" panose="020B0609020204030204" pitchFamily="49" charset="0"/>
              </a:rPr>
              <a:t>(</a:t>
            </a:r>
            <a:r>
              <a:rPr lang="en-US" altLang="zh-CN" dirty="0" err="1">
                <a:solidFill>
                  <a:srgbClr val="FF0000"/>
                </a:solidFill>
                <a:latin typeface="Consolas" panose="020B0609020204030204" pitchFamily="49" charset="0"/>
              </a:rPr>
              <a:t>instr</a:t>
            </a:r>
            <a:r>
              <a:rPr lang="en-US" altLang="zh-CN" dirty="0">
                <a:solidFill>
                  <a:srgbClr val="FF0000"/>
                </a:solidFill>
                <a:latin typeface="Consolas" panose="020B0609020204030204" pitchFamily="49" charset="0"/>
              </a:rPr>
              <a:t>) || </a:t>
            </a:r>
            <a:r>
              <a:rPr lang="en-US" altLang="zh-CN" dirty="0" err="1">
                <a:solidFill>
                  <a:srgbClr val="FF0000"/>
                </a:solidFill>
                <a:latin typeface="Consolas" panose="020B0609020204030204" pitchFamily="49" charset="0"/>
              </a:rPr>
              <a:t>brType</a:t>
            </a:r>
            <a:r>
              <a:rPr lang="en-US" altLang="zh-CN" dirty="0">
                <a:solidFill>
                  <a:srgbClr val="FF0000"/>
                </a:solidFill>
                <a:latin typeface="Consolas" panose="020B0609020204030204" pitchFamily="49" charset="0"/>
              </a:rPr>
              <a:t> === </a:t>
            </a:r>
            <a:r>
              <a:rPr lang="en-US" altLang="zh-CN" dirty="0" err="1">
                <a:solidFill>
                  <a:srgbClr val="FF0000"/>
                </a:solidFill>
                <a:latin typeface="Consolas" panose="020B0609020204030204" pitchFamily="49" charset="0"/>
              </a:rPr>
              <a:t>BrType.jalr</a:t>
            </a:r>
            <a:r>
              <a:rPr lang="en-US" altLang="zh-CN" dirty="0">
                <a:latin typeface="Consolas" panose="020B0609020204030204" pitchFamily="49" charset="0"/>
              </a:rPr>
              <a:t>) &amp;&amp; </a:t>
            </a:r>
            <a:r>
              <a:rPr lang="en-US" altLang="zh-CN" dirty="0" err="1">
                <a:latin typeface="Consolas" panose="020B0609020204030204" pitchFamily="49" charset="0"/>
              </a:rPr>
              <a:t>isLink</a:t>
            </a:r>
            <a:r>
              <a:rPr lang="en-US" altLang="zh-CN" dirty="0">
                <a:latin typeface="Consolas" panose="020B0609020204030204" pitchFamily="49" charset="0"/>
              </a:rPr>
              <a:t>(</a:t>
            </a:r>
            <a:r>
              <a:rPr lang="en-US" altLang="zh-CN" dirty="0" err="1">
                <a:latin typeface="Consolas" panose="020B0609020204030204" pitchFamily="49" charset="0"/>
              </a:rPr>
              <a:t>rd</a:t>
            </a:r>
            <a:r>
              <a:rPr lang="en-US" altLang="zh-CN" dirty="0">
                <a:latin typeface="Consolas" panose="020B0609020204030204" pitchFamily="49" charset="0"/>
              </a:rPr>
              <a:t>) // Only for </a:t>
            </a:r>
            <a:r>
              <a:rPr lang="en-US" altLang="zh-CN" dirty="0" smtClean="0">
                <a:latin typeface="Consolas" panose="020B0609020204030204" pitchFamily="49" charset="0"/>
              </a:rPr>
              <a:t>RV64</a:t>
            </a:r>
          </a:p>
          <a:p>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val</a:t>
            </a:r>
            <a:r>
              <a:rPr lang="en-US" altLang="zh-CN" dirty="0">
                <a:latin typeface="Consolas" panose="020B0609020204030204" pitchFamily="49" charset="0"/>
              </a:rPr>
              <a:t> </a:t>
            </a:r>
            <a:r>
              <a:rPr lang="en-US" altLang="zh-CN" dirty="0" err="1">
                <a:latin typeface="Consolas" panose="020B0609020204030204" pitchFamily="49" charset="0"/>
              </a:rPr>
              <a:t>isRet</a:t>
            </a:r>
            <a:r>
              <a:rPr lang="en-US" altLang="zh-CN" dirty="0">
                <a:latin typeface="Consolas" panose="020B0609020204030204" pitchFamily="49" charset="0"/>
              </a:rPr>
              <a:t> = </a:t>
            </a:r>
            <a:r>
              <a:rPr lang="en-US" altLang="zh-CN" dirty="0" err="1">
                <a:latin typeface="Consolas" panose="020B0609020204030204" pitchFamily="49" charset="0"/>
              </a:rPr>
              <a:t>brType</a:t>
            </a:r>
            <a:r>
              <a:rPr lang="en-US" altLang="zh-CN" dirty="0">
                <a:latin typeface="Consolas" panose="020B0609020204030204" pitchFamily="49" charset="0"/>
              </a:rPr>
              <a:t> === </a:t>
            </a:r>
            <a:r>
              <a:rPr lang="en-US" altLang="zh-CN" dirty="0" err="1">
                <a:latin typeface="Consolas" panose="020B0609020204030204" pitchFamily="49" charset="0"/>
              </a:rPr>
              <a:t>BrType.jalr</a:t>
            </a:r>
            <a:r>
              <a:rPr lang="en-US" altLang="zh-CN" dirty="0">
                <a:latin typeface="Consolas" panose="020B0609020204030204" pitchFamily="49" charset="0"/>
              </a:rPr>
              <a:t> &amp;&amp; </a:t>
            </a:r>
            <a:r>
              <a:rPr lang="en-US" altLang="zh-CN" dirty="0" err="1">
                <a:latin typeface="Consolas" panose="020B0609020204030204" pitchFamily="49" charset="0"/>
              </a:rPr>
              <a:t>isLink</a:t>
            </a:r>
            <a:r>
              <a:rPr lang="en-US" altLang="zh-CN" dirty="0">
                <a:latin typeface="Consolas" panose="020B0609020204030204" pitchFamily="49" charset="0"/>
              </a:rPr>
              <a:t>(</a:t>
            </a:r>
            <a:r>
              <a:rPr lang="en-US" altLang="zh-CN" dirty="0" err="1">
                <a:latin typeface="Consolas" panose="020B0609020204030204" pitchFamily="49" charset="0"/>
              </a:rPr>
              <a:t>rs</a:t>
            </a:r>
            <a:r>
              <a:rPr lang="en-US" altLang="zh-CN" dirty="0">
                <a:latin typeface="Consolas" panose="020B0609020204030204" pitchFamily="49" charset="0"/>
              </a:rPr>
              <a:t>) &amp;&amp; !</a:t>
            </a:r>
            <a:r>
              <a:rPr lang="en-US" altLang="zh-CN" dirty="0" err="1">
                <a:latin typeface="Consolas" panose="020B0609020204030204" pitchFamily="49" charset="0"/>
              </a:rPr>
              <a:t>isCall</a:t>
            </a:r>
            <a:endParaRPr lang="en-US" altLang="zh-CN" dirty="0">
              <a:latin typeface="Consolas" panose="020B0609020204030204" pitchFamily="49" charset="0"/>
            </a:endParaRPr>
          </a:p>
          <a:p>
            <a:r>
              <a:rPr lang="en-US" altLang="zh-CN" dirty="0">
                <a:latin typeface="Consolas" panose="020B0609020204030204" pitchFamily="49" charset="0"/>
              </a:rPr>
              <a:t>    List(</a:t>
            </a:r>
            <a:r>
              <a:rPr lang="en-US" altLang="zh-CN" dirty="0" err="1">
                <a:latin typeface="Consolas" panose="020B0609020204030204" pitchFamily="49" charset="0"/>
              </a:rPr>
              <a:t>brType</a:t>
            </a:r>
            <a:r>
              <a:rPr lang="en-US" altLang="zh-CN" dirty="0">
                <a:latin typeface="Consolas" panose="020B0609020204030204" pitchFamily="49" charset="0"/>
              </a:rPr>
              <a:t>, </a:t>
            </a:r>
            <a:r>
              <a:rPr lang="en-US" altLang="zh-CN" dirty="0" err="1">
                <a:latin typeface="Consolas" panose="020B0609020204030204" pitchFamily="49" charset="0"/>
              </a:rPr>
              <a:t>isCall</a:t>
            </a:r>
            <a:r>
              <a:rPr lang="en-US" altLang="zh-CN" dirty="0">
                <a:latin typeface="Consolas" panose="020B0609020204030204" pitchFamily="49" charset="0"/>
              </a:rPr>
              <a:t>, </a:t>
            </a:r>
            <a:r>
              <a:rPr lang="en-US" altLang="zh-CN" dirty="0" err="1">
                <a:latin typeface="Consolas" panose="020B0609020204030204" pitchFamily="49" charset="0"/>
              </a:rPr>
              <a:t>isRet</a:t>
            </a:r>
            <a:r>
              <a:rPr lang="en-US" altLang="zh-CN" dirty="0">
                <a:latin typeface="Consolas" panose="020B0609020204030204" pitchFamily="49" charset="0"/>
              </a:rPr>
              <a:t>)</a:t>
            </a:r>
          </a:p>
          <a:p>
            <a:r>
              <a:rPr lang="en-US" altLang="zh-CN" dirty="0" smtClean="0">
                <a:latin typeface="Consolas" panose="020B0609020204030204" pitchFamily="49" charset="0"/>
              </a:rPr>
              <a:t>}</a:t>
            </a:r>
          </a:p>
          <a:p>
            <a:endParaRPr lang="en-US" altLang="zh-CN" b="0" dirty="0">
              <a:effectLst/>
              <a:latin typeface="Consolas" panose="020B0609020204030204" pitchFamily="49" charset="0"/>
            </a:endParaRPr>
          </a:p>
          <a:p>
            <a:r>
              <a:rPr lang="en-US" altLang="zh-CN" dirty="0" err="1">
                <a:latin typeface="Consolas" panose="020B0609020204030204" pitchFamily="49" charset="0"/>
              </a:rPr>
              <a:t>def</a:t>
            </a:r>
            <a:r>
              <a:rPr lang="en-US" altLang="zh-CN" dirty="0">
                <a:latin typeface="Consolas" panose="020B0609020204030204" pitchFamily="49" charset="0"/>
              </a:rPr>
              <a:t> </a:t>
            </a:r>
            <a:r>
              <a:rPr lang="en-US" altLang="zh-CN" dirty="0" err="1">
                <a:latin typeface="Consolas" panose="020B0609020204030204" pitchFamily="49" charset="0"/>
              </a:rPr>
              <a:t>isLink</a:t>
            </a:r>
            <a:r>
              <a:rPr lang="en-US" altLang="zh-CN" dirty="0">
                <a:latin typeface="Consolas" panose="020B0609020204030204" pitchFamily="49" charset="0"/>
              </a:rPr>
              <a:t>(</a:t>
            </a:r>
            <a:r>
              <a:rPr lang="en-US" altLang="zh-CN" dirty="0" err="1">
                <a:latin typeface="Consolas" panose="020B0609020204030204" pitchFamily="49" charset="0"/>
              </a:rPr>
              <a:t>reg:UInt</a:t>
            </a:r>
            <a:r>
              <a:rPr lang="en-US" altLang="zh-CN" dirty="0">
                <a:latin typeface="Consolas" panose="020B0609020204030204" pitchFamily="49" charset="0"/>
              </a:rPr>
              <a:t>) = </a:t>
            </a:r>
            <a:r>
              <a:rPr lang="en-US" altLang="zh-CN" dirty="0" err="1">
                <a:latin typeface="Consolas" panose="020B0609020204030204" pitchFamily="49" charset="0"/>
              </a:rPr>
              <a:t>reg</a:t>
            </a:r>
            <a:r>
              <a:rPr lang="en-US" altLang="zh-CN" dirty="0">
                <a:latin typeface="Consolas" panose="020B0609020204030204" pitchFamily="49" charset="0"/>
              </a:rPr>
              <a:t> === 1.U || </a:t>
            </a:r>
            <a:r>
              <a:rPr lang="en-US" altLang="zh-CN" dirty="0" err="1">
                <a:latin typeface="Consolas" panose="020B0609020204030204" pitchFamily="49" charset="0"/>
              </a:rPr>
              <a:t>reg</a:t>
            </a:r>
            <a:r>
              <a:rPr lang="en-US" altLang="zh-CN" dirty="0">
                <a:latin typeface="Consolas" panose="020B0609020204030204" pitchFamily="49" charset="0"/>
              </a:rPr>
              <a:t> === 5.U   // only when </a:t>
            </a:r>
            <a:r>
              <a:rPr lang="en-US" altLang="zh-CN" dirty="0" err="1">
                <a:latin typeface="Consolas" panose="020B0609020204030204" pitchFamily="49" charset="0"/>
              </a:rPr>
              <a:t>rd</a:t>
            </a:r>
            <a:r>
              <a:rPr lang="en-US" altLang="zh-CN" dirty="0">
                <a:latin typeface="Consolas" panose="020B0609020204030204" pitchFamily="49" charset="0"/>
              </a:rPr>
              <a:t> = x1 / </a:t>
            </a:r>
            <a:r>
              <a:rPr lang="en-US" altLang="zh-CN" dirty="0" smtClean="0">
                <a:latin typeface="Consolas" panose="020B0609020204030204" pitchFamily="49" charset="0"/>
              </a:rPr>
              <a:t>x5 return address</a:t>
            </a:r>
            <a:endParaRPr lang="en-US" altLang="zh-CN" dirty="0">
              <a:latin typeface="Consolas" panose="020B0609020204030204" pitchFamily="49" charset="0"/>
            </a:endParaRPr>
          </a:p>
        </p:txBody>
      </p:sp>
    </p:spTree>
    <p:extLst>
      <p:ext uri="{BB962C8B-B14F-4D97-AF65-F5344CB8AC3E}">
        <p14:creationId xmlns:p14="http://schemas.microsoft.com/office/powerpoint/2010/main" val="2930014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en-US" altLang="zh-CN" sz="3200" dirty="0" smtClean="0">
                <a:latin typeface="等线 Light" pitchFamily="2" charset="-122"/>
                <a:ea typeface="等线 Light" pitchFamily="2" charset="-122"/>
              </a:rPr>
              <a:t>RVC</a:t>
            </a:r>
            <a:r>
              <a:rPr lang="zh-CN" altLang="en-US" sz="3200" dirty="0" smtClean="0">
                <a:latin typeface="等线 Light" pitchFamily="2" charset="-122"/>
                <a:ea typeface="等线 Light" pitchFamily="2" charset="-122"/>
              </a:rPr>
              <a:t>指令处理</a:t>
            </a:r>
            <a:endParaRPr lang="zh-CN" altLang="en-US" sz="3200" dirty="0">
              <a:latin typeface="等线 Light" pitchFamily="2" charset="-122"/>
              <a:ea typeface="等线 Light" pitchFamily="2" charset="-122"/>
            </a:endParaRPr>
          </a:p>
        </p:txBody>
      </p:sp>
      <p:sp>
        <p:nvSpPr>
          <p:cNvPr id="4" name="矩形 3"/>
          <p:cNvSpPr/>
          <p:nvPr/>
        </p:nvSpPr>
        <p:spPr>
          <a:xfrm>
            <a:off x="539552" y="3138885"/>
            <a:ext cx="6840760" cy="338554"/>
          </a:xfrm>
          <a:prstGeom prst="rect">
            <a:avLst/>
          </a:prstGeom>
        </p:spPr>
        <p:txBody>
          <a:bodyPr wrap="square">
            <a:spAutoFit/>
          </a:bodyPr>
          <a:lstStyle/>
          <a:p>
            <a:r>
              <a:rPr lang="en-US" altLang="zh-CN" sz="1600" dirty="0" err="1"/>
              <a:t>def</a:t>
            </a:r>
            <a:r>
              <a:rPr lang="en-US" altLang="zh-CN" sz="1600" dirty="0"/>
              <a:t> </a:t>
            </a:r>
            <a:r>
              <a:rPr lang="en-US" altLang="zh-CN" sz="1600" dirty="0" err="1"/>
              <a:t>isRVC</a:t>
            </a:r>
            <a:r>
              <a:rPr lang="en-US" altLang="zh-CN" sz="1600" dirty="0"/>
              <a:t>(</a:t>
            </a:r>
            <a:r>
              <a:rPr lang="en-US" altLang="zh-CN" sz="1600" dirty="0" err="1"/>
              <a:t>inst</a:t>
            </a:r>
            <a:r>
              <a:rPr lang="en-US" altLang="zh-CN" sz="1600" dirty="0"/>
              <a:t>: </a:t>
            </a:r>
            <a:r>
              <a:rPr lang="en-US" altLang="zh-CN" sz="1600" dirty="0" err="1"/>
              <a:t>UInt</a:t>
            </a:r>
            <a:r>
              <a:rPr lang="en-US" altLang="zh-CN" sz="1600" dirty="0"/>
              <a:t>) = (</a:t>
            </a:r>
            <a:r>
              <a:rPr lang="en-US" altLang="zh-CN" sz="1600" dirty="0" err="1" smtClean="0"/>
              <a:t>inst</a:t>
            </a:r>
            <a:r>
              <a:rPr lang="en-US" altLang="zh-CN" sz="1600" dirty="0" smtClean="0"/>
              <a:t>(1,0</a:t>
            </a:r>
            <a:r>
              <a:rPr lang="en-US" altLang="zh-CN" sz="1600" dirty="0"/>
              <a:t>) =/= 3.U</a:t>
            </a:r>
            <a:r>
              <a:rPr lang="en-US" altLang="zh-CN" sz="1600" dirty="0" smtClean="0"/>
              <a:t>)</a:t>
            </a:r>
            <a:endParaRPr lang="en-US" altLang="zh-CN"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54" y="1052736"/>
            <a:ext cx="7906667" cy="194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54954" y="3645024"/>
            <a:ext cx="8406680" cy="3108543"/>
          </a:xfrm>
          <a:prstGeom prst="rect">
            <a:avLst/>
          </a:prstGeom>
        </p:spPr>
        <p:txBody>
          <a:bodyPr wrap="square">
            <a:spAutoFit/>
          </a:bodyPr>
          <a:lstStyle/>
          <a:p>
            <a:r>
              <a:rPr lang="en-US" altLang="zh-CN" sz="1600" dirty="0"/>
              <a:t>class </a:t>
            </a:r>
            <a:r>
              <a:rPr lang="en-US" altLang="zh-CN" sz="1600" dirty="0" err="1"/>
              <a:t>RVCExpander</a:t>
            </a:r>
            <a:r>
              <a:rPr lang="en-US" altLang="zh-CN" sz="1600" dirty="0"/>
              <a:t>(implicit p: Parameters) extends </a:t>
            </a:r>
            <a:r>
              <a:rPr lang="en-US" altLang="zh-CN" sz="1600" dirty="0" err="1"/>
              <a:t>XSModule</a:t>
            </a:r>
            <a:r>
              <a:rPr lang="en-US" altLang="zh-CN" sz="1600" dirty="0"/>
              <a:t> {</a:t>
            </a:r>
          </a:p>
          <a:p>
            <a:r>
              <a:rPr lang="en-US" altLang="zh-CN" sz="1600" dirty="0"/>
              <a:t>  </a:t>
            </a:r>
            <a:r>
              <a:rPr lang="en-US" altLang="zh-CN" sz="1600" dirty="0" err="1"/>
              <a:t>val</a:t>
            </a:r>
            <a:r>
              <a:rPr lang="en-US" altLang="zh-CN" sz="1600" dirty="0"/>
              <a:t> </a:t>
            </a:r>
            <a:r>
              <a:rPr lang="en-US" altLang="zh-CN" sz="1600" dirty="0" err="1"/>
              <a:t>io</a:t>
            </a:r>
            <a:r>
              <a:rPr lang="en-US" altLang="zh-CN" sz="1600" dirty="0"/>
              <a:t> = IO(new Bundle {</a:t>
            </a:r>
          </a:p>
          <a:p>
            <a:r>
              <a:rPr lang="en-US" altLang="zh-CN" sz="1600" dirty="0"/>
              <a:t>    </a:t>
            </a:r>
            <a:r>
              <a:rPr lang="en-US" altLang="zh-CN" sz="1600" dirty="0" err="1"/>
              <a:t>val</a:t>
            </a:r>
            <a:r>
              <a:rPr lang="en-US" altLang="zh-CN" sz="1600" dirty="0"/>
              <a:t> in = Input(</a:t>
            </a:r>
            <a:r>
              <a:rPr lang="en-US" altLang="zh-CN" sz="1600" dirty="0" err="1"/>
              <a:t>UInt</a:t>
            </a:r>
            <a:r>
              <a:rPr lang="en-US" altLang="zh-CN" sz="1600" dirty="0"/>
              <a:t>(32.W))</a:t>
            </a:r>
          </a:p>
          <a:p>
            <a:r>
              <a:rPr lang="en-US" altLang="zh-CN" sz="1600" dirty="0"/>
              <a:t>    </a:t>
            </a:r>
            <a:r>
              <a:rPr lang="en-US" altLang="zh-CN" sz="1600" dirty="0" err="1"/>
              <a:t>val</a:t>
            </a:r>
            <a:r>
              <a:rPr lang="en-US" altLang="zh-CN" sz="1600" dirty="0"/>
              <a:t> out = Output(new </a:t>
            </a:r>
            <a:r>
              <a:rPr lang="en-US" altLang="zh-CN" sz="1600" dirty="0" err="1"/>
              <a:t>ExpandedInstruction</a:t>
            </a:r>
            <a:r>
              <a:rPr lang="en-US" altLang="zh-CN" sz="1600" dirty="0"/>
              <a:t>)</a:t>
            </a:r>
          </a:p>
          <a:p>
            <a:r>
              <a:rPr lang="en-US" altLang="zh-CN" sz="1600" dirty="0"/>
              <a:t>  })</a:t>
            </a:r>
          </a:p>
          <a:p>
            <a:r>
              <a:rPr lang="en-US" altLang="zh-CN" sz="1600" dirty="0"/>
              <a:t/>
            </a:r>
            <a:br>
              <a:rPr lang="en-US" altLang="zh-CN" sz="1600" dirty="0"/>
            </a:br>
            <a:r>
              <a:rPr lang="en-US" altLang="zh-CN" sz="1600" dirty="0"/>
              <a:t>  if (</a:t>
            </a:r>
            <a:r>
              <a:rPr lang="en-US" altLang="zh-CN" sz="1600" dirty="0" err="1"/>
              <a:t>HasCExtension</a:t>
            </a:r>
            <a:r>
              <a:rPr lang="en-US" altLang="zh-CN" sz="1600" dirty="0"/>
              <a:t>) {</a:t>
            </a:r>
          </a:p>
          <a:p>
            <a:r>
              <a:rPr lang="en-US" altLang="zh-CN" sz="1600" dirty="0"/>
              <a:t>    </a:t>
            </a:r>
            <a:r>
              <a:rPr lang="en-US" altLang="zh-CN" sz="1600" dirty="0" err="1"/>
              <a:t>io.out</a:t>
            </a:r>
            <a:r>
              <a:rPr lang="en-US" altLang="zh-CN" sz="1600" dirty="0"/>
              <a:t> := new </a:t>
            </a:r>
            <a:r>
              <a:rPr lang="en-US" altLang="zh-CN" sz="1600" dirty="0" err="1"/>
              <a:t>RVCDecoder</a:t>
            </a:r>
            <a:r>
              <a:rPr lang="en-US" altLang="zh-CN" sz="1600" dirty="0"/>
              <a:t>(io.in, XLEN).decode</a:t>
            </a:r>
          </a:p>
          <a:p>
            <a:r>
              <a:rPr lang="en-US" altLang="zh-CN" sz="1600" dirty="0"/>
              <a:t>  } else {</a:t>
            </a:r>
          </a:p>
          <a:p>
            <a:r>
              <a:rPr lang="en-US" altLang="zh-CN" sz="1600" dirty="0"/>
              <a:t>    </a:t>
            </a:r>
            <a:r>
              <a:rPr lang="en-US" altLang="zh-CN" sz="1600" dirty="0" err="1"/>
              <a:t>io.out</a:t>
            </a:r>
            <a:r>
              <a:rPr lang="en-US" altLang="zh-CN" sz="1600" dirty="0"/>
              <a:t> := new </a:t>
            </a:r>
            <a:r>
              <a:rPr lang="en-US" altLang="zh-CN" sz="1600" dirty="0" err="1"/>
              <a:t>RVCDecoder</a:t>
            </a:r>
            <a:r>
              <a:rPr lang="en-US" altLang="zh-CN" sz="1600" dirty="0"/>
              <a:t>(io.in, XLEN).</a:t>
            </a:r>
            <a:r>
              <a:rPr lang="en-US" altLang="zh-CN" sz="1600" dirty="0" err="1"/>
              <a:t>passthrough</a:t>
            </a:r>
            <a:endParaRPr lang="en-US" altLang="zh-CN" sz="1600" dirty="0"/>
          </a:p>
          <a:p>
            <a:r>
              <a:rPr lang="en-US" altLang="zh-CN" sz="1600" dirty="0"/>
              <a:t>  }</a:t>
            </a:r>
          </a:p>
          <a:p>
            <a:r>
              <a:rPr lang="en-US" altLang="zh-CN" sz="1600" dirty="0"/>
              <a:t>}</a:t>
            </a:r>
          </a:p>
        </p:txBody>
      </p:sp>
    </p:spTree>
    <p:extLst>
      <p:ext uri="{BB962C8B-B14F-4D97-AF65-F5344CB8AC3E}">
        <p14:creationId xmlns:p14="http://schemas.microsoft.com/office/powerpoint/2010/main" val="398372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en-US" altLang="zh-CN" sz="3200" dirty="0" smtClean="0">
                <a:latin typeface="等线 Light" pitchFamily="2" charset="-122"/>
                <a:ea typeface="等线 Light" pitchFamily="2" charset="-122"/>
              </a:rPr>
              <a:t>JAL/BR Offset</a:t>
            </a:r>
            <a:endParaRPr lang="zh-CN" altLang="en-US" sz="3200" dirty="0">
              <a:latin typeface="等线 Light" pitchFamily="2" charset="-122"/>
              <a:ea typeface="等线 Light" pitchFamily="2" charset="-122"/>
            </a:endParaRPr>
          </a:p>
        </p:txBody>
      </p:sp>
      <p:pic>
        <p:nvPicPr>
          <p:cNvPr id="10" name="图片 9"/>
          <p:cNvPicPr>
            <a:picLocks noChangeAspect="1"/>
          </p:cNvPicPr>
          <p:nvPr/>
        </p:nvPicPr>
        <p:blipFill>
          <a:blip r:embed="rId2"/>
          <a:stretch>
            <a:fillRect/>
          </a:stretch>
        </p:blipFill>
        <p:spPr>
          <a:xfrm>
            <a:off x="393192" y="1556792"/>
            <a:ext cx="7923224" cy="1304015"/>
          </a:xfrm>
          <a:prstGeom prst="rect">
            <a:avLst/>
          </a:prstGeom>
        </p:spPr>
      </p:pic>
      <p:sp>
        <p:nvSpPr>
          <p:cNvPr id="11" name="矩形 10"/>
          <p:cNvSpPr/>
          <p:nvPr/>
        </p:nvSpPr>
        <p:spPr>
          <a:xfrm>
            <a:off x="393192" y="3436871"/>
            <a:ext cx="8587280" cy="2585323"/>
          </a:xfrm>
          <a:prstGeom prst="rect">
            <a:avLst/>
          </a:prstGeom>
        </p:spPr>
        <p:txBody>
          <a:bodyPr wrap="square">
            <a:spAutoFit/>
          </a:bodyPr>
          <a:lstStyle/>
          <a:p>
            <a:r>
              <a:rPr lang="en-US" altLang="zh-CN" b="0" dirty="0" err="1" smtClean="0">
                <a:effectLst/>
                <a:latin typeface="Consolas" panose="020B0609020204030204" pitchFamily="49" charset="0"/>
              </a:rPr>
              <a:t>def</a:t>
            </a:r>
            <a:r>
              <a:rPr lang="en-US" altLang="zh-CN" b="0" dirty="0" smtClean="0">
                <a:effectLst/>
                <a:latin typeface="Consolas" panose="020B0609020204030204" pitchFamily="49" charset="0"/>
              </a:rPr>
              <a:t> </a:t>
            </a:r>
            <a:r>
              <a:rPr lang="en-US" altLang="zh-CN" b="0" dirty="0" err="1" smtClean="0">
                <a:effectLst/>
                <a:latin typeface="Consolas" panose="020B0609020204030204" pitchFamily="49" charset="0"/>
              </a:rPr>
              <a:t>jal_offset</a:t>
            </a:r>
            <a:r>
              <a:rPr lang="en-US" altLang="zh-CN" b="0" dirty="0" smtClean="0">
                <a:effectLst/>
                <a:latin typeface="Consolas" panose="020B0609020204030204" pitchFamily="49" charset="0"/>
              </a:rPr>
              <a:t>(</a:t>
            </a:r>
            <a:r>
              <a:rPr lang="en-US" altLang="zh-CN" b="0" dirty="0" err="1" smtClean="0">
                <a:effectLst/>
                <a:latin typeface="Consolas" panose="020B0609020204030204" pitchFamily="49" charset="0"/>
              </a:rPr>
              <a:t>inst</a:t>
            </a:r>
            <a:r>
              <a:rPr lang="en-US" altLang="zh-CN" b="0" dirty="0" smtClean="0">
                <a:effectLst/>
                <a:latin typeface="Consolas" panose="020B0609020204030204" pitchFamily="49" charset="0"/>
              </a:rPr>
              <a:t>: </a:t>
            </a:r>
            <a:r>
              <a:rPr lang="en-US" altLang="zh-CN" b="0" dirty="0" err="1" smtClean="0">
                <a:effectLst/>
                <a:latin typeface="Consolas" panose="020B0609020204030204" pitchFamily="49" charset="0"/>
              </a:rPr>
              <a:t>UInt</a:t>
            </a:r>
            <a:r>
              <a:rPr lang="en-US" altLang="zh-CN" b="0" dirty="0" smtClean="0">
                <a:effectLst/>
                <a:latin typeface="Consolas" panose="020B0609020204030204" pitchFamily="49" charset="0"/>
              </a:rPr>
              <a:t>, </a:t>
            </a:r>
            <a:r>
              <a:rPr lang="en-US" altLang="zh-CN" b="0" dirty="0" err="1" smtClean="0">
                <a:effectLst/>
                <a:latin typeface="Consolas" panose="020B0609020204030204" pitchFamily="49" charset="0"/>
              </a:rPr>
              <a:t>rvc</a:t>
            </a:r>
            <a:r>
              <a:rPr lang="en-US" altLang="zh-CN" b="0" dirty="0" smtClean="0">
                <a:effectLst/>
                <a:latin typeface="Consolas" panose="020B0609020204030204" pitchFamily="49" charset="0"/>
              </a:rPr>
              <a:t>: Bool): </a:t>
            </a:r>
            <a:r>
              <a:rPr lang="en-US" altLang="zh-CN" b="0" dirty="0" err="1" smtClean="0">
                <a:effectLst/>
                <a:latin typeface="Consolas" panose="020B0609020204030204" pitchFamily="49" charset="0"/>
              </a:rPr>
              <a:t>UInt</a:t>
            </a:r>
            <a:r>
              <a:rPr lang="en-US" altLang="zh-CN" b="0" dirty="0" smtClean="0">
                <a:effectLst/>
                <a:latin typeface="Consolas" panose="020B0609020204030204" pitchFamily="49" charset="0"/>
              </a:rPr>
              <a:t> = {</a:t>
            </a:r>
          </a:p>
          <a:p>
            <a:r>
              <a:rPr lang="en-US" altLang="zh-CN" b="0" dirty="0" smtClean="0">
                <a:effectLst/>
                <a:latin typeface="Consolas" panose="020B0609020204030204" pitchFamily="49" charset="0"/>
              </a:rPr>
              <a:t>    </a:t>
            </a:r>
            <a:r>
              <a:rPr lang="en-US" altLang="zh-CN" b="0" dirty="0" err="1" smtClean="0">
                <a:effectLst/>
                <a:latin typeface="Consolas" panose="020B0609020204030204" pitchFamily="49" charset="0"/>
              </a:rPr>
              <a:t>val</a:t>
            </a:r>
            <a:r>
              <a:rPr lang="en-US" altLang="zh-CN" b="0" dirty="0" smtClean="0">
                <a:effectLst/>
                <a:latin typeface="Consolas" panose="020B0609020204030204" pitchFamily="49" charset="0"/>
              </a:rPr>
              <a:t> </a:t>
            </a:r>
            <a:r>
              <a:rPr lang="en-US" altLang="zh-CN" b="0" dirty="0" err="1" smtClean="0">
                <a:effectLst/>
                <a:latin typeface="Consolas" panose="020B0609020204030204" pitchFamily="49" charset="0"/>
              </a:rPr>
              <a:t>rvc_offset</a:t>
            </a:r>
            <a:r>
              <a:rPr lang="en-US" altLang="zh-CN" b="0" dirty="0" smtClean="0">
                <a:effectLst/>
                <a:latin typeface="Consolas" panose="020B0609020204030204" pitchFamily="49" charset="0"/>
              </a:rPr>
              <a:t> = Cat(</a:t>
            </a:r>
            <a:r>
              <a:rPr lang="en-US" altLang="zh-CN" b="0" dirty="0" err="1" smtClean="0">
                <a:effectLst/>
                <a:latin typeface="Consolas" panose="020B0609020204030204" pitchFamily="49" charset="0"/>
              </a:rPr>
              <a:t>inst</a:t>
            </a:r>
            <a:r>
              <a:rPr lang="en-US" altLang="zh-CN" b="0" dirty="0" smtClean="0">
                <a:effectLst/>
                <a:latin typeface="Consolas" panose="020B0609020204030204" pitchFamily="49" charset="0"/>
              </a:rPr>
              <a:t>(12), </a:t>
            </a:r>
            <a:r>
              <a:rPr lang="en-US" altLang="zh-CN" b="0" dirty="0" err="1" smtClean="0">
                <a:effectLst/>
                <a:latin typeface="Consolas" panose="020B0609020204030204" pitchFamily="49" charset="0"/>
              </a:rPr>
              <a:t>inst</a:t>
            </a:r>
            <a:r>
              <a:rPr lang="en-US" altLang="zh-CN" b="0" dirty="0" smtClean="0">
                <a:effectLst/>
                <a:latin typeface="Consolas" panose="020B0609020204030204" pitchFamily="49" charset="0"/>
              </a:rPr>
              <a:t>(8), </a:t>
            </a:r>
            <a:r>
              <a:rPr lang="en-US" altLang="zh-CN" b="0" dirty="0" err="1" smtClean="0">
                <a:effectLst/>
                <a:latin typeface="Consolas" panose="020B0609020204030204" pitchFamily="49" charset="0"/>
              </a:rPr>
              <a:t>inst</a:t>
            </a:r>
            <a:r>
              <a:rPr lang="en-US" altLang="zh-CN" b="0" dirty="0" smtClean="0">
                <a:effectLst/>
                <a:latin typeface="Consolas" panose="020B0609020204030204" pitchFamily="49" charset="0"/>
              </a:rPr>
              <a:t>(10, 9), </a:t>
            </a:r>
            <a:r>
              <a:rPr lang="en-US" altLang="zh-CN" b="0" dirty="0" err="1" smtClean="0">
                <a:effectLst/>
                <a:latin typeface="Consolas" panose="020B0609020204030204" pitchFamily="49" charset="0"/>
              </a:rPr>
              <a:t>inst</a:t>
            </a:r>
            <a:r>
              <a:rPr lang="en-US" altLang="zh-CN" b="0" dirty="0" smtClean="0">
                <a:effectLst/>
                <a:latin typeface="Consolas" panose="020B0609020204030204" pitchFamily="49" charset="0"/>
              </a:rPr>
              <a:t>(6), </a:t>
            </a:r>
            <a:r>
              <a:rPr lang="en-US" altLang="zh-CN" b="0" dirty="0" err="1" smtClean="0">
                <a:effectLst/>
                <a:latin typeface="Consolas" panose="020B0609020204030204" pitchFamily="49" charset="0"/>
              </a:rPr>
              <a:t>inst</a:t>
            </a:r>
            <a:r>
              <a:rPr lang="en-US" altLang="zh-CN" b="0" dirty="0" smtClean="0">
                <a:effectLst/>
                <a:latin typeface="Consolas" panose="020B0609020204030204" pitchFamily="49" charset="0"/>
              </a:rPr>
              <a:t>(7), </a:t>
            </a:r>
            <a:r>
              <a:rPr lang="en-US" altLang="zh-CN" b="0" dirty="0" err="1" smtClean="0">
                <a:effectLst/>
                <a:latin typeface="Consolas" panose="020B0609020204030204" pitchFamily="49" charset="0"/>
              </a:rPr>
              <a:t>inst</a:t>
            </a:r>
            <a:r>
              <a:rPr lang="en-US" altLang="zh-CN" b="0" dirty="0" smtClean="0">
                <a:effectLst/>
                <a:latin typeface="Consolas" panose="020B0609020204030204" pitchFamily="49" charset="0"/>
              </a:rPr>
              <a:t>(2), </a:t>
            </a:r>
            <a:r>
              <a:rPr lang="en-US" altLang="zh-CN" b="0" dirty="0" err="1" smtClean="0">
                <a:effectLst/>
                <a:latin typeface="Consolas" panose="020B0609020204030204" pitchFamily="49" charset="0"/>
              </a:rPr>
              <a:t>inst</a:t>
            </a:r>
            <a:r>
              <a:rPr lang="en-US" altLang="zh-CN" b="0" dirty="0" smtClean="0">
                <a:effectLst/>
                <a:latin typeface="Consolas" panose="020B0609020204030204" pitchFamily="49" charset="0"/>
              </a:rPr>
              <a:t>(11), </a:t>
            </a:r>
            <a:r>
              <a:rPr lang="en-US" altLang="zh-CN" b="0" dirty="0" err="1" smtClean="0">
                <a:effectLst/>
                <a:latin typeface="Consolas" panose="020B0609020204030204" pitchFamily="49" charset="0"/>
              </a:rPr>
              <a:t>inst</a:t>
            </a:r>
            <a:r>
              <a:rPr lang="en-US" altLang="zh-CN" b="0" dirty="0" smtClean="0">
                <a:effectLst/>
                <a:latin typeface="Consolas" panose="020B0609020204030204" pitchFamily="49" charset="0"/>
              </a:rPr>
              <a:t>(5, 3), 0.U(1.W))</a:t>
            </a:r>
          </a:p>
          <a:p>
            <a:r>
              <a:rPr lang="en-US" altLang="zh-CN" b="0" dirty="0" smtClean="0">
                <a:effectLst/>
                <a:latin typeface="Consolas" panose="020B0609020204030204" pitchFamily="49" charset="0"/>
              </a:rPr>
              <a:t>    </a:t>
            </a:r>
            <a:r>
              <a:rPr lang="en-US" altLang="zh-CN" b="0" dirty="0" err="1" smtClean="0">
                <a:effectLst/>
                <a:latin typeface="Consolas" panose="020B0609020204030204" pitchFamily="49" charset="0"/>
              </a:rPr>
              <a:t>val</a:t>
            </a:r>
            <a:r>
              <a:rPr lang="en-US" altLang="zh-CN" b="0" dirty="0" smtClean="0">
                <a:effectLst/>
                <a:latin typeface="Consolas" panose="020B0609020204030204" pitchFamily="49" charset="0"/>
              </a:rPr>
              <a:t> </a:t>
            </a:r>
            <a:r>
              <a:rPr lang="en-US" altLang="zh-CN" b="0" dirty="0" err="1" smtClean="0">
                <a:effectLst/>
                <a:latin typeface="Consolas" panose="020B0609020204030204" pitchFamily="49" charset="0"/>
              </a:rPr>
              <a:t>rvi_offset</a:t>
            </a:r>
            <a:r>
              <a:rPr lang="en-US" altLang="zh-CN" b="0" dirty="0" smtClean="0">
                <a:effectLst/>
                <a:latin typeface="Consolas" panose="020B0609020204030204" pitchFamily="49" charset="0"/>
              </a:rPr>
              <a:t> = Cat(</a:t>
            </a:r>
            <a:r>
              <a:rPr lang="en-US" altLang="zh-CN" b="0" dirty="0" err="1" smtClean="0">
                <a:effectLst/>
                <a:latin typeface="Consolas" panose="020B0609020204030204" pitchFamily="49" charset="0"/>
              </a:rPr>
              <a:t>inst</a:t>
            </a:r>
            <a:r>
              <a:rPr lang="en-US" altLang="zh-CN" b="0" dirty="0" smtClean="0">
                <a:effectLst/>
                <a:latin typeface="Consolas" panose="020B0609020204030204" pitchFamily="49" charset="0"/>
              </a:rPr>
              <a:t>(31), </a:t>
            </a:r>
            <a:r>
              <a:rPr lang="en-US" altLang="zh-CN" b="0" dirty="0" err="1" smtClean="0">
                <a:effectLst/>
                <a:latin typeface="Consolas" panose="020B0609020204030204" pitchFamily="49" charset="0"/>
              </a:rPr>
              <a:t>inst</a:t>
            </a:r>
            <a:r>
              <a:rPr lang="en-US" altLang="zh-CN" b="0" dirty="0" smtClean="0">
                <a:effectLst/>
                <a:latin typeface="Consolas" panose="020B0609020204030204" pitchFamily="49" charset="0"/>
              </a:rPr>
              <a:t>(19, 12), </a:t>
            </a:r>
            <a:r>
              <a:rPr lang="en-US" altLang="zh-CN" b="0" dirty="0" err="1" smtClean="0">
                <a:effectLst/>
                <a:latin typeface="Consolas" panose="020B0609020204030204" pitchFamily="49" charset="0"/>
              </a:rPr>
              <a:t>inst</a:t>
            </a:r>
            <a:r>
              <a:rPr lang="en-US" altLang="zh-CN" b="0" dirty="0" smtClean="0">
                <a:effectLst/>
                <a:latin typeface="Consolas" panose="020B0609020204030204" pitchFamily="49" charset="0"/>
              </a:rPr>
              <a:t>(20), </a:t>
            </a:r>
            <a:r>
              <a:rPr lang="en-US" altLang="zh-CN" b="0" dirty="0" err="1" smtClean="0">
                <a:effectLst/>
                <a:latin typeface="Consolas" panose="020B0609020204030204" pitchFamily="49" charset="0"/>
              </a:rPr>
              <a:t>inst</a:t>
            </a:r>
            <a:r>
              <a:rPr lang="en-US" altLang="zh-CN" b="0" dirty="0" smtClean="0">
                <a:effectLst/>
                <a:latin typeface="Consolas" panose="020B0609020204030204" pitchFamily="49" charset="0"/>
              </a:rPr>
              <a:t>(30, 21), 0.U(1.W))</a:t>
            </a:r>
          </a:p>
          <a:p>
            <a:r>
              <a:rPr lang="en-US" altLang="zh-CN" b="0" dirty="0" smtClean="0">
                <a:effectLst/>
                <a:latin typeface="Consolas" panose="020B0609020204030204" pitchFamily="49" charset="0"/>
              </a:rPr>
              <a:t>    </a:t>
            </a:r>
            <a:r>
              <a:rPr lang="en-US" altLang="zh-CN" b="0" dirty="0" err="1" smtClean="0">
                <a:effectLst/>
                <a:latin typeface="Consolas" panose="020B0609020204030204" pitchFamily="49" charset="0"/>
              </a:rPr>
              <a:t>val</a:t>
            </a:r>
            <a:r>
              <a:rPr lang="en-US" altLang="zh-CN" b="0" dirty="0" smtClean="0">
                <a:effectLst/>
                <a:latin typeface="Consolas" panose="020B0609020204030204" pitchFamily="49" charset="0"/>
              </a:rPr>
              <a:t> </a:t>
            </a:r>
            <a:r>
              <a:rPr lang="en-US" altLang="zh-CN" b="0" dirty="0" err="1" smtClean="0">
                <a:effectLst/>
                <a:latin typeface="Consolas" panose="020B0609020204030204" pitchFamily="49" charset="0"/>
              </a:rPr>
              <a:t>max_width</a:t>
            </a:r>
            <a:r>
              <a:rPr lang="en-US" altLang="zh-CN" b="0" dirty="0" smtClean="0">
                <a:effectLst/>
                <a:latin typeface="Consolas" panose="020B0609020204030204" pitchFamily="49" charset="0"/>
              </a:rPr>
              <a:t> = </a:t>
            </a:r>
            <a:r>
              <a:rPr lang="en-US" altLang="zh-CN" b="0" dirty="0" err="1" smtClean="0">
                <a:effectLst/>
                <a:latin typeface="Consolas" panose="020B0609020204030204" pitchFamily="49" charset="0"/>
              </a:rPr>
              <a:t>rvi_offset.getWidth</a:t>
            </a:r>
            <a:endParaRPr lang="en-US" altLang="zh-CN" b="0" dirty="0" smtClean="0">
              <a:effectLst/>
              <a:latin typeface="Consolas" panose="020B0609020204030204" pitchFamily="49" charset="0"/>
            </a:endParaRPr>
          </a:p>
          <a:p>
            <a:r>
              <a:rPr lang="en-US" altLang="zh-CN" b="0" dirty="0" smtClean="0">
                <a:effectLst/>
                <a:latin typeface="Consolas" panose="020B0609020204030204" pitchFamily="49" charset="0"/>
              </a:rPr>
              <a:t>    </a:t>
            </a:r>
            <a:r>
              <a:rPr lang="en-US" altLang="zh-CN" b="0" dirty="0" err="1" smtClean="0">
                <a:effectLst/>
                <a:latin typeface="Consolas" panose="020B0609020204030204" pitchFamily="49" charset="0"/>
              </a:rPr>
              <a:t>SignExt</a:t>
            </a:r>
            <a:r>
              <a:rPr lang="en-US" altLang="zh-CN" b="0" dirty="0" smtClean="0">
                <a:effectLst/>
                <a:latin typeface="Consolas" panose="020B0609020204030204" pitchFamily="49" charset="0"/>
              </a:rPr>
              <a:t>(Mux(</a:t>
            </a:r>
            <a:r>
              <a:rPr lang="en-US" altLang="zh-CN" b="0" dirty="0" err="1" smtClean="0">
                <a:effectLst/>
                <a:latin typeface="Consolas" panose="020B0609020204030204" pitchFamily="49" charset="0"/>
              </a:rPr>
              <a:t>rvc</a:t>
            </a:r>
            <a:r>
              <a:rPr lang="en-US" altLang="zh-CN" b="0" dirty="0" smtClean="0">
                <a:effectLst/>
                <a:latin typeface="Consolas" panose="020B0609020204030204" pitchFamily="49" charset="0"/>
              </a:rPr>
              <a:t>, </a:t>
            </a:r>
            <a:r>
              <a:rPr lang="en-US" altLang="zh-CN" b="0" dirty="0" err="1" smtClean="0">
                <a:effectLst/>
                <a:latin typeface="Consolas" panose="020B0609020204030204" pitchFamily="49" charset="0"/>
              </a:rPr>
              <a:t>SignExt</a:t>
            </a:r>
            <a:r>
              <a:rPr lang="en-US" altLang="zh-CN" b="0" dirty="0" smtClean="0">
                <a:effectLst/>
                <a:latin typeface="Consolas" panose="020B0609020204030204" pitchFamily="49" charset="0"/>
              </a:rPr>
              <a:t>(</a:t>
            </a:r>
            <a:r>
              <a:rPr lang="en-US" altLang="zh-CN" b="0" dirty="0" err="1" smtClean="0">
                <a:effectLst/>
                <a:latin typeface="Consolas" panose="020B0609020204030204" pitchFamily="49" charset="0"/>
              </a:rPr>
              <a:t>rvc_offset</a:t>
            </a:r>
            <a:r>
              <a:rPr lang="en-US" altLang="zh-CN" b="0" dirty="0" smtClean="0">
                <a:effectLst/>
                <a:latin typeface="Consolas" panose="020B0609020204030204" pitchFamily="49" charset="0"/>
              </a:rPr>
              <a:t>, </a:t>
            </a:r>
            <a:r>
              <a:rPr lang="en-US" altLang="zh-CN" b="0" dirty="0" err="1" smtClean="0">
                <a:effectLst/>
                <a:latin typeface="Consolas" panose="020B0609020204030204" pitchFamily="49" charset="0"/>
              </a:rPr>
              <a:t>max_width</a:t>
            </a:r>
            <a:r>
              <a:rPr lang="en-US" altLang="zh-CN" b="0" dirty="0" smtClean="0">
                <a:effectLst/>
                <a:latin typeface="Consolas" panose="020B0609020204030204" pitchFamily="49" charset="0"/>
              </a:rPr>
              <a:t>), </a:t>
            </a:r>
            <a:r>
              <a:rPr lang="en-US" altLang="zh-CN" b="0" dirty="0" err="1" smtClean="0">
                <a:effectLst/>
                <a:latin typeface="Consolas" panose="020B0609020204030204" pitchFamily="49" charset="0"/>
              </a:rPr>
              <a:t>SignExt</a:t>
            </a:r>
            <a:r>
              <a:rPr lang="en-US" altLang="zh-CN" b="0" dirty="0" smtClean="0">
                <a:effectLst/>
                <a:latin typeface="Consolas" panose="020B0609020204030204" pitchFamily="49" charset="0"/>
              </a:rPr>
              <a:t>(</a:t>
            </a:r>
            <a:r>
              <a:rPr lang="en-US" altLang="zh-CN" b="0" dirty="0" err="1" smtClean="0">
                <a:effectLst/>
                <a:latin typeface="Consolas" panose="020B0609020204030204" pitchFamily="49" charset="0"/>
              </a:rPr>
              <a:t>rvi_offset</a:t>
            </a:r>
            <a:r>
              <a:rPr lang="en-US" altLang="zh-CN" b="0" dirty="0" smtClean="0">
                <a:effectLst/>
                <a:latin typeface="Consolas" panose="020B0609020204030204" pitchFamily="49" charset="0"/>
              </a:rPr>
              <a:t>, </a:t>
            </a:r>
            <a:r>
              <a:rPr lang="en-US" altLang="zh-CN" b="0" dirty="0" err="1" smtClean="0">
                <a:effectLst/>
                <a:latin typeface="Consolas" panose="020B0609020204030204" pitchFamily="49" charset="0"/>
              </a:rPr>
              <a:t>max_width</a:t>
            </a:r>
            <a:r>
              <a:rPr lang="en-US" altLang="zh-CN" b="0" dirty="0" smtClean="0">
                <a:effectLst/>
                <a:latin typeface="Consolas" panose="020B0609020204030204" pitchFamily="49" charset="0"/>
              </a:rPr>
              <a:t>)), XLEN)</a:t>
            </a:r>
          </a:p>
          <a:p>
            <a:r>
              <a:rPr lang="en-US" altLang="zh-CN" b="0" dirty="0" smtClean="0">
                <a:effectLst/>
                <a:latin typeface="Consolas" panose="020B0609020204030204" pitchFamily="49" charset="0"/>
              </a:rPr>
              <a:t>  }</a:t>
            </a:r>
            <a:endParaRPr lang="en-US" altLang="zh-CN" b="0" dirty="0">
              <a:effectLst/>
              <a:latin typeface="Consolas" panose="020B0609020204030204" pitchFamily="49" charset="0"/>
            </a:endParaRPr>
          </a:p>
        </p:txBody>
      </p:sp>
    </p:spTree>
    <p:extLst>
      <p:ext uri="{BB962C8B-B14F-4D97-AF65-F5344CB8AC3E}">
        <p14:creationId xmlns:p14="http://schemas.microsoft.com/office/powerpoint/2010/main" val="3928861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en-US" altLang="zh-CN" sz="3200" dirty="0" smtClean="0">
                <a:latin typeface="等线 Light" pitchFamily="2" charset="-122"/>
                <a:ea typeface="等线 Light" pitchFamily="2" charset="-122"/>
              </a:rPr>
              <a:t>Branch type</a:t>
            </a:r>
            <a:endParaRPr lang="zh-CN" altLang="en-US" sz="3200" dirty="0">
              <a:latin typeface="等线 Light" pitchFamily="2" charset="-122"/>
              <a:ea typeface="等线 Light" pitchFamily="2" charset="-122"/>
            </a:endParaRPr>
          </a:p>
        </p:txBody>
      </p:sp>
      <p:sp>
        <p:nvSpPr>
          <p:cNvPr id="3" name="矩形 2"/>
          <p:cNvSpPr/>
          <p:nvPr/>
        </p:nvSpPr>
        <p:spPr>
          <a:xfrm>
            <a:off x="457200" y="1124744"/>
            <a:ext cx="7542584" cy="2031325"/>
          </a:xfrm>
          <a:prstGeom prst="rect">
            <a:avLst/>
          </a:prstGeom>
        </p:spPr>
        <p:txBody>
          <a:bodyPr wrap="square">
            <a:spAutoFit/>
          </a:bodyPr>
          <a:lstStyle/>
          <a:p>
            <a:r>
              <a:rPr lang="en-US" altLang="zh-CN" dirty="0">
                <a:latin typeface="Consolas" panose="020B0609020204030204" pitchFamily="49" charset="0"/>
              </a:rPr>
              <a:t>object </a:t>
            </a:r>
            <a:r>
              <a:rPr lang="en-US" altLang="zh-CN" dirty="0" err="1">
                <a:latin typeface="Consolas" panose="020B0609020204030204" pitchFamily="49" charset="0"/>
              </a:rPr>
              <a:t>BrType</a:t>
            </a:r>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def</a:t>
            </a:r>
            <a:r>
              <a:rPr lang="en-US" altLang="zh-CN" dirty="0">
                <a:latin typeface="Consolas" panose="020B0609020204030204" pitchFamily="49" charset="0"/>
              </a:rPr>
              <a:t> </a:t>
            </a:r>
            <a:r>
              <a:rPr lang="en-US" altLang="zh-CN" dirty="0" err="1">
                <a:latin typeface="Consolas" panose="020B0609020204030204" pitchFamily="49" charset="0"/>
              </a:rPr>
              <a:t>notCFI</a:t>
            </a:r>
            <a:r>
              <a:rPr lang="en-US" altLang="zh-CN" dirty="0">
                <a:latin typeface="Consolas" panose="020B0609020204030204" pitchFamily="49" charset="0"/>
              </a:rPr>
              <a:t>   = "b00".U    </a:t>
            </a:r>
          </a:p>
          <a:p>
            <a:r>
              <a:rPr lang="en-US" altLang="zh-CN" dirty="0">
                <a:latin typeface="Consolas" panose="020B0609020204030204" pitchFamily="49" charset="0"/>
              </a:rPr>
              <a:t>  </a:t>
            </a:r>
            <a:r>
              <a:rPr lang="en-US" altLang="zh-CN" dirty="0" err="1">
                <a:latin typeface="Consolas" panose="020B0609020204030204" pitchFamily="49" charset="0"/>
              </a:rPr>
              <a:t>def</a:t>
            </a:r>
            <a:r>
              <a:rPr lang="en-US" altLang="zh-CN" dirty="0">
                <a:latin typeface="Consolas" panose="020B0609020204030204" pitchFamily="49" charset="0"/>
              </a:rPr>
              <a:t> branch  = "b01".U</a:t>
            </a:r>
          </a:p>
          <a:p>
            <a:r>
              <a:rPr lang="en-US" altLang="zh-CN" dirty="0">
                <a:latin typeface="Consolas" panose="020B0609020204030204" pitchFamily="49" charset="0"/>
              </a:rPr>
              <a:t>  </a:t>
            </a:r>
            <a:r>
              <a:rPr lang="en-US" altLang="zh-CN" dirty="0" err="1">
                <a:latin typeface="Consolas" panose="020B0609020204030204" pitchFamily="49" charset="0"/>
              </a:rPr>
              <a:t>def</a:t>
            </a:r>
            <a:r>
              <a:rPr lang="en-US" altLang="zh-CN" dirty="0">
                <a:latin typeface="Consolas" panose="020B0609020204030204" pitchFamily="49" charset="0"/>
              </a:rPr>
              <a:t> </a:t>
            </a:r>
            <a:r>
              <a:rPr lang="en-US" altLang="zh-CN" dirty="0" err="1">
                <a:latin typeface="Consolas" panose="020B0609020204030204" pitchFamily="49" charset="0"/>
              </a:rPr>
              <a:t>jal</a:t>
            </a:r>
            <a:r>
              <a:rPr lang="en-US" altLang="zh-CN" dirty="0">
                <a:latin typeface="Consolas" panose="020B0609020204030204" pitchFamily="49" charset="0"/>
              </a:rPr>
              <a:t>     = "b10".U    // jump and link </a:t>
            </a:r>
            <a:r>
              <a:rPr lang="en-US" altLang="zh-CN" dirty="0" err="1">
                <a:latin typeface="Consolas" panose="020B0609020204030204" pitchFamily="49" charset="0"/>
              </a:rPr>
              <a:t>instructino</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def</a:t>
            </a:r>
            <a:r>
              <a:rPr lang="en-US" altLang="zh-CN" dirty="0">
                <a:latin typeface="Consolas" panose="020B0609020204030204" pitchFamily="49" charset="0"/>
              </a:rPr>
              <a:t> </a:t>
            </a:r>
            <a:r>
              <a:rPr lang="en-US" altLang="zh-CN" dirty="0" err="1">
                <a:latin typeface="Consolas" panose="020B0609020204030204" pitchFamily="49" charset="0"/>
              </a:rPr>
              <a:t>jalr</a:t>
            </a:r>
            <a:r>
              <a:rPr lang="en-US" altLang="zh-CN" dirty="0">
                <a:latin typeface="Consolas" panose="020B0609020204030204" pitchFamily="49" charset="0"/>
              </a:rPr>
              <a:t>    = "b11".U</a:t>
            </a:r>
          </a:p>
          <a:p>
            <a:r>
              <a:rPr lang="en-US" altLang="zh-CN" dirty="0">
                <a:latin typeface="Consolas" panose="020B0609020204030204" pitchFamily="49" charset="0"/>
              </a:rPr>
              <a:t>  </a:t>
            </a:r>
            <a:r>
              <a:rPr lang="en-US" altLang="zh-CN" dirty="0" err="1">
                <a:latin typeface="Consolas" panose="020B0609020204030204" pitchFamily="49" charset="0"/>
              </a:rPr>
              <a:t>def</a:t>
            </a:r>
            <a:r>
              <a:rPr lang="en-US" altLang="zh-CN" dirty="0">
                <a:latin typeface="Consolas" panose="020B0609020204030204" pitchFamily="49" charset="0"/>
              </a:rPr>
              <a:t> apply() = </a:t>
            </a:r>
            <a:r>
              <a:rPr lang="en-US" altLang="zh-CN" dirty="0" err="1">
                <a:latin typeface="Consolas" panose="020B0609020204030204" pitchFamily="49" charset="0"/>
              </a:rPr>
              <a:t>UInt</a:t>
            </a:r>
            <a:r>
              <a:rPr lang="en-US" altLang="zh-CN" dirty="0">
                <a:latin typeface="Consolas" panose="020B0609020204030204" pitchFamily="49" charset="0"/>
              </a:rPr>
              <a:t>(2.W)</a:t>
            </a:r>
          </a:p>
          <a:p>
            <a:r>
              <a:rPr lang="en-US" altLang="zh-CN" dirty="0">
                <a:latin typeface="Consolas" panose="020B0609020204030204" pitchFamily="49" charset="0"/>
              </a:rPr>
              <a:t>}</a:t>
            </a:r>
            <a:endParaRPr lang="en-US" altLang="zh-CN" b="0" dirty="0">
              <a:effectLst/>
              <a:latin typeface="Consolas" panose="020B0609020204030204" pitchFamily="49" charset="0"/>
            </a:endParaRPr>
          </a:p>
        </p:txBody>
      </p:sp>
    </p:spTree>
    <p:extLst>
      <p:ext uri="{BB962C8B-B14F-4D97-AF65-F5344CB8AC3E}">
        <p14:creationId xmlns:p14="http://schemas.microsoft.com/office/powerpoint/2010/main" val="322143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等线 Light" pitchFamily="2" charset="-122"/>
                <a:ea typeface="等线 Light" pitchFamily="2" charset="-122"/>
              </a:rPr>
              <a:t>PreDecoder</a:t>
            </a:r>
            <a:endParaRPr lang="zh-CN" altLang="en-US" dirty="0">
              <a:latin typeface="等线 Light" pitchFamily="2" charset="-122"/>
              <a:ea typeface="等线 Light" pitchFamily="2" charset="-122"/>
            </a:endParaRPr>
          </a:p>
        </p:txBody>
      </p:sp>
    </p:spTree>
    <p:extLst>
      <p:ext uri="{BB962C8B-B14F-4D97-AF65-F5344CB8AC3E}">
        <p14:creationId xmlns:p14="http://schemas.microsoft.com/office/powerpoint/2010/main" val="3272056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576200" y="476672"/>
            <a:ext cx="4380773" cy="4197546"/>
          </a:xfrm>
          <a:prstGeom prst="rect">
            <a:avLst/>
          </a:prstGeom>
        </p:spPr>
      </p:pic>
      <p:pic>
        <p:nvPicPr>
          <p:cNvPr id="5" name="图片 4"/>
          <p:cNvPicPr>
            <a:picLocks noChangeAspect="1"/>
          </p:cNvPicPr>
          <p:nvPr/>
        </p:nvPicPr>
        <p:blipFill>
          <a:blip r:embed="rId3"/>
          <a:stretch>
            <a:fillRect/>
          </a:stretch>
        </p:blipFill>
        <p:spPr>
          <a:xfrm>
            <a:off x="302187" y="841039"/>
            <a:ext cx="4250944" cy="3468811"/>
          </a:xfrm>
          <a:prstGeom prst="rect">
            <a:avLst/>
          </a:prstGeom>
        </p:spPr>
      </p:pic>
    </p:spTree>
    <p:extLst>
      <p:ext uri="{BB962C8B-B14F-4D97-AF65-F5344CB8AC3E}">
        <p14:creationId xmlns:p14="http://schemas.microsoft.com/office/powerpoint/2010/main" val="1772972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01390" y="44761"/>
            <a:ext cx="8229600" cy="70609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dirty="0" smtClean="0">
                <a:latin typeface="等线 Light" pitchFamily="2" charset="-122"/>
                <a:ea typeface="等线 Light" pitchFamily="2" charset="-122"/>
              </a:rPr>
              <a:t>IO</a:t>
            </a:r>
          </a:p>
        </p:txBody>
      </p:sp>
      <p:sp>
        <p:nvSpPr>
          <p:cNvPr id="5" name="矩形 4"/>
          <p:cNvSpPr/>
          <p:nvPr/>
        </p:nvSpPr>
        <p:spPr>
          <a:xfrm>
            <a:off x="200388" y="4437112"/>
            <a:ext cx="9702824" cy="2308324"/>
          </a:xfrm>
          <a:prstGeom prst="rect">
            <a:avLst/>
          </a:prstGeom>
        </p:spPr>
        <p:txBody>
          <a:bodyPr wrap="square">
            <a:spAutoFit/>
          </a:bodyPr>
          <a:lstStyle/>
          <a:p>
            <a:r>
              <a:rPr lang="en-US" altLang="zh-CN" sz="1600" dirty="0">
                <a:latin typeface="Consolas" panose="020B0609020204030204" pitchFamily="49" charset="0"/>
              </a:rPr>
              <a:t>class </a:t>
            </a:r>
            <a:r>
              <a:rPr lang="en-US" altLang="zh-CN" sz="1600" dirty="0" err="1">
                <a:latin typeface="Consolas" panose="020B0609020204030204" pitchFamily="49" charset="0"/>
              </a:rPr>
              <a:t>PreDecodeResp</a:t>
            </a:r>
            <a:r>
              <a:rPr lang="en-US" altLang="zh-CN" sz="1600" dirty="0">
                <a:latin typeface="Consolas" panose="020B0609020204030204" pitchFamily="49" charset="0"/>
              </a:rPr>
              <a:t>(implicit p: Parameters) extends </a:t>
            </a:r>
            <a:r>
              <a:rPr lang="en-US" altLang="zh-CN" sz="1600" dirty="0" err="1">
                <a:latin typeface="Consolas" panose="020B0609020204030204" pitchFamily="49" charset="0"/>
              </a:rPr>
              <a:t>XSBundle</a:t>
            </a:r>
            <a:r>
              <a:rPr lang="en-US" altLang="zh-CN" sz="1600" dirty="0">
                <a:latin typeface="Consolas" panose="020B0609020204030204" pitchFamily="49" charset="0"/>
              </a:rPr>
              <a:t> with </a:t>
            </a:r>
            <a:r>
              <a:rPr lang="en-US" altLang="zh-CN" sz="1600" dirty="0" err="1">
                <a:latin typeface="Consolas" panose="020B0609020204030204" pitchFamily="49" charset="0"/>
              </a:rPr>
              <a:t>HasPdConst</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val</a:t>
            </a:r>
            <a:r>
              <a:rPr lang="en-US" altLang="zh-CN" sz="1600" dirty="0">
                <a:latin typeface="Consolas" panose="020B0609020204030204" pitchFamily="49" charset="0"/>
              </a:rPr>
              <a:t> </a:t>
            </a:r>
            <a:r>
              <a:rPr lang="en-US" altLang="zh-CN" sz="1600" dirty="0" err="1">
                <a:latin typeface="Consolas" panose="020B0609020204030204" pitchFamily="49" charset="0"/>
              </a:rPr>
              <a:t>pd</a:t>
            </a:r>
            <a:r>
              <a:rPr lang="en-US" altLang="zh-CN" sz="1600" dirty="0">
                <a:latin typeface="Consolas" panose="020B0609020204030204" pitchFamily="49" charset="0"/>
              </a:rPr>
              <a:t> = </a:t>
            </a:r>
            <a:r>
              <a:rPr lang="en-US" altLang="zh-CN" sz="1600" dirty="0" err="1">
                <a:latin typeface="Consolas" panose="020B0609020204030204" pitchFamily="49" charset="0"/>
              </a:rPr>
              <a:t>Vec</a:t>
            </a:r>
            <a:r>
              <a:rPr lang="en-US" altLang="zh-CN" sz="1600" dirty="0">
                <a:latin typeface="Consolas" panose="020B0609020204030204" pitchFamily="49" charset="0"/>
              </a:rPr>
              <a:t>(</a:t>
            </a:r>
            <a:r>
              <a:rPr lang="en-US" altLang="zh-CN" sz="1600" dirty="0" err="1">
                <a:latin typeface="Consolas" panose="020B0609020204030204" pitchFamily="49" charset="0"/>
              </a:rPr>
              <a:t>PredictWidth</a:t>
            </a:r>
            <a:r>
              <a:rPr lang="en-US" altLang="zh-CN" sz="1600" dirty="0">
                <a:latin typeface="Consolas" panose="020B0609020204030204" pitchFamily="49" charset="0"/>
              </a:rPr>
              <a:t>, new </a:t>
            </a:r>
            <a:r>
              <a:rPr lang="en-US" altLang="zh-CN" sz="1600" dirty="0" err="1">
                <a:latin typeface="Consolas" panose="020B0609020204030204" pitchFamily="49" charset="0"/>
              </a:rPr>
              <a:t>PreDecodeInfo</a:t>
            </a:r>
            <a:r>
              <a:rPr lang="en-US" altLang="zh-CN" sz="1600" dirty="0" smtClean="0">
                <a:latin typeface="Consolas" panose="020B0609020204030204" pitchFamily="49" charset="0"/>
              </a:rPr>
              <a:t>)    // decode info</a:t>
            </a:r>
          </a:p>
          <a:p>
            <a:r>
              <a:rPr lang="en-US" altLang="zh-CN" sz="1600" dirty="0">
                <a:latin typeface="Consolas" panose="020B0609020204030204" pitchFamily="49" charset="0"/>
              </a:rPr>
              <a:t> </a:t>
            </a:r>
            <a:r>
              <a:rPr lang="en-US" altLang="zh-CN" sz="1600" dirty="0" smtClean="0">
                <a:latin typeface="Consolas" panose="020B0609020204030204" pitchFamily="49" charset="0"/>
              </a:rPr>
              <a:t> // </a:t>
            </a:r>
            <a:r>
              <a:rPr lang="zh-CN" altLang="en-US" sz="1600" dirty="0" smtClean="0">
                <a:latin typeface="Consolas" panose="020B0609020204030204" pitchFamily="49" charset="0"/>
              </a:rPr>
              <a:t>因为存在压缩指令，而每次读取的是两个</a:t>
            </a:r>
            <a:r>
              <a:rPr lang="en-US" altLang="zh-CN" sz="1600" dirty="0" err="1" smtClean="0">
                <a:latin typeface="Consolas" panose="020B0609020204030204" pitchFamily="49" charset="0"/>
              </a:rPr>
              <a:t>cacheline</a:t>
            </a:r>
            <a:r>
              <a:rPr lang="zh-CN" altLang="en-US" sz="1600" dirty="0" smtClean="0">
                <a:latin typeface="Consolas" panose="020B0609020204030204" pitchFamily="49" charset="0"/>
              </a:rPr>
              <a:t>，可能会导致截断</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val</a:t>
            </a:r>
            <a:r>
              <a:rPr lang="en-US" altLang="zh-CN" sz="1600" dirty="0">
                <a:latin typeface="Consolas" panose="020B0609020204030204" pitchFamily="49" charset="0"/>
              </a:rPr>
              <a:t> </a:t>
            </a:r>
            <a:r>
              <a:rPr lang="en-US" altLang="zh-CN" sz="1600" dirty="0" err="1">
                <a:latin typeface="Consolas" panose="020B0609020204030204" pitchFamily="49" charset="0"/>
              </a:rPr>
              <a:t>hasHalfValid</a:t>
            </a:r>
            <a:r>
              <a:rPr lang="en-US" altLang="zh-CN" sz="1600" dirty="0">
                <a:latin typeface="Consolas" panose="020B0609020204030204" pitchFamily="49" charset="0"/>
              </a:rPr>
              <a:t> = </a:t>
            </a:r>
            <a:r>
              <a:rPr lang="en-US" altLang="zh-CN" sz="1600" dirty="0" err="1">
                <a:latin typeface="Consolas" panose="020B0609020204030204" pitchFamily="49" charset="0"/>
              </a:rPr>
              <a:t>Vec</a:t>
            </a:r>
            <a:r>
              <a:rPr lang="en-US" altLang="zh-CN" sz="1600" dirty="0">
                <a:latin typeface="Consolas" panose="020B0609020204030204" pitchFamily="49" charset="0"/>
              </a:rPr>
              <a:t>(</a:t>
            </a:r>
            <a:r>
              <a:rPr lang="en-US" altLang="zh-CN" sz="1600" dirty="0" err="1">
                <a:latin typeface="Consolas" panose="020B0609020204030204" pitchFamily="49" charset="0"/>
              </a:rPr>
              <a:t>PredictWidth</a:t>
            </a:r>
            <a:r>
              <a:rPr lang="en-US" altLang="zh-CN" sz="1600" dirty="0">
                <a:latin typeface="Consolas" panose="020B0609020204030204" pitchFamily="49" charset="0"/>
              </a:rPr>
              <a:t>, Bool</a:t>
            </a:r>
            <a:r>
              <a:rPr lang="en-US" altLang="zh-CN" sz="1600" dirty="0" smtClean="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val</a:t>
            </a:r>
            <a:r>
              <a:rPr lang="en-US" altLang="zh-CN" sz="1600" dirty="0">
                <a:latin typeface="Consolas" panose="020B0609020204030204" pitchFamily="49" charset="0"/>
              </a:rPr>
              <a:t> </a:t>
            </a:r>
            <a:r>
              <a:rPr lang="en-US" altLang="zh-CN" sz="1600" dirty="0" err="1">
                <a:latin typeface="Consolas" panose="020B0609020204030204" pitchFamily="49" charset="0"/>
              </a:rPr>
              <a:t>expInstr</a:t>
            </a:r>
            <a:r>
              <a:rPr lang="en-US" altLang="zh-CN" sz="1600" dirty="0">
                <a:latin typeface="Consolas" panose="020B0609020204030204" pitchFamily="49" charset="0"/>
              </a:rPr>
              <a:t> = </a:t>
            </a:r>
            <a:r>
              <a:rPr lang="en-US" altLang="zh-CN" sz="1600" dirty="0" err="1">
                <a:latin typeface="Consolas" panose="020B0609020204030204" pitchFamily="49" charset="0"/>
              </a:rPr>
              <a:t>Vec</a:t>
            </a:r>
            <a:r>
              <a:rPr lang="en-US" altLang="zh-CN" sz="1600" dirty="0">
                <a:latin typeface="Consolas" panose="020B0609020204030204" pitchFamily="49" charset="0"/>
              </a:rPr>
              <a:t>(</a:t>
            </a:r>
            <a:r>
              <a:rPr lang="en-US" altLang="zh-CN" sz="1600" dirty="0" err="1">
                <a:latin typeface="Consolas" panose="020B0609020204030204" pitchFamily="49" charset="0"/>
              </a:rPr>
              <a:t>PredictWidth</a:t>
            </a:r>
            <a:r>
              <a:rPr lang="en-US" altLang="zh-CN" sz="1600" dirty="0">
                <a:latin typeface="Consolas" panose="020B0609020204030204" pitchFamily="49" charset="0"/>
              </a:rPr>
              <a:t>, </a:t>
            </a:r>
            <a:r>
              <a:rPr lang="en-US" altLang="zh-CN" sz="1600" dirty="0" err="1">
                <a:latin typeface="Consolas" panose="020B0609020204030204" pitchFamily="49" charset="0"/>
              </a:rPr>
              <a:t>UInt</a:t>
            </a:r>
            <a:r>
              <a:rPr lang="en-US" altLang="zh-CN" sz="1600" dirty="0">
                <a:latin typeface="Consolas" panose="020B0609020204030204" pitchFamily="49" charset="0"/>
              </a:rPr>
              <a:t>(32.W))        // </a:t>
            </a:r>
            <a:r>
              <a:rPr lang="zh-CN" altLang="en-US" sz="1600" dirty="0">
                <a:latin typeface="Consolas" panose="020B0609020204030204" pitchFamily="49" charset="0"/>
              </a:rPr>
              <a:t>经过扩展的指令</a:t>
            </a:r>
          </a:p>
          <a:p>
            <a:r>
              <a:rPr lang="zh-CN" altLang="en-US" sz="1600" dirty="0">
                <a:latin typeface="Consolas" panose="020B0609020204030204" pitchFamily="49" charset="0"/>
              </a:rPr>
              <a:t>  </a:t>
            </a:r>
            <a:r>
              <a:rPr lang="en-US" altLang="zh-CN" sz="1600" dirty="0" err="1">
                <a:latin typeface="Consolas" panose="020B0609020204030204" pitchFamily="49" charset="0"/>
              </a:rPr>
              <a:t>val</a:t>
            </a:r>
            <a:r>
              <a:rPr lang="en-US" altLang="zh-CN" sz="1600" dirty="0">
                <a:latin typeface="Consolas" panose="020B0609020204030204" pitchFamily="49" charset="0"/>
              </a:rPr>
              <a:t> </a:t>
            </a:r>
            <a:r>
              <a:rPr lang="en-US" altLang="zh-CN" sz="1600" dirty="0" err="1">
                <a:latin typeface="Consolas" panose="020B0609020204030204" pitchFamily="49" charset="0"/>
              </a:rPr>
              <a:t>jumpOffset</a:t>
            </a:r>
            <a:r>
              <a:rPr lang="en-US" altLang="zh-CN" sz="1600" dirty="0">
                <a:latin typeface="Consolas" panose="020B0609020204030204" pitchFamily="49" charset="0"/>
              </a:rPr>
              <a:t> = </a:t>
            </a:r>
            <a:r>
              <a:rPr lang="en-US" altLang="zh-CN" sz="1600" dirty="0" err="1">
                <a:latin typeface="Consolas" panose="020B0609020204030204" pitchFamily="49" charset="0"/>
              </a:rPr>
              <a:t>Vec</a:t>
            </a:r>
            <a:r>
              <a:rPr lang="en-US" altLang="zh-CN" sz="1600" dirty="0">
                <a:latin typeface="Consolas" panose="020B0609020204030204" pitchFamily="49" charset="0"/>
              </a:rPr>
              <a:t>(</a:t>
            </a:r>
            <a:r>
              <a:rPr lang="en-US" altLang="zh-CN" sz="1600" dirty="0" err="1">
                <a:latin typeface="Consolas" panose="020B0609020204030204" pitchFamily="49" charset="0"/>
              </a:rPr>
              <a:t>PredictWidth</a:t>
            </a:r>
            <a:r>
              <a:rPr lang="en-US" altLang="zh-CN" sz="1600" dirty="0">
                <a:latin typeface="Consolas" panose="020B0609020204030204" pitchFamily="49" charset="0"/>
              </a:rPr>
              <a:t>, </a:t>
            </a:r>
            <a:r>
              <a:rPr lang="en-US" altLang="zh-CN" sz="1600" dirty="0" err="1">
                <a:latin typeface="Consolas" panose="020B0609020204030204" pitchFamily="49" charset="0"/>
              </a:rPr>
              <a:t>UInt</a:t>
            </a:r>
            <a:r>
              <a:rPr lang="en-US" altLang="zh-CN" sz="1600" dirty="0">
                <a:latin typeface="Consolas" panose="020B0609020204030204" pitchFamily="49" charset="0"/>
              </a:rPr>
              <a:t>(XLEN.W))    // </a:t>
            </a:r>
            <a:r>
              <a:rPr lang="zh-CN" altLang="en-US" sz="1600" dirty="0">
                <a:latin typeface="Consolas" panose="020B0609020204030204" pitchFamily="49" charset="0"/>
              </a:rPr>
              <a:t>跳转偏移</a:t>
            </a:r>
          </a:p>
          <a:p>
            <a:r>
              <a:rPr lang="en-US" altLang="zh-CN" sz="1600" dirty="0">
                <a:latin typeface="Consolas" panose="020B0609020204030204" pitchFamily="49" charset="0"/>
              </a:rPr>
              <a:t>//  </a:t>
            </a:r>
            <a:r>
              <a:rPr lang="en-US" altLang="zh-CN" sz="1600" dirty="0" err="1">
                <a:latin typeface="Consolas" panose="020B0609020204030204" pitchFamily="49" charset="0"/>
              </a:rPr>
              <a:t>val</a:t>
            </a:r>
            <a:r>
              <a:rPr lang="en-US" altLang="zh-CN" sz="1600" dirty="0">
                <a:latin typeface="Consolas" panose="020B0609020204030204" pitchFamily="49" charset="0"/>
              </a:rPr>
              <a:t> </a:t>
            </a:r>
            <a:r>
              <a:rPr lang="en-US" altLang="zh-CN" sz="1600" dirty="0" err="1">
                <a:latin typeface="Consolas" panose="020B0609020204030204" pitchFamily="49" charset="0"/>
              </a:rPr>
              <a:t>hasLastHalf</a:t>
            </a:r>
            <a:r>
              <a:rPr lang="en-US" altLang="zh-CN" sz="1600" dirty="0">
                <a:latin typeface="Consolas" panose="020B0609020204030204" pitchFamily="49" charset="0"/>
              </a:rPr>
              <a:t> = Bool()</a:t>
            </a:r>
          </a:p>
          <a:p>
            <a:r>
              <a:rPr lang="en-US" altLang="zh-CN" sz="1600" dirty="0">
                <a:latin typeface="Consolas" panose="020B0609020204030204" pitchFamily="49" charset="0"/>
              </a:rPr>
              <a:t>  </a:t>
            </a:r>
            <a:r>
              <a:rPr lang="en-US" altLang="zh-CN" sz="1600" dirty="0" err="1">
                <a:latin typeface="Consolas" panose="020B0609020204030204" pitchFamily="49" charset="0"/>
              </a:rPr>
              <a:t>val</a:t>
            </a:r>
            <a:r>
              <a:rPr lang="en-US" altLang="zh-CN" sz="1600" dirty="0">
                <a:latin typeface="Consolas" panose="020B0609020204030204" pitchFamily="49" charset="0"/>
              </a:rPr>
              <a:t> triggered    = </a:t>
            </a:r>
            <a:r>
              <a:rPr lang="en-US" altLang="zh-CN" sz="1600" dirty="0" err="1">
                <a:latin typeface="Consolas" panose="020B0609020204030204" pitchFamily="49" charset="0"/>
              </a:rPr>
              <a:t>Vec</a:t>
            </a:r>
            <a:r>
              <a:rPr lang="en-US" altLang="zh-CN" sz="1600" dirty="0">
                <a:latin typeface="Consolas" panose="020B0609020204030204" pitchFamily="49" charset="0"/>
              </a:rPr>
              <a:t>(</a:t>
            </a:r>
            <a:r>
              <a:rPr lang="en-US" altLang="zh-CN" sz="1600" dirty="0" err="1">
                <a:latin typeface="Consolas" panose="020B0609020204030204" pitchFamily="49" charset="0"/>
              </a:rPr>
              <a:t>PredictWidth</a:t>
            </a:r>
            <a:r>
              <a:rPr lang="en-US" altLang="zh-CN" sz="1600" dirty="0">
                <a:latin typeface="Consolas" panose="020B0609020204030204" pitchFamily="49" charset="0"/>
              </a:rPr>
              <a:t>, new </a:t>
            </a:r>
            <a:r>
              <a:rPr lang="en-US" altLang="zh-CN" sz="1600" dirty="0" err="1">
                <a:latin typeface="Consolas" panose="020B0609020204030204" pitchFamily="49" charset="0"/>
              </a:rPr>
              <a:t>TriggerCf</a:t>
            </a:r>
            <a:r>
              <a:rPr lang="en-US" altLang="zh-CN" sz="1600" dirty="0">
                <a:latin typeface="Consolas" panose="020B0609020204030204" pitchFamily="49" charset="0"/>
              </a:rPr>
              <a:t>)</a:t>
            </a:r>
          </a:p>
          <a:p>
            <a:r>
              <a:rPr lang="en-US" altLang="zh-CN" sz="1600" dirty="0">
                <a:latin typeface="Consolas" panose="020B0609020204030204" pitchFamily="49" charset="0"/>
              </a:rPr>
              <a:t>}</a:t>
            </a:r>
            <a:endParaRPr lang="en-US" altLang="zh-CN" sz="1600" b="0" dirty="0">
              <a:effectLst/>
              <a:latin typeface="Consolas" panose="020B0609020204030204" pitchFamily="49" charset="0"/>
            </a:endParaRPr>
          </a:p>
        </p:txBody>
      </p:sp>
      <p:sp>
        <p:nvSpPr>
          <p:cNvPr id="6" name="矩形 5"/>
          <p:cNvSpPr/>
          <p:nvPr/>
        </p:nvSpPr>
        <p:spPr>
          <a:xfrm>
            <a:off x="201390" y="750851"/>
            <a:ext cx="8622704" cy="2062103"/>
          </a:xfrm>
          <a:prstGeom prst="rect">
            <a:avLst/>
          </a:prstGeom>
        </p:spPr>
        <p:txBody>
          <a:bodyPr wrap="square">
            <a:spAutoFit/>
          </a:bodyPr>
          <a:lstStyle/>
          <a:p>
            <a:r>
              <a:rPr lang="en-US" altLang="zh-CN" sz="1600" dirty="0">
                <a:latin typeface="Consolas" panose="020B0609020204030204" pitchFamily="49" charset="0"/>
              </a:rPr>
              <a:t>class </a:t>
            </a:r>
            <a:r>
              <a:rPr lang="en-US" altLang="zh-CN" sz="1600" dirty="0" err="1">
                <a:latin typeface="Consolas" panose="020B0609020204030204" pitchFamily="49" charset="0"/>
              </a:rPr>
              <a:t>PreDecodeInfo</a:t>
            </a:r>
            <a:r>
              <a:rPr lang="en-US" altLang="zh-CN" sz="1600" dirty="0">
                <a:latin typeface="Consolas" panose="020B0609020204030204" pitchFamily="49" charset="0"/>
              </a:rPr>
              <a:t> extends Bundle {  // 8 bit</a:t>
            </a:r>
          </a:p>
          <a:p>
            <a:r>
              <a:rPr lang="en-US" altLang="zh-CN" sz="1600" dirty="0">
                <a:latin typeface="Consolas" panose="020B0609020204030204" pitchFamily="49" charset="0"/>
              </a:rPr>
              <a:t>  </a:t>
            </a:r>
            <a:r>
              <a:rPr lang="en-US" altLang="zh-CN" sz="1600" dirty="0" err="1">
                <a:latin typeface="Consolas" panose="020B0609020204030204" pitchFamily="49" charset="0"/>
              </a:rPr>
              <a:t>val</a:t>
            </a:r>
            <a:r>
              <a:rPr lang="en-US" altLang="zh-CN" sz="1600" dirty="0">
                <a:latin typeface="Consolas" panose="020B0609020204030204" pitchFamily="49" charset="0"/>
              </a:rPr>
              <a:t> valid   = Bool()</a:t>
            </a:r>
          </a:p>
          <a:p>
            <a:r>
              <a:rPr lang="en-US" altLang="zh-CN" sz="1600" dirty="0">
                <a:latin typeface="Consolas" panose="020B0609020204030204" pitchFamily="49" charset="0"/>
              </a:rPr>
              <a:t>  </a:t>
            </a:r>
            <a:r>
              <a:rPr lang="en-US" altLang="zh-CN" sz="1600" dirty="0" err="1">
                <a:latin typeface="Consolas" panose="020B0609020204030204" pitchFamily="49" charset="0"/>
              </a:rPr>
              <a:t>val</a:t>
            </a:r>
            <a:r>
              <a:rPr lang="en-US" altLang="zh-CN" sz="1600" dirty="0">
                <a:latin typeface="Consolas" panose="020B0609020204030204" pitchFamily="49" charset="0"/>
              </a:rPr>
              <a:t> </a:t>
            </a:r>
            <a:r>
              <a:rPr lang="en-US" altLang="zh-CN" sz="1600" dirty="0" err="1">
                <a:latin typeface="Consolas" panose="020B0609020204030204" pitchFamily="49" charset="0"/>
              </a:rPr>
              <a:t>isRVC</a:t>
            </a:r>
            <a:r>
              <a:rPr lang="en-US" altLang="zh-CN" sz="1600" dirty="0">
                <a:latin typeface="Consolas" panose="020B0609020204030204" pitchFamily="49" charset="0"/>
              </a:rPr>
              <a:t>   = Bool()</a:t>
            </a:r>
          </a:p>
          <a:p>
            <a:r>
              <a:rPr lang="en-US" altLang="zh-CN" sz="1600" dirty="0" smtClean="0">
                <a:latin typeface="Consolas" panose="020B0609020204030204" pitchFamily="49" charset="0"/>
              </a:rPr>
              <a:t>  </a:t>
            </a:r>
            <a:r>
              <a:rPr lang="en-US" altLang="zh-CN" sz="1600" dirty="0" err="1" smtClean="0">
                <a:latin typeface="Consolas" panose="020B0609020204030204" pitchFamily="49" charset="0"/>
              </a:rPr>
              <a:t>val</a:t>
            </a:r>
            <a:r>
              <a:rPr lang="en-US" altLang="zh-CN" sz="1600" dirty="0" smtClean="0">
                <a:latin typeface="Consolas" panose="020B0609020204030204" pitchFamily="49" charset="0"/>
              </a:rPr>
              <a:t> </a:t>
            </a:r>
            <a:r>
              <a:rPr lang="en-US" altLang="zh-CN" sz="1600" dirty="0" err="1" smtClean="0">
                <a:latin typeface="Consolas" panose="020B0609020204030204" pitchFamily="49" charset="0"/>
              </a:rPr>
              <a:t>brType</a:t>
            </a:r>
            <a:r>
              <a:rPr lang="en-US" altLang="zh-CN" sz="1600" dirty="0" smtClean="0">
                <a:latin typeface="Consolas" panose="020B0609020204030204" pitchFamily="49" charset="0"/>
              </a:rPr>
              <a:t>  = </a:t>
            </a:r>
            <a:r>
              <a:rPr lang="en-US" altLang="zh-CN" sz="1600" dirty="0" err="1" smtClean="0">
                <a:latin typeface="Consolas" panose="020B0609020204030204" pitchFamily="49" charset="0"/>
              </a:rPr>
              <a:t>UInt</a:t>
            </a:r>
            <a:r>
              <a:rPr lang="en-US" altLang="zh-CN" sz="1600" dirty="0" smtClean="0">
                <a:latin typeface="Consolas" panose="020B0609020204030204" pitchFamily="49" charset="0"/>
              </a:rPr>
              <a:t>(2.W)</a:t>
            </a:r>
          </a:p>
          <a:p>
            <a:r>
              <a:rPr lang="en-US" altLang="zh-CN" sz="1600" dirty="0" smtClean="0">
                <a:latin typeface="Consolas" panose="020B0609020204030204" pitchFamily="49" charset="0"/>
              </a:rPr>
              <a:t>  </a:t>
            </a:r>
            <a:r>
              <a:rPr lang="en-US" altLang="zh-CN" sz="1600" dirty="0" err="1" smtClean="0">
                <a:latin typeface="Consolas" panose="020B0609020204030204" pitchFamily="49" charset="0"/>
              </a:rPr>
              <a:t>val</a:t>
            </a:r>
            <a:r>
              <a:rPr lang="en-US" altLang="zh-CN" sz="1600" dirty="0" smtClean="0">
                <a:latin typeface="Consolas" panose="020B0609020204030204" pitchFamily="49" charset="0"/>
              </a:rPr>
              <a:t> </a:t>
            </a:r>
            <a:r>
              <a:rPr lang="en-US" altLang="zh-CN" sz="1600" dirty="0" err="1" smtClean="0">
                <a:latin typeface="Consolas" panose="020B0609020204030204" pitchFamily="49" charset="0"/>
              </a:rPr>
              <a:t>isCall</a:t>
            </a:r>
            <a:r>
              <a:rPr lang="en-US" altLang="zh-CN" sz="1600" dirty="0" smtClean="0">
                <a:latin typeface="Consolas" panose="020B0609020204030204" pitchFamily="49" charset="0"/>
              </a:rPr>
              <a:t>  = Bool()</a:t>
            </a:r>
          </a:p>
          <a:p>
            <a:r>
              <a:rPr lang="en-US" altLang="zh-CN" sz="1600" dirty="0" smtClean="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def</a:t>
            </a:r>
            <a:r>
              <a:rPr lang="en-US" altLang="zh-CN" sz="1600" dirty="0">
                <a:latin typeface="Consolas" panose="020B0609020204030204" pitchFamily="49" charset="0"/>
              </a:rPr>
              <a:t> </a:t>
            </a:r>
            <a:r>
              <a:rPr lang="en-US" altLang="zh-CN" sz="1600" dirty="0" err="1">
                <a:latin typeface="Consolas" panose="020B0609020204030204" pitchFamily="49" charset="0"/>
              </a:rPr>
              <a:t>notCFI</a:t>
            </a:r>
            <a:r>
              <a:rPr lang="en-US" altLang="zh-CN" sz="1600" dirty="0">
                <a:latin typeface="Consolas" panose="020B0609020204030204" pitchFamily="49" charset="0"/>
              </a:rPr>
              <a:t>  = </a:t>
            </a:r>
            <a:r>
              <a:rPr lang="en-US" altLang="zh-CN" sz="1600" dirty="0" err="1">
                <a:latin typeface="Consolas" panose="020B0609020204030204" pitchFamily="49" charset="0"/>
              </a:rPr>
              <a:t>brType</a:t>
            </a:r>
            <a:r>
              <a:rPr lang="en-US" altLang="zh-CN" sz="1600" dirty="0">
                <a:latin typeface="Consolas" panose="020B0609020204030204" pitchFamily="49" charset="0"/>
              </a:rPr>
              <a:t> === </a:t>
            </a:r>
            <a:r>
              <a:rPr lang="en-US" altLang="zh-CN" sz="1600" dirty="0" err="1">
                <a:latin typeface="Consolas" panose="020B0609020204030204" pitchFamily="49" charset="0"/>
              </a:rPr>
              <a:t>BrType.notCFI</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b="0" dirty="0">
              <a:effectLst/>
              <a:latin typeface="Consolas" panose="020B0609020204030204" pitchFamily="49" charset="0"/>
            </a:endParaRPr>
          </a:p>
        </p:txBody>
      </p:sp>
      <p:sp>
        <p:nvSpPr>
          <p:cNvPr id="7" name="矩形 6"/>
          <p:cNvSpPr/>
          <p:nvPr/>
        </p:nvSpPr>
        <p:spPr>
          <a:xfrm>
            <a:off x="200388" y="3080741"/>
            <a:ext cx="6678488" cy="1107996"/>
          </a:xfrm>
          <a:prstGeom prst="rect">
            <a:avLst/>
          </a:prstGeom>
        </p:spPr>
        <p:txBody>
          <a:bodyPr wrap="square">
            <a:spAutoFit/>
          </a:bodyPr>
          <a:lstStyle/>
          <a:p>
            <a:r>
              <a:rPr lang="en-US" altLang="zh-CN" sz="1600" dirty="0" err="1">
                <a:latin typeface="Consolas" panose="020B0609020204030204" pitchFamily="49" charset="0"/>
              </a:rPr>
              <a:t>val</a:t>
            </a:r>
            <a:r>
              <a:rPr lang="en-US" altLang="zh-CN" sz="1600" dirty="0">
                <a:latin typeface="Consolas" panose="020B0609020204030204" pitchFamily="49" charset="0"/>
              </a:rPr>
              <a:t> </a:t>
            </a:r>
            <a:r>
              <a:rPr lang="en-US" altLang="zh-CN" sz="1600" dirty="0" err="1">
                <a:latin typeface="Consolas" panose="020B0609020204030204" pitchFamily="49" charset="0"/>
              </a:rPr>
              <a:t>io</a:t>
            </a:r>
            <a:r>
              <a:rPr lang="en-US" altLang="zh-CN" sz="1600" dirty="0">
                <a:latin typeface="Consolas" panose="020B0609020204030204" pitchFamily="49" charset="0"/>
              </a:rPr>
              <a:t> = IO(new Bundle() {</a:t>
            </a:r>
          </a:p>
          <a:p>
            <a:r>
              <a:rPr lang="en-US" altLang="zh-CN" sz="1600" dirty="0">
                <a:latin typeface="Consolas" panose="020B0609020204030204" pitchFamily="49" charset="0"/>
              </a:rPr>
              <a:t>    </a:t>
            </a:r>
            <a:r>
              <a:rPr lang="en-US" altLang="zh-CN" sz="1600" dirty="0" err="1">
                <a:latin typeface="Consolas" panose="020B0609020204030204" pitchFamily="49" charset="0"/>
              </a:rPr>
              <a:t>val</a:t>
            </a:r>
            <a:r>
              <a:rPr lang="en-US" altLang="zh-CN" sz="1600" dirty="0">
                <a:latin typeface="Consolas" panose="020B0609020204030204" pitchFamily="49" charset="0"/>
              </a:rPr>
              <a:t> in = Input(new </a:t>
            </a:r>
            <a:r>
              <a:rPr lang="en-US" altLang="zh-CN" sz="1600" dirty="0" err="1">
                <a:latin typeface="Consolas" panose="020B0609020204030204" pitchFamily="49" charset="0"/>
              </a:rPr>
              <a:t>IfuToPreDecode</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val</a:t>
            </a:r>
            <a:r>
              <a:rPr lang="en-US" altLang="zh-CN" sz="1600" dirty="0">
                <a:latin typeface="Consolas" panose="020B0609020204030204" pitchFamily="49" charset="0"/>
              </a:rPr>
              <a:t> out = Output(new </a:t>
            </a:r>
            <a:r>
              <a:rPr lang="en-US" altLang="zh-CN" sz="1600" dirty="0" err="1">
                <a:latin typeface="Consolas" panose="020B0609020204030204" pitchFamily="49" charset="0"/>
              </a:rPr>
              <a:t>PreDecodeResp</a:t>
            </a:r>
            <a:r>
              <a:rPr lang="en-US" altLang="zh-CN" sz="1600" dirty="0">
                <a:latin typeface="Consolas" panose="020B0609020204030204" pitchFamily="49" charset="0"/>
              </a:rPr>
              <a:t>)</a:t>
            </a:r>
          </a:p>
          <a:p>
            <a:r>
              <a:rPr lang="en-US" altLang="zh-CN" sz="1600" dirty="0">
                <a:latin typeface="Consolas" panose="020B0609020204030204" pitchFamily="49" charset="0"/>
              </a:rPr>
              <a:t>  })</a:t>
            </a:r>
            <a:endParaRPr lang="en-US" altLang="zh-CN" sz="1600" b="0" dirty="0">
              <a:effectLst/>
              <a:latin typeface="Consolas" panose="020B0609020204030204" pitchFamily="49" charset="0"/>
            </a:endParaRPr>
          </a:p>
        </p:txBody>
      </p:sp>
    </p:spTree>
    <p:extLst>
      <p:ext uri="{BB962C8B-B14F-4D97-AF65-F5344CB8AC3E}">
        <p14:creationId xmlns:p14="http://schemas.microsoft.com/office/powerpoint/2010/main" val="109689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01390" y="44761"/>
            <a:ext cx="8229600" cy="70609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dirty="0" smtClean="0">
                <a:latin typeface="等线 Light" pitchFamily="2" charset="-122"/>
                <a:ea typeface="等线 Light" pitchFamily="2" charset="-122"/>
              </a:rPr>
              <a:t>预译码逻辑</a:t>
            </a:r>
            <a:endParaRPr lang="en-US" altLang="zh-CN" sz="3200" dirty="0" smtClean="0">
              <a:latin typeface="等线 Light" pitchFamily="2" charset="-122"/>
              <a:ea typeface="等线 Light" pitchFamily="2" charset="-122"/>
            </a:endParaRPr>
          </a:p>
        </p:txBody>
      </p:sp>
      <p:sp>
        <p:nvSpPr>
          <p:cNvPr id="2" name="矩形 1"/>
          <p:cNvSpPr/>
          <p:nvPr/>
        </p:nvSpPr>
        <p:spPr>
          <a:xfrm>
            <a:off x="107504" y="799058"/>
            <a:ext cx="10225136" cy="5909310"/>
          </a:xfrm>
          <a:prstGeom prst="rect">
            <a:avLst/>
          </a:prstGeom>
        </p:spPr>
        <p:txBody>
          <a:bodyPr wrap="square">
            <a:spAutoFit/>
          </a:bodyPr>
          <a:lstStyle/>
          <a:p>
            <a:r>
              <a:rPr lang="en-US" altLang="zh-CN" sz="1400" dirty="0" err="1">
                <a:latin typeface="Consolas" panose="020B0609020204030204" pitchFamily="49" charset="0"/>
              </a:rPr>
              <a:t>val</a:t>
            </a:r>
            <a:r>
              <a:rPr lang="en-US" altLang="zh-CN" sz="1400" dirty="0">
                <a:latin typeface="Consolas" panose="020B0609020204030204" pitchFamily="49" charset="0"/>
              </a:rPr>
              <a:t> </a:t>
            </a:r>
            <a:r>
              <a:rPr lang="en-US" altLang="zh-CN" sz="1400" dirty="0" err="1">
                <a:latin typeface="Consolas" panose="020B0609020204030204" pitchFamily="49" charset="0"/>
              </a:rPr>
              <a:t>brType</a:t>
            </a:r>
            <a:r>
              <a:rPr lang="en-US" altLang="zh-CN" sz="1400" dirty="0">
                <a:latin typeface="Consolas" panose="020B0609020204030204" pitchFamily="49" charset="0"/>
              </a:rPr>
              <a:t>::</a:t>
            </a:r>
            <a:r>
              <a:rPr lang="en-US" altLang="zh-CN" sz="1400" dirty="0" err="1">
                <a:latin typeface="Consolas" panose="020B0609020204030204" pitchFamily="49" charset="0"/>
              </a:rPr>
              <a:t>isCall</a:t>
            </a:r>
            <a:r>
              <a:rPr lang="en-US" altLang="zh-CN" sz="1400" dirty="0">
                <a:latin typeface="Consolas" panose="020B0609020204030204" pitchFamily="49" charset="0"/>
              </a:rPr>
              <a:t>::</a:t>
            </a:r>
            <a:r>
              <a:rPr lang="en-US" altLang="zh-CN" sz="1400" dirty="0" err="1">
                <a:latin typeface="Consolas" panose="020B0609020204030204" pitchFamily="49" charset="0"/>
              </a:rPr>
              <a:t>isRet</a:t>
            </a:r>
            <a:r>
              <a:rPr lang="en-US" altLang="zh-CN" sz="1400" dirty="0">
                <a:latin typeface="Consolas" panose="020B0609020204030204" pitchFamily="49" charset="0"/>
              </a:rPr>
              <a:t>::Nil = </a:t>
            </a:r>
            <a:r>
              <a:rPr lang="en-US" altLang="zh-CN" sz="1400" dirty="0" err="1">
                <a:latin typeface="Consolas" panose="020B0609020204030204" pitchFamily="49" charset="0"/>
              </a:rPr>
              <a:t>brInfo</a:t>
            </a:r>
            <a:r>
              <a:rPr lang="en-US" altLang="zh-CN" sz="1400" dirty="0">
                <a:latin typeface="Consolas" panose="020B0609020204030204" pitchFamily="49" charset="0"/>
              </a:rPr>
              <a:t>(</a:t>
            </a:r>
            <a:r>
              <a:rPr lang="en-US" altLang="zh-CN" sz="1400" dirty="0" err="1">
                <a:latin typeface="Consolas" panose="020B0609020204030204" pitchFamily="49" charset="0"/>
              </a:rPr>
              <a:t>inst</a:t>
            </a:r>
            <a:r>
              <a:rPr lang="en-US" altLang="zh-CN" sz="1400" dirty="0" smtClean="0">
                <a:latin typeface="Consolas" panose="020B0609020204030204" pitchFamily="49" charset="0"/>
              </a:rPr>
              <a:t>)</a:t>
            </a:r>
          </a:p>
          <a:p>
            <a:r>
              <a:rPr lang="en-US" altLang="zh-CN" sz="1400" dirty="0">
                <a:latin typeface="Consolas" panose="020B0609020204030204" pitchFamily="49" charset="0"/>
              </a:rPr>
              <a:t> </a:t>
            </a:r>
            <a:r>
              <a:rPr lang="en-US" altLang="zh-CN" sz="1400" dirty="0" smtClean="0">
                <a:latin typeface="Consolas" panose="020B0609020204030204" pitchFamily="49" charset="0"/>
              </a:rPr>
              <a:t>   // </a:t>
            </a:r>
            <a:r>
              <a:rPr lang="zh-CN" altLang="en-US" sz="1400" dirty="0" smtClean="0">
                <a:latin typeface="Consolas" panose="020B0609020204030204" pitchFamily="49" charset="0"/>
              </a:rPr>
              <a:t>获取</a:t>
            </a:r>
            <a:r>
              <a:rPr lang="en-US" altLang="zh-CN" sz="1400" dirty="0" smtClean="0">
                <a:latin typeface="Consolas" panose="020B0609020204030204" pitchFamily="49" charset="0"/>
              </a:rPr>
              <a:t>offset</a:t>
            </a:r>
            <a:endParaRPr lang="en-US" altLang="zh-CN" sz="1400" dirty="0">
              <a:latin typeface="Consolas" panose="020B0609020204030204" pitchFamily="49" charset="0"/>
            </a:endParaRPr>
          </a:p>
          <a:p>
            <a:r>
              <a:rPr lang="en-US" altLang="zh-CN" sz="1400" dirty="0">
                <a:latin typeface="Consolas" panose="020B0609020204030204" pitchFamily="49" charset="0"/>
              </a:rPr>
              <a:t>    </a:t>
            </a:r>
            <a:r>
              <a:rPr lang="en-US" altLang="zh-CN" sz="1400" dirty="0" err="1">
                <a:latin typeface="Consolas" panose="020B0609020204030204" pitchFamily="49" charset="0"/>
              </a:rPr>
              <a:t>val</a:t>
            </a:r>
            <a:r>
              <a:rPr lang="en-US" altLang="zh-CN" sz="1400" dirty="0">
                <a:latin typeface="Consolas" panose="020B0609020204030204" pitchFamily="49" charset="0"/>
              </a:rPr>
              <a:t> </a:t>
            </a:r>
            <a:r>
              <a:rPr lang="en-US" altLang="zh-CN" sz="1400" dirty="0" err="1">
                <a:latin typeface="Consolas" panose="020B0609020204030204" pitchFamily="49" charset="0"/>
              </a:rPr>
              <a:t>jalOffset</a:t>
            </a:r>
            <a:r>
              <a:rPr lang="en-US" altLang="zh-CN" sz="1400" dirty="0">
                <a:latin typeface="Consolas" panose="020B0609020204030204" pitchFamily="49" charset="0"/>
              </a:rPr>
              <a:t> = </a:t>
            </a:r>
            <a:r>
              <a:rPr lang="en-US" altLang="zh-CN" sz="1400" dirty="0" err="1">
                <a:latin typeface="Consolas" panose="020B0609020204030204" pitchFamily="49" charset="0"/>
              </a:rPr>
              <a:t>jal_offset</a:t>
            </a:r>
            <a:r>
              <a:rPr lang="en-US" altLang="zh-CN" sz="1400" dirty="0">
                <a:latin typeface="Consolas" panose="020B0609020204030204" pitchFamily="49" charset="0"/>
              </a:rPr>
              <a:t>(</a:t>
            </a:r>
            <a:r>
              <a:rPr lang="en-US" altLang="zh-CN" sz="1400" dirty="0" err="1">
                <a:latin typeface="Consolas" panose="020B0609020204030204" pitchFamily="49" charset="0"/>
              </a:rPr>
              <a:t>inst</a:t>
            </a:r>
            <a:r>
              <a:rPr lang="en-US" altLang="zh-CN" sz="1400" dirty="0">
                <a:latin typeface="Consolas" panose="020B0609020204030204" pitchFamily="49" charset="0"/>
              </a:rPr>
              <a:t>, </a:t>
            </a:r>
            <a:r>
              <a:rPr lang="en-US" altLang="zh-CN" sz="1400" dirty="0" err="1">
                <a:latin typeface="Consolas" panose="020B0609020204030204" pitchFamily="49" charset="0"/>
              </a:rPr>
              <a:t>currentIsRVC</a:t>
            </a:r>
            <a:r>
              <a:rPr lang="en-US" altLang="zh-CN" sz="1400" dirty="0">
                <a:latin typeface="Consolas" panose="020B0609020204030204" pitchFamily="49" charset="0"/>
              </a:rPr>
              <a:t>)</a:t>
            </a:r>
          </a:p>
          <a:p>
            <a:r>
              <a:rPr lang="en-US" altLang="zh-CN" sz="1400" dirty="0">
                <a:latin typeface="Consolas" panose="020B0609020204030204" pitchFamily="49" charset="0"/>
              </a:rPr>
              <a:t>    </a:t>
            </a:r>
            <a:r>
              <a:rPr lang="en-US" altLang="zh-CN" sz="1400" dirty="0" err="1">
                <a:latin typeface="Consolas" panose="020B0609020204030204" pitchFamily="49" charset="0"/>
              </a:rPr>
              <a:t>val</a:t>
            </a:r>
            <a:r>
              <a:rPr lang="en-US" altLang="zh-CN" sz="1400" dirty="0">
                <a:latin typeface="Consolas" panose="020B0609020204030204" pitchFamily="49" charset="0"/>
              </a:rPr>
              <a:t> </a:t>
            </a:r>
            <a:r>
              <a:rPr lang="en-US" altLang="zh-CN" sz="1400" dirty="0" err="1">
                <a:latin typeface="Consolas" panose="020B0609020204030204" pitchFamily="49" charset="0"/>
              </a:rPr>
              <a:t>brOffset</a:t>
            </a:r>
            <a:r>
              <a:rPr lang="en-US" altLang="zh-CN" sz="1400" dirty="0">
                <a:latin typeface="Consolas" panose="020B0609020204030204" pitchFamily="49" charset="0"/>
              </a:rPr>
              <a:t>  = </a:t>
            </a:r>
            <a:r>
              <a:rPr lang="en-US" altLang="zh-CN" sz="1400" dirty="0" err="1">
                <a:latin typeface="Consolas" panose="020B0609020204030204" pitchFamily="49" charset="0"/>
              </a:rPr>
              <a:t>br_offset</a:t>
            </a:r>
            <a:r>
              <a:rPr lang="en-US" altLang="zh-CN" sz="1400" dirty="0">
                <a:latin typeface="Consolas" panose="020B0609020204030204" pitchFamily="49" charset="0"/>
              </a:rPr>
              <a:t>(</a:t>
            </a:r>
            <a:r>
              <a:rPr lang="en-US" altLang="zh-CN" sz="1400" dirty="0" err="1">
                <a:latin typeface="Consolas" panose="020B0609020204030204" pitchFamily="49" charset="0"/>
              </a:rPr>
              <a:t>inst</a:t>
            </a:r>
            <a:r>
              <a:rPr lang="en-US" altLang="zh-CN" sz="1400" dirty="0">
                <a:latin typeface="Consolas" panose="020B0609020204030204" pitchFamily="49" charset="0"/>
              </a:rPr>
              <a:t>, </a:t>
            </a:r>
            <a:r>
              <a:rPr lang="en-US" altLang="zh-CN" sz="1400" dirty="0" err="1">
                <a:latin typeface="Consolas" panose="020B0609020204030204" pitchFamily="49" charset="0"/>
              </a:rPr>
              <a:t>currentIsRVC</a:t>
            </a:r>
            <a:r>
              <a:rPr lang="en-US" altLang="zh-CN" sz="1400" dirty="0">
                <a:latin typeface="Consolas" panose="020B0609020204030204" pitchFamily="49" charset="0"/>
              </a:rPr>
              <a:t>)</a:t>
            </a:r>
          </a:p>
          <a:p>
            <a:endParaRPr lang="en-US" altLang="zh-CN" sz="1400" dirty="0" smtClean="0">
              <a:latin typeface="Consolas" panose="020B0609020204030204" pitchFamily="49" charset="0"/>
            </a:endParaRPr>
          </a:p>
          <a:p>
            <a:r>
              <a:rPr lang="en-US" altLang="zh-CN" sz="1400" dirty="0">
                <a:latin typeface="Consolas" panose="020B0609020204030204" pitchFamily="49" charset="0"/>
              </a:rPr>
              <a:t> </a:t>
            </a:r>
            <a:r>
              <a:rPr lang="en-US" altLang="zh-CN" sz="1400" dirty="0" smtClean="0">
                <a:latin typeface="Consolas" panose="020B0609020204030204" pitchFamily="49" charset="0"/>
              </a:rPr>
              <a:t>   // </a:t>
            </a:r>
            <a:r>
              <a:rPr lang="zh-CN" altLang="en-US" sz="1400" dirty="0" smtClean="0">
                <a:latin typeface="Consolas" panose="020B0609020204030204" pitchFamily="49" charset="0"/>
              </a:rPr>
              <a:t>指令截断处理</a:t>
            </a:r>
            <a:r>
              <a:rPr lang="en-US" altLang="zh-CN" sz="1400" dirty="0">
                <a:latin typeface="Consolas" panose="020B0609020204030204" pitchFamily="49" charset="0"/>
              </a:rPr>
              <a:t/>
            </a:r>
            <a:br>
              <a:rPr lang="en-US" altLang="zh-CN" sz="1400" dirty="0">
                <a:latin typeface="Consolas" panose="020B0609020204030204" pitchFamily="49" charset="0"/>
              </a:rPr>
            </a:br>
            <a:r>
              <a:rPr lang="en-US" altLang="zh-CN" sz="1400" dirty="0">
                <a:solidFill>
                  <a:srgbClr val="FF0000"/>
                </a:solidFill>
                <a:latin typeface="Consolas" panose="020B0609020204030204" pitchFamily="49" charset="0"/>
              </a:rPr>
              <a:t>    //</a:t>
            </a:r>
            <a:r>
              <a:rPr lang="en-US" altLang="zh-CN" sz="1400" dirty="0" err="1">
                <a:solidFill>
                  <a:srgbClr val="FF0000"/>
                </a:solidFill>
                <a:latin typeface="Consolas" panose="020B0609020204030204" pitchFamily="49" charset="0"/>
              </a:rPr>
              <a:t>val</a:t>
            </a:r>
            <a:r>
              <a:rPr lang="en-US" altLang="zh-CN" sz="1400" dirty="0">
                <a:solidFill>
                  <a:srgbClr val="FF0000"/>
                </a:solidFill>
                <a:latin typeface="Consolas" panose="020B0609020204030204" pitchFamily="49" charset="0"/>
              </a:rPr>
              <a:t> </a:t>
            </a:r>
            <a:r>
              <a:rPr lang="en-US" altLang="zh-CN" sz="1400" dirty="0" err="1">
                <a:solidFill>
                  <a:srgbClr val="FF0000"/>
                </a:solidFill>
                <a:latin typeface="Consolas" panose="020B0609020204030204" pitchFamily="49" charset="0"/>
              </a:rPr>
              <a:t>lastIsValidEnd</a:t>
            </a:r>
            <a:r>
              <a:rPr lang="en-US" altLang="zh-CN" sz="1400" dirty="0">
                <a:solidFill>
                  <a:srgbClr val="FF0000"/>
                </a:solidFill>
                <a:latin typeface="Consolas" panose="020B0609020204030204" pitchFamily="49" charset="0"/>
              </a:rPr>
              <a:t> =  if (</a:t>
            </a:r>
            <a:r>
              <a:rPr lang="en-US" altLang="zh-CN" sz="1400" dirty="0" err="1">
                <a:solidFill>
                  <a:srgbClr val="FF0000"/>
                </a:solidFill>
                <a:latin typeface="Consolas" panose="020B0609020204030204" pitchFamily="49" charset="0"/>
              </a:rPr>
              <a:t>i</a:t>
            </a:r>
            <a:r>
              <a:rPr lang="en-US" altLang="zh-CN" sz="1400" dirty="0">
                <a:solidFill>
                  <a:srgbClr val="FF0000"/>
                </a:solidFill>
                <a:latin typeface="Consolas" panose="020B0609020204030204" pitchFamily="49" charset="0"/>
              </a:rPr>
              <a:t> == 0) { !</a:t>
            </a:r>
            <a:r>
              <a:rPr lang="en-US" altLang="zh-CN" sz="1400" dirty="0" err="1">
                <a:solidFill>
                  <a:srgbClr val="FF0000"/>
                </a:solidFill>
                <a:latin typeface="Consolas" panose="020B0609020204030204" pitchFamily="49" charset="0"/>
              </a:rPr>
              <a:t>lastHalfMatch</a:t>
            </a:r>
            <a:r>
              <a:rPr lang="en-US" altLang="zh-CN" sz="1400" dirty="0">
                <a:solidFill>
                  <a:srgbClr val="FF0000"/>
                </a:solidFill>
                <a:latin typeface="Consolas" panose="020B0609020204030204" pitchFamily="49" charset="0"/>
              </a:rPr>
              <a:t> } else { </a:t>
            </a:r>
            <a:r>
              <a:rPr lang="en-US" altLang="zh-CN" sz="1400" dirty="0" err="1">
                <a:solidFill>
                  <a:srgbClr val="FF0000"/>
                </a:solidFill>
                <a:latin typeface="Consolas" panose="020B0609020204030204" pitchFamily="49" charset="0"/>
              </a:rPr>
              <a:t>validEnd</a:t>
            </a:r>
            <a:r>
              <a:rPr lang="en-US" altLang="zh-CN" sz="1400" dirty="0">
                <a:solidFill>
                  <a:srgbClr val="FF0000"/>
                </a:solidFill>
                <a:latin typeface="Consolas" panose="020B0609020204030204" pitchFamily="49" charset="0"/>
              </a:rPr>
              <a:t>(i-1) || !</a:t>
            </a:r>
            <a:r>
              <a:rPr lang="en-US" altLang="zh-CN" sz="1400" dirty="0" err="1">
                <a:solidFill>
                  <a:srgbClr val="FF0000"/>
                </a:solidFill>
                <a:latin typeface="Consolas" panose="020B0609020204030204" pitchFamily="49" charset="0"/>
              </a:rPr>
              <a:t>HasCExtension.B</a:t>
            </a:r>
            <a:r>
              <a:rPr lang="en-US" altLang="zh-CN" sz="1400" dirty="0">
                <a:solidFill>
                  <a:srgbClr val="FF0000"/>
                </a:solidFill>
                <a:latin typeface="Consolas" panose="020B0609020204030204" pitchFamily="49" charset="0"/>
              </a:rPr>
              <a:t> }</a:t>
            </a:r>
          </a:p>
          <a:p>
            <a:r>
              <a:rPr lang="en-US" altLang="zh-CN" sz="1400" dirty="0">
                <a:solidFill>
                  <a:srgbClr val="FF0000"/>
                </a:solidFill>
                <a:latin typeface="Consolas" panose="020B0609020204030204" pitchFamily="49" charset="0"/>
              </a:rPr>
              <a:t>    </a:t>
            </a:r>
            <a:r>
              <a:rPr lang="en-US" altLang="zh-CN" sz="1400" dirty="0" err="1">
                <a:solidFill>
                  <a:srgbClr val="FF0000"/>
                </a:solidFill>
                <a:latin typeface="Consolas" panose="020B0609020204030204" pitchFamily="49" charset="0"/>
              </a:rPr>
              <a:t>val</a:t>
            </a:r>
            <a:r>
              <a:rPr lang="en-US" altLang="zh-CN" sz="1400" dirty="0">
                <a:solidFill>
                  <a:srgbClr val="FF0000"/>
                </a:solidFill>
                <a:latin typeface="Consolas" panose="020B0609020204030204" pitchFamily="49" charset="0"/>
              </a:rPr>
              <a:t> </a:t>
            </a:r>
            <a:r>
              <a:rPr lang="en-US" altLang="zh-CN" sz="1400" dirty="0" err="1">
                <a:solidFill>
                  <a:srgbClr val="FF0000"/>
                </a:solidFill>
                <a:latin typeface="Consolas" panose="020B0609020204030204" pitchFamily="49" charset="0"/>
              </a:rPr>
              <a:t>lastIsValidEnd</a:t>
            </a:r>
            <a:r>
              <a:rPr lang="en-US" altLang="zh-CN" sz="1400" dirty="0">
                <a:solidFill>
                  <a:srgbClr val="FF0000"/>
                </a:solidFill>
                <a:latin typeface="Consolas" panose="020B0609020204030204" pitchFamily="49" charset="0"/>
              </a:rPr>
              <a:t> =   if (</a:t>
            </a:r>
            <a:r>
              <a:rPr lang="en-US" altLang="zh-CN" sz="1400" dirty="0" err="1">
                <a:solidFill>
                  <a:srgbClr val="FF0000"/>
                </a:solidFill>
                <a:latin typeface="Consolas" panose="020B0609020204030204" pitchFamily="49" charset="0"/>
              </a:rPr>
              <a:t>i</a:t>
            </a:r>
            <a:r>
              <a:rPr lang="en-US" altLang="zh-CN" sz="1400" dirty="0">
                <a:solidFill>
                  <a:srgbClr val="FF0000"/>
                </a:solidFill>
                <a:latin typeface="Consolas" panose="020B0609020204030204" pitchFamily="49" charset="0"/>
              </a:rPr>
              <a:t> == 0) { </a:t>
            </a:r>
            <a:r>
              <a:rPr lang="en-US" altLang="zh-CN" sz="1400" dirty="0" err="1">
                <a:solidFill>
                  <a:srgbClr val="FF0000"/>
                </a:solidFill>
                <a:latin typeface="Consolas" panose="020B0609020204030204" pitchFamily="49" charset="0"/>
              </a:rPr>
              <a:t>true.B</a:t>
            </a:r>
            <a:r>
              <a:rPr lang="en-US" altLang="zh-CN" sz="1400" dirty="0">
                <a:solidFill>
                  <a:srgbClr val="FF0000"/>
                </a:solidFill>
                <a:latin typeface="Consolas" panose="020B0609020204030204" pitchFamily="49" charset="0"/>
              </a:rPr>
              <a:t> } else { </a:t>
            </a:r>
            <a:r>
              <a:rPr lang="en-US" altLang="zh-CN" sz="1400" dirty="0" err="1">
                <a:solidFill>
                  <a:srgbClr val="FF0000"/>
                </a:solidFill>
                <a:latin typeface="Consolas" panose="020B0609020204030204" pitchFamily="49" charset="0"/>
              </a:rPr>
              <a:t>validEnd</a:t>
            </a:r>
            <a:r>
              <a:rPr lang="en-US" altLang="zh-CN" sz="1400" dirty="0">
                <a:solidFill>
                  <a:srgbClr val="FF0000"/>
                </a:solidFill>
                <a:latin typeface="Consolas" panose="020B0609020204030204" pitchFamily="49" charset="0"/>
              </a:rPr>
              <a:t>(i-1) || !</a:t>
            </a:r>
            <a:r>
              <a:rPr lang="en-US" altLang="zh-CN" sz="1400" dirty="0" err="1">
                <a:solidFill>
                  <a:srgbClr val="FF0000"/>
                </a:solidFill>
                <a:latin typeface="Consolas" panose="020B0609020204030204" pitchFamily="49" charset="0"/>
              </a:rPr>
              <a:t>HasCExtension.B</a:t>
            </a:r>
            <a:r>
              <a:rPr lang="en-US" altLang="zh-CN" sz="1400" dirty="0">
                <a:solidFill>
                  <a:srgbClr val="FF0000"/>
                </a:solidFill>
                <a:latin typeface="Consolas" panose="020B0609020204030204" pitchFamily="49" charset="0"/>
              </a:rPr>
              <a:t> }</a:t>
            </a:r>
          </a:p>
          <a:p>
            <a:r>
              <a:rPr lang="en-US" altLang="zh-CN" sz="1400" dirty="0">
                <a:solidFill>
                  <a:srgbClr val="FF0000"/>
                </a:solidFill>
                <a:latin typeface="Consolas" panose="020B0609020204030204" pitchFamily="49" charset="0"/>
              </a:rPr>
              <a:t>    </a:t>
            </a:r>
            <a:r>
              <a:rPr lang="en-US" altLang="zh-CN" sz="1400" dirty="0" err="1">
                <a:solidFill>
                  <a:srgbClr val="FF0000"/>
                </a:solidFill>
                <a:latin typeface="Consolas" panose="020B0609020204030204" pitchFamily="49" charset="0"/>
              </a:rPr>
              <a:t>validStart</a:t>
            </a:r>
            <a:r>
              <a:rPr lang="en-US" altLang="zh-CN" sz="1400" dirty="0">
                <a:solidFill>
                  <a:srgbClr val="FF0000"/>
                </a:solidFill>
                <a:latin typeface="Consolas" panose="020B0609020204030204" pitchFamily="49" charset="0"/>
              </a:rPr>
              <a:t>(</a:t>
            </a:r>
            <a:r>
              <a:rPr lang="en-US" altLang="zh-CN" sz="1400" dirty="0" err="1">
                <a:solidFill>
                  <a:srgbClr val="FF0000"/>
                </a:solidFill>
                <a:latin typeface="Consolas" panose="020B0609020204030204" pitchFamily="49" charset="0"/>
              </a:rPr>
              <a:t>i</a:t>
            </a:r>
            <a:r>
              <a:rPr lang="en-US" altLang="zh-CN" sz="1400" dirty="0">
                <a:solidFill>
                  <a:srgbClr val="FF0000"/>
                </a:solidFill>
                <a:latin typeface="Consolas" panose="020B0609020204030204" pitchFamily="49" charset="0"/>
              </a:rPr>
              <a:t>)   := (</a:t>
            </a:r>
            <a:r>
              <a:rPr lang="en-US" altLang="zh-CN" sz="1400" dirty="0" err="1">
                <a:solidFill>
                  <a:srgbClr val="FF0000"/>
                </a:solidFill>
                <a:latin typeface="Consolas" panose="020B0609020204030204" pitchFamily="49" charset="0"/>
              </a:rPr>
              <a:t>lastIsValidEnd</a:t>
            </a:r>
            <a:r>
              <a:rPr lang="en-US" altLang="zh-CN" sz="1400" dirty="0">
                <a:solidFill>
                  <a:srgbClr val="FF0000"/>
                </a:solidFill>
                <a:latin typeface="Consolas" panose="020B0609020204030204" pitchFamily="49" charset="0"/>
              </a:rPr>
              <a:t> || !</a:t>
            </a:r>
            <a:r>
              <a:rPr lang="en-US" altLang="zh-CN" sz="1400" dirty="0" err="1">
                <a:solidFill>
                  <a:srgbClr val="FF0000"/>
                </a:solidFill>
                <a:latin typeface="Consolas" panose="020B0609020204030204" pitchFamily="49" charset="0"/>
              </a:rPr>
              <a:t>HasCExtension.B</a:t>
            </a:r>
            <a:r>
              <a:rPr lang="en-US" altLang="zh-CN" sz="1400" dirty="0">
                <a:solidFill>
                  <a:srgbClr val="FF0000"/>
                </a:solidFill>
                <a:latin typeface="Consolas" panose="020B0609020204030204" pitchFamily="49" charset="0"/>
              </a:rPr>
              <a:t>)</a:t>
            </a:r>
          </a:p>
          <a:p>
            <a:r>
              <a:rPr lang="en-US" altLang="zh-CN" sz="1400" dirty="0">
                <a:solidFill>
                  <a:srgbClr val="FF0000"/>
                </a:solidFill>
                <a:latin typeface="Consolas" panose="020B0609020204030204" pitchFamily="49" charset="0"/>
              </a:rPr>
              <a:t>    </a:t>
            </a:r>
            <a:r>
              <a:rPr lang="en-US" altLang="zh-CN" sz="1400" dirty="0" err="1">
                <a:solidFill>
                  <a:srgbClr val="FF0000"/>
                </a:solidFill>
                <a:latin typeface="Consolas" panose="020B0609020204030204" pitchFamily="49" charset="0"/>
              </a:rPr>
              <a:t>validEnd</a:t>
            </a:r>
            <a:r>
              <a:rPr lang="en-US" altLang="zh-CN" sz="1400" dirty="0">
                <a:solidFill>
                  <a:srgbClr val="FF0000"/>
                </a:solidFill>
                <a:latin typeface="Consolas" panose="020B0609020204030204" pitchFamily="49" charset="0"/>
              </a:rPr>
              <a:t>(</a:t>
            </a:r>
            <a:r>
              <a:rPr lang="en-US" altLang="zh-CN" sz="1400" dirty="0" err="1">
                <a:solidFill>
                  <a:srgbClr val="FF0000"/>
                </a:solidFill>
                <a:latin typeface="Consolas" panose="020B0609020204030204" pitchFamily="49" charset="0"/>
              </a:rPr>
              <a:t>i</a:t>
            </a:r>
            <a:r>
              <a:rPr lang="en-US" altLang="zh-CN" sz="1400" dirty="0">
                <a:solidFill>
                  <a:srgbClr val="FF0000"/>
                </a:solidFill>
                <a:latin typeface="Consolas" panose="020B0609020204030204" pitchFamily="49" charset="0"/>
              </a:rPr>
              <a:t>)     := </a:t>
            </a:r>
            <a:r>
              <a:rPr lang="en-US" altLang="zh-CN" sz="1400" dirty="0" err="1">
                <a:solidFill>
                  <a:srgbClr val="FF0000"/>
                </a:solidFill>
                <a:latin typeface="Consolas" panose="020B0609020204030204" pitchFamily="49" charset="0"/>
              </a:rPr>
              <a:t>validStart</a:t>
            </a:r>
            <a:r>
              <a:rPr lang="en-US" altLang="zh-CN" sz="1400" dirty="0">
                <a:solidFill>
                  <a:srgbClr val="FF0000"/>
                </a:solidFill>
                <a:latin typeface="Consolas" panose="020B0609020204030204" pitchFamily="49" charset="0"/>
              </a:rPr>
              <a:t>(</a:t>
            </a:r>
            <a:r>
              <a:rPr lang="en-US" altLang="zh-CN" sz="1400" dirty="0" err="1">
                <a:solidFill>
                  <a:srgbClr val="FF0000"/>
                </a:solidFill>
                <a:latin typeface="Consolas" panose="020B0609020204030204" pitchFamily="49" charset="0"/>
              </a:rPr>
              <a:t>i</a:t>
            </a:r>
            <a:r>
              <a:rPr lang="en-US" altLang="zh-CN" sz="1400" dirty="0">
                <a:solidFill>
                  <a:srgbClr val="FF0000"/>
                </a:solidFill>
                <a:latin typeface="Consolas" panose="020B0609020204030204" pitchFamily="49" charset="0"/>
              </a:rPr>
              <a:t>) &amp;&amp; </a:t>
            </a:r>
            <a:r>
              <a:rPr lang="en-US" altLang="zh-CN" sz="1400" dirty="0" err="1">
                <a:solidFill>
                  <a:srgbClr val="FF0000"/>
                </a:solidFill>
                <a:latin typeface="Consolas" panose="020B0609020204030204" pitchFamily="49" charset="0"/>
              </a:rPr>
              <a:t>currentIsRVC</a:t>
            </a:r>
            <a:r>
              <a:rPr lang="en-US" altLang="zh-CN" sz="1400" dirty="0">
                <a:solidFill>
                  <a:srgbClr val="FF0000"/>
                </a:solidFill>
                <a:latin typeface="Consolas" panose="020B0609020204030204" pitchFamily="49" charset="0"/>
              </a:rPr>
              <a:t> || !</a:t>
            </a:r>
            <a:r>
              <a:rPr lang="en-US" altLang="zh-CN" sz="1400" dirty="0" err="1">
                <a:solidFill>
                  <a:srgbClr val="FF0000"/>
                </a:solidFill>
                <a:latin typeface="Consolas" panose="020B0609020204030204" pitchFamily="49" charset="0"/>
              </a:rPr>
              <a:t>validStart</a:t>
            </a:r>
            <a:r>
              <a:rPr lang="en-US" altLang="zh-CN" sz="1400" dirty="0">
                <a:solidFill>
                  <a:srgbClr val="FF0000"/>
                </a:solidFill>
                <a:latin typeface="Consolas" panose="020B0609020204030204" pitchFamily="49" charset="0"/>
              </a:rPr>
              <a:t>(</a:t>
            </a:r>
            <a:r>
              <a:rPr lang="en-US" altLang="zh-CN" sz="1400" dirty="0" err="1">
                <a:solidFill>
                  <a:srgbClr val="FF0000"/>
                </a:solidFill>
                <a:latin typeface="Consolas" panose="020B0609020204030204" pitchFamily="49" charset="0"/>
              </a:rPr>
              <a:t>i</a:t>
            </a:r>
            <a:r>
              <a:rPr lang="en-US" altLang="zh-CN" sz="1400" dirty="0">
                <a:solidFill>
                  <a:srgbClr val="FF0000"/>
                </a:solidFill>
                <a:latin typeface="Consolas" panose="020B0609020204030204" pitchFamily="49" charset="0"/>
              </a:rPr>
              <a:t>) || !</a:t>
            </a:r>
            <a:r>
              <a:rPr lang="en-US" altLang="zh-CN" sz="1400" dirty="0" err="1">
                <a:solidFill>
                  <a:srgbClr val="FF0000"/>
                </a:solidFill>
                <a:latin typeface="Consolas" panose="020B0609020204030204" pitchFamily="49" charset="0"/>
              </a:rPr>
              <a:t>HasCExtension.B</a:t>
            </a:r>
            <a:endParaRPr lang="en-US" altLang="zh-CN" sz="1400" dirty="0">
              <a:solidFill>
                <a:srgbClr val="FF0000"/>
              </a:solidFill>
              <a:latin typeface="Consolas" panose="020B0609020204030204" pitchFamily="49" charset="0"/>
            </a:endParaRPr>
          </a:p>
          <a:p>
            <a:r>
              <a:rPr lang="en-US" altLang="zh-CN" sz="1400" dirty="0">
                <a:solidFill>
                  <a:srgbClr val="FF0000"/>
                </a:solidFill>
                <a:latin typeface="Consolas" panose="020B0609020204030204" pitchFamily="49" charset="0"/>
              </a:rPr>
              <a:t/>
            </a:r>
            <a:br>
              <a:rPr lang="en-US" altLang="zh-CN" sz="1400" dirty="0">
                <a:solidFill>
                  <a:srgbClr val="FF0000"/>
                </a:solidFill>
                <a:latin typeface="Consolas" panose="020B0609020204030204" pitchFamily="49" charset="0"/>
              </a:rPr>
            </a:br>
            <a:r>
              <a:rPr lang="en-US" altLang="zh-CN" sz="1400" dirty="0">
                <a:solidFill>
                  <a:srgbClr val="FF0000"/>
                </a:solidFill>
                <a:latin typeface="Consolas" panose="020B0609020204030204" pitchFamily="49" charset="0"/>
              </a:rPr>
              <a:t>    //prepared for last half match</a:t>
            </a:r>
          </a:p>
          <a:p>
            <a:r>
              <a:rPr lang="en-US" altLang="zh-CN" sz="1400" dirty="0">
                <a:solidFill>
                  <a:srgbClr val="FF0000"/>
                </a:solidFill>
                <a:latin typeface="Consolas" panose="020B0609020204030204" pitchFamily="49" charset="0"/>
              </a:rPr>
              <a:t>    //TODO if </a:t>
            </a:r>
            <a:r>
              <a:rPr lang="en-US" altLang="zh-CN" sz="1400" dirty="0" err="1">
                <a:solidFill>
                  <a:srgbClr val="FF0000"/>
                </a:solidFill>
                <a:latin typeface="Consolas" panose="020B0609020204030204" pitchFamily="49" charset="0"/>
              </a:rPr>
              <a:t>HasCExtension</a:t>
            </a:r>
            <a:endParaRPr lang="en-US" altLang="zh-CN" sz="1400" dirty="0">
              <a:solidFill>
                <a:srgbClr val="FF0000"/>
              </a:solidFill>
              <a:latin typeface="Consolas" panose="020B0609020204030204" pitchFamily="49" charset="0"/>
            </a:endParaRPr>
          </a:p>
          <a:p>
            <a:r>
              <a:rPr lang="en-US" altLang="zh-CN" sz="1400" dirty="0">
                <a:solidFill>
                  <a:srgbClr val="FF0000"/>
                </a:solidFill>
                <a:latin typeface="Consolas" panose="020B0609020204030204" pitchFamily="49" charset="0"/>
              </a:rPr>
              <a:t>    </a:t>
            </a:r>
            <a:r>
              <a:rPr lang="en-US" altLang="zh-CN" sz="1400" dirty="0" err="1">
                <a:solidFill>
                  <a:srgbClr val="FF0000"/>
                </a:solidFill>
                <a:latin typeface="Consolas" panose="020B0609020204030204" pitchFamily="49" charset="0"/>
              </a:rPr>
              <a:t>val</a:t>
            </a:r>
            <a:r>
              <a:rPr lang="en-US" altLang="zh-CN" sz="1400" dirty="0">
                <a:solidFill>
                  <a:srgbClr val="FF0000"/>
                </a:solidFill>
                <a:latin typeface="Consolas" panose="020B0609020204030204" pitchFamily="49" charset="0"/>
              </a:rPr>
              <a:t> </a:t>
            </a:r>
            <a:r>
              <a:rPr lang="en-US" altLang="zh-CN" sz="1400" dirty="0" err="1">
                <a:solidFill>
                  <a:srgbClr val="FF0000"/>
                </a:solidFill>
                <a:latin typeface="Consolas" panose="020B0609020204030204" pitchFamily="49" charset="0"/>
              </a:rPr>
              <a:t>h_lastIsValidEnd</a:t>
            </a:r>
            <a:r>
              <a:rPr lang="en-US" altLang="zh-CN" sz="1400" dirty="0">
                <a:solidFill>
                  <a:srgbClr val="FF0000"/>
                </a:solidFill>
                <a:latin typeface="Consolas" panose="020B0609020204030204" pitchFamily="49" charset="0"/>
              </a:rPr>
              <a:t> = if (</a:t>
            </a:r>
            <a:r>
              <a:rPr lang="en-US" altLang="zh-CN" sz="1400" dirty="0" err="1">
                <a:solidFill>
                  <a:srgbClr val="FF0000"/>
                </a:solidFill>
                <a:latin typeface="Consolas" panose="020B0609020204030204" pitchFamily="49" charset="0"/>
              </a:rPr>
              <a:t>i</a:t>
            </a:r>
            <a:r>
              <a:rPr lang="en-US" altLang="zh-CN" sz="1400" dirty="0">
                <a:solidFill>
                  <a:srgbClr val="FF0000"/>
                </a:solidFill>
                <a:latin typeface="Consolas" panose="020B0609020204030204" pitchFamily="49" charset="0"/>
              </a:rPr>
              <a:t> == 0) { </a:t>
            </a:r>
            <a:r>
              <a:rPr lang="en-US" altLang="zh-CN" sz="1400" dirty="0" err="1">
                <a:solidFill>
                  <a:srgbClr val="FF0000"/>
                </a:solidFill>
                <a:latin typeface="Consolas" panose="020B0609020204030204" pitchFamily="49" charset="0"/>
              </a:rPr>
              <a:t>false.B</a:t>
            </a:r>
            <a:r>
              <a:rPr lang="en-US" altLang="zh-CN" sz="1400" dirty="0">
                <a:solidFill>
                  <a:srgbClr val="FF0000"/>
                </a:solidFill>
                <a:latin typeface="Consolas" panose="020B0609020204030204" pitchFamily="49" charset="0"/>
              </a:rPr>
              <a:t> } else { </a:t>
            </a:r>
            <a:r>
              <a:rPr lang="en-US" altLang="zh-CN" sz="1400" dirty="0" err="1">
                <a:solidFill>
                  <a:srgbClr val="FF0000"/>
                </a:solidFill>
                <a:latin typeface="Consolas" panose="020B0609020204030204" pitchFamily="49" charset="0"/>
              </a:rPr>
              <a:t>h_validEnd</a:t>
            </a:r>
            <a:r>
              <a:rPr lang="en-US" altLang="zh-CN" sz="1400" dirty="0">
                <a:solidFill>
                  <a:srgbClr val="FF0000"/>
                </a:solidFill>
                <a:latin typeface="Consolas" panose="020B0609020204030204" pitchFamily="49" charset="0"/>
              </a:rPr>
              <a:t>(i-1) || !</a:t>
            </a:r>
            <a:r>
              <a:rPr lang="en-US" altLang="zh-CN" sz="1400" dirty="0" err="1">
                <a:solidFill>
                  <a:srgbClr val="FF0000"/>
                </a:solidFill>
                <a:latin typeface="Consolas" panose="020B0609020204030204" pitchFamily="49" charset="0"/>
              </a:rPr>
              <a:t>HasCExtension.B</a:t>
            </a:r>
            <a:r>
              <a:rPr lang="en-US" altLang="zh-CN" sz="1400" dirty="0">
                <a:solidFill>
                  <a:srgbClr val="FF0000"/>
                </a:solidFill>
                <a:latin typeface="Consolas" panose="020B0609020204030204" pitchFamily="49" charset="0"/>
              </a:rPr>
              <a:t> }</a:t>
            </a:r>
          </a:p>
          <a:p>
            <a:r>
              <a:rPr lang="en-US" altLang="zh-CN" sz="1400" dirty="0">
                <a:solidFill>
                  <a:srgbClr val="FF0000"/>
                </a:solidFill>
                <a:latin typeface="Consolas" panose="020B0609020204030204" pitchFamily="49" charset="0"/>
              </a:rPr>
              <a:t>    </a:t>
            </a:r>
            <a:r>
              <a:rPr lang="en-US" altLang="zh-CN" sz="1400" dirty="0" err="1">
                <a:solidFill>
                  <a:srgbClr val="FF0000"/>
                </a:solidFill>
                <a:latin typeface="Consolas" panose="020B0609020204030204" pitchFamily="49" charset="0"/>
              </a:rPr>
              <a:t>h_validStart</a:t>
            </a:r>
            <a:r>
              <a:rPr lang="en-US" altLang="zh-CN" sz="1400" dirty="0">
                <a:solidFill>
                  <a:srgbClr val="FF0000"/>
                </a:solidFill>
                <a:latin typeface="Consolas" panose="020B0609020204030204" pitchFamily="49" charset="0"/>
              </a:rPr>
              <a:t>(</a:t>
            </a:r>
            <a:r>
              <a:rPr lang="en-US" altLang="zh-CN" sz="1400" dirty="0" err="1">
                <a:solidFill>
                  <a:srgbClr val="FF0000"/>
                </a:solidFill>
                <a:latin typeface="Consolas" panose="020B0609020204030204" pitchFamily="49" charset="0"/>
              </a:rPr>
              <a:t>i</a:t>
            </a:r>
            <a:r>
              <a:rPr lang="en-US" altLang="zh-CN" sz="1400" dirty="0">
                <a:solidFill>
                  <a:srgbClr val="FF0000"/>
                </a:solidFill>
                <a:latin typeface="Consolas" panose="020B0609020204030204" pitchFamily="49" charset="0"/>
              </a:rPr>
              <a:t>)   := (</a:t>
            </a:r>
            <a:r>
              <a:rPr lang="en-US" altLang="zh-CN" sz="1400" dirty="0" err="1">
                <a:solidFill>
                  <a:srgbClr val="FF0000"/>
                </a:solidFill>
                <a:latin typeface="Consolas" panose="020B0609020204030204" pitchFamily="49" charset="0"/>
              </a:rPr>
              <a:t>h_lastIsValidEnd</a:t>
            </a:r>
            <a:r>
              <a:rPr lang="en-US" altLang="zh-CN" sz="1400" dirty="0">
                <a:solidFill>
                  <a:srgbClr val="FF0000"/>
                </a:solidFill>
                <a:latin typeface="Consolas" panose="020B0609020204030204" pitchFamily="49" charset="0"/>
              </a:rPr>
              <a:t> || !</a:t>
            </a:r>
            <a:r>
              <a:rPr lang="en-US" altLang="zh-CN" sz="1400" dirty="0" err="1">
                <a:solidFill>
                  <a:srgbClr val="FF0000"/>
                </a:solidFill>
                <a:latin typeface="Consolas" panose="020B0609020204030204" pitchFamily="49" charset="0"/>
              </a:rPr>
              <a:t>HasCExtension.B</a:t>
            </a:r>
            <a:r>
              <a:rPr lang="en-US" altLang="zh-CN" sz="1400" dirty="0">
                <a:solidFill>
                  <a:srgbClr val="FF0000"/>
                </a:solidFill>
                <a:latin typeface="Consolas" panose="020B0609020204030204" pitchFamily="49" charset="0"/>
              </a:rPr>
              <a:t>)</a:t>
            </a:r>
          </a:p>
          <a:p>
            <a:r>
              <a:rPr lang="en-US" altLang="zh-CN" sz="1400" dirty="0">
                <a:solidFill>
                  <a:srgbClr val="FF0000"/>
                </a:solidFill>
                <a:latin typeface="Consolas" panose="020B0609020204030204" pitchFamily="49" charset="0"/>
              </a:rPr>
              <a:t>    </a:t>
            </a:r>
            <a:r>
              <a:rPr lang="en-US" altLang="zh-CN" sz="1400" dirty="0" err="1">
                <a:solidFill>
                  <a:srgbClr val="FF0000"/>
                </a:solidFill>
                <a:latin typeface="Consolas" panose="020B0609020204030204" pitchFamily="49" charset="0"/>
              </a:rPr>
              <a:t>h_validEnd</a:t>
            </a:r>
            <a:r>
              <a:rPr lang="en-US" altLang="zh-CN" sz="1400" dirty="0">
                <a:solidFill>
                  <a:srgbClr val="FF0000"/>
                </a:solidFill>
                <a:latin typeface="Consolas" panose="020B0609020204030204" pitchFamily="49" charset="0"/>
              </a:rPr>
              <a:t>(</a:t>
            </a:r>
            <a:r>
              <a:rPr lang="en-US" altLang="zh-CN" sz="1400" dirty="0" err="1">
                <a:solidFill>
                  <a:srgbClr val="FF0000"/>
                </a:solidFill>
                <a:latin typeface="Consolas" panose="020B0609020204030204" pitchFamily="49" charset="0"/>
              </a:rPr>
              <a:t>i</a:t>
            </a:r>
            <a:r>
              <a:rPr lang="en-US" altLang="zh-CN" sz="1400" dirty="0">
                <a:solidFill>
                  <a:srgbClr val="FF0000"/>
                </a:solidFill>
                <a:latin typeface="Consolas" panose="020B0609020204030204" pitchFamily="49" charset="0"/>
              </a:rPr>
              <a:t>)     := </a:t>
            </a:r>
            <a:r>
              <a:rPr lang="en-US" altLang="zh-CN" sz="1400" dirty="0" err="1">
                <a:solidFill>
                  <a:srgbClr val="FF0000"/>
                </a:solidFill>
                <a:latin typeface="Consolas" panose="020B0609020204030204" pitchFamily="49" charset="0"/>
              </a:rPr>
              <a:t>h_validStart</a:t>
            </a:r>
            <a:r>
              <a:rPr lang="en-US" altLang="zh-CN" sz="1400" dirty="0">
                <a:solidFill>
                  <a:srgbClr val="FF0000"/>
                </a:solidFill>
                <a:latin typeface="Consolas" panose="020B0609020204030204" pitchFamily="49" charset="0"/>
              </a:rPr>
              <a:t>(</a:t>
            </a:r>
            <a:r>
              <a:rPr lang="en-US" altLang="zh-CN" sz="1400" dirty="0" err="1">
                <a:solidFill>
                  <a:srgbClr val="FF0000"/>
                </a:solidFill>
                <a:latin typeface="Consolas" panose="020B0609020204030204" pitchFamily="49" charset="0"/>
              </a:rPr>
              <a:t>i</a:t>
            </a:r>
            <a:r>
              <a:rPr lang="en-US" altLang="zh-CN" sz="1400" dirty="0">
                <a:solidFill>
                  <a:srgbClr val="FF0000"/>
                </a:solidFill>
                <a:latin typeface="Consolas" panose="020B0609020204030204" pitchFamily="49" charset="0"/>
              </a:rPr>
              <a:t>) &amp;&amp; </a:t>
            </a:r>
            <a:r>
              <a:rPr lang="en-US" altLang="zh-CN" sz="1400" dirty="0" err="1">
                <a:solidFill>
                  <a:srgbClr val="FF0000"/>
                </a:solidFill>
                <a:latin typeface="Consolas" panose="020B0609020204030204" pitchFamily="49" charset="0"/>
              </a:rPr>
              <a:t>currentIsRVC</a:t>
            </a:r>
            <a:r>
              <a:rPr lang="en-US" altLang="zh-CN" sz="1400" dirty="0">
                <a:solidFill>
                  <a:srgbClr val="FF0000"/>
                </a:solidFill>
                <a:latin typeface="Consolas" panose="020B0609020204030204" pitchFamily="49" charset="0"/>
              </a:rPr>
              <a:t> || !</a:t>
            </a:r>
            <a:r>
              <a:rPr lang="en-US" altLang="zh-CN" sz="1400" dirty="0" err="1">
                <a:solidFill>
                  <a:srgbClr val="FF0000"/>
                </a:solidFill>
                <a:latin typeface="Consolas" panose="020B0609020204030204" pitchFamily="49" charset="0"/>
              </a:rPr>
              <a:t>h_validStart</a:t>
            </a:r>
            <a:r>
              <a:rPr lang="en-US" altLang="zh-CN" sz="1400" dirty="0">
                <a:solidFill>
                  <a:srgbClr val="FF0000"/>
                </a:solidFill>
                <a:latin typeface="Consolas" panose="020B0609020204030204" pitchFamily="49" charset="0"/>
              </a:rPr>
              <a:t>(</a:t>
            </a:r>
            <a:r>
              <a:rPr lang="en-US" altLang="zh-CN" sz="1400" dirty="0" err="1">
                <a:solidFill>
                  <a:srgbClr val="FF0000"/>
                </a:solidFill>
                <a:latin typeface="Consolas" panose="020B0609020204030204" pitchFamily="49" charset="0"/>
              </a:rPr>
              <a:t>i</a:t>
            </a:r>
            <a:r>
              <a:rPr lang="en-US" altLang="zh-CN" sz="1400" dirty="0">
                <a:solidFill>
                  <a:srgbClr val="FF0000"/>
                </a:solidFill>
                <a:latin typeface="Consolas" panose="020B0609020204030204" pitchFamily="49" charset="0"/>
              </a:rPr>
              <a:t>) || !</a:t>
            </a:r>
            <a:r>
              <a:rPr lang="en-US" altLang="zh-CN" sz="1400" dirty="0" err="1">
                <a:solidFill>
                  <a:srgbClr val="FF0000"/>
                </a:solidFill>
                <a:latin typeface="Consolas" panose="020B0609020204030204" pitchFamily="49" charset="0"/>
              </a:rPr>
              <a:t>HasCExtension.B</a:t>
            </a:r>
            <a:endParaRPr lang="en-US" altLang="zh-CN" sz="1400" dirty="0">
              <a:solidFill>
                <a:srgbClr val="FF0000"/>
              </a:solidFill>
              <a:latin typeface="Consolas" panose="020B0609020204030204" pitchFamily="49" charset="0"/>
            </a:endParaRPr>
          </a:p>
          <a:p>
            <a:r>
              <a:rPr lang="en-US" altLang="zh-CN" sz="1400" dirty="0">
                <a:latin typeface="Consolas" panose="020B0609020204030204" pitchFamily="49" charset="0"/>
              </a:rPr>
              <a:t/>
            </a:r>
            <a:br>
              <a:rPr lang="en-US" altLang="zh-CN" sz="1400" dirty="0">
                <a:latin typeface="Consolas" panose="020B0609020204030204" pitchFamily="49" charset="0"/>
              </a:rPr>
            </a:br>
            <a:r>
              <a:rPr lang="en-US" altLang="zh-CN" sz="1400" dirty="0">
                <a:latin typeface="Consolas" panose="020B0609020204030204" pitchFamily="49" charset="0"/>
              </a:rPr>
              <a:t>    </a:t>
            </a:r>
            <a:r>
              <a:rPr lang="en-US" altLang="zh-CN" sz="1400" dirty="0" err="1">
                <a:latin typeface="Consolas" panose="020B0609020204030204" pitchFamily="49" charset="0"/>
              </a:rPr>
              <a:t>io.out.hasHalfValid</a:t>
            </a:r>
            <a:r>
              <a:rPr lang="en-US" altLang="zh-CN" sz="1400" dirty="0">
                <a:latin typeface="Consolas" panose="020B0609020204030204" pitchFamily="49" charset="0"/>
              </a:rPr>
              <a:t>(</a:t>
            </a:r>
            <a:r>
              <a:rPr lang="en-US" altLang="zh-CN" sz="1400" dirty="0" err="1">
                <a:latin typeface="Consolas" panose="020B0609020204030204" pitchFamily="49" charset="0"/>
              </a:rPr>
              <a:t>i</a:t>
            </a:r>
            <a:r>
              <a:rPr lang="en-US" altLang="zh-CN" sz="1400" dirty="0">
                <a:latin typeface="Consolas" panose="020B0609020204030204" pitchFamily="49" charset="0"/>
              </a:rPr>
              <a:t>)        := </a:t>
            </a:r>
            <a:r>
              <a:rPr lang="en-US" altLang="zh-CN" sz="1400" dirty="0" err="1">
                <a:latin typeface="Consolas" panose="020B0609020204030204" pitchFamily="49" charset="0"/>
              </a:rPr>
              <a:t>h_validStart</a:t>
            </a:r>
            <a:r>
              <a:rPr lang="en-US" altLang="zh-CN" sz="1400" dirty="0">
                <a:latin typeface="Consolas" panose="020B0609020204030204" pitchFamily="49" charset="0"/>
              </a:rPr>
              <a:t>(</a:t>
            </a:r>
            <a:r>
              <a:rPr lang="en-US" altLang="zh-CN" sz="1400" dirty="0" err="1">
                <a:latin typeface="Consolas" panose="020B0609020204030204" pitchFamily="49" charset="0"/>
              </a:rPr>
              <a:t>i</a:t>
            </a:r>
            <a:r>
              <a:rPr lang="en-US" altLang="zh-CN" sz="1400" dirty="0" smtClean="0">
                <a:latin typeface="Consolas" panose="020B0609020204030204" pitchFamily="49" charset="0"/>
              </a:rPr>
              <a:t>)</a:t>
            </a:r>
            <a:r>
              <a:rPr lang="en-US" altLang="zh-CN" sz="1400" dirty="0">
                <a:latin typeface="Consolas" panose="020B0609020204030204" pitchFamily="49" charset="0"/>
              </a:rPr>
              <a:t/>
            </a:r>
            <a:br>
              <a:rPr lang="en-US" altLang="zh-CN" sz="1400" dirty="0">
                <a:latin typeface="Consolas" panose="020B0609020204030204" pitchFamily="49" charset="0"/>
              </a:rPr>
            </a:br>
            <a:r>
              <a:rPr lang="en-US" altLang="zh-CN" sz="1400" dirty="0">
                <a:latin typeface="Consolas" panose="020B0609020204030204" pitchFamily="49" charset="0"/>
              </a:rPr>
              <a:t>    </a:t>
            </a:r>
            <a:r>
              <a:rPr lang="en-US" altLang="zh-CN" sz="1400" dirty="0" err="1">
                <a:latin typeface="Consolas" panose="020B0609020204030204" pitchFamily="49" charset="0"/>
              </a:rPr>
              <a:t>io.out.triggered</a:t>
            </a:r>
            <a:r>
              <a:rPr lang="en-US" altLang="zh-CN" sz="1400" dirty="0">
                <a:latin typeface="Consolas" panose="020B0609020204030204" pitchFamily="49" charset="0"/>
              </a:rPr>
              <a:t>(</a:t>
            </a:r>
            <a:r>
              <a:rPr lang="en-US" altLang="zh-CN" sz="1400" dirty="0" err="1">
                <a:latin typeface="Consolas" panose="020B0609020204030204" pitchFamily="49" charset="0"/>
              </a:rPr>
              <a:t>i</a:t>
            </a:r>
            <a:r>
              <a:rPr lang="en-US" altLang="zh-CN" sz="1400" dirty="0">
                <a:latin typeface="Consolas" panose="020B0609020204030204" pitchFamily="49" charset="0"/>
              </a:rPr>
              <a:t>)   := </a:t>
            </a:r>
            <a:r>
              <a:rPr lang="en-US" altLang="zh-CN" sz="1400" dirty="0" err="1">
                <a:latin typeface="Consolas" panose="020B0609020204030204" pitchFamily="49" charset="0"/>
              </a:rPr>
              <a:t>DontCare</a:t>
            </a:r>
            <a:r>
              <a:rPr lang="en-US" altLang="zh-CN" sz="1400" dirty="0">
                <a:latin typeface="Consolas" panose="020B0609020204030204" pitchFamily="49" charset="0"/>
              </a:rPr>
              <a:t>//</a:t>
            </a:r>
            <a:r>
              <a:rPr lang="en-US" altLang="zh-CN" sz="1400" dirty="0" err="1">
                <a:latin typeface="Consolas" panose="020B0609020204030204" pitchFamily="49" charset="0"/>
              </a:rPr>
              <a:t>VecInit</a:t>
            </a:r>
            <a:r>
              <a:rPr lang="en-US" altLang="zh-CN" sz="1400" dirty="0">
                <a:latin typeface="Consolas" panose="020B0609020204030204" pitchFamily="49" charset="0"/>
              </a:rPr>
              <a:t>(</a:t>
            </a:r>
            <a:r>
              <a:rPr lang="en-US" altLang="zh-CN" sz="1400" dirty="0" err="1">
                <a:latin typeface="Consolas" panose="020B0609020204030204" pitchFamily="49" charset="0"/>
              </a:rPr>
              <a:t>Seq.fill</a:t>
            </a:r>
            <a:r>
              <a:rPr lang="en-US" altLang="zh-CN" sz="1400" dirty="0">
                <a:latin typeface="Consolas" panose="020B0609020204030204" pitchFamily="49" charset="0"/>
              </a:rPr>
              <a:t>(10)(</a:t>
            </a:r>
            <a:r>
              <a:rPr lang="en-US" altLang="zh-CN" sz="1400" dirty="0" err="1">
                <a:latin typeface="Consolas" panose="020B0609020204030204" pitchFamily="49" charset="0"/>
              </a:rPr>
              <a:t>false.B</a:t>
            </a:r>
            <a:r>
              <a:rPr lang="en-US" altLang="zh-CN" sz="1400" dirty="0">
                <a:latin typeface="Consolas" panose="020B0609020204030204" pitchFamily="49" charset="0"/>
              </a:rPr>
              <a:t>))</a:t>
            </a:r>
          </a:p>
          <a:p>
            <a:endParaRPr lang="en-US" altLang="zh-CN" sz="1400" dirty="0" smtClean="0">
              <a:latin typeface="Consolas" panose="020B0609020204030204" pitchFamily="49" charset="0"/>
            </a:endParaRPr>
          </a:p>
          <a:p>
            <a:r>
              <a:rPr lang="en-US" altLang="zh-CN" sz="1400" dirty="0" smtClean="0">
                <a:latin typeface="Consolas" panose="020B0609020204030204" pitchFamily="49" charset="0"/>
              </a:rPr>
              <a:t>    // </a:t>
            </a:r>
            <a:r>
              <a:rPr lang="zh-CN" altLang="en-US" sz="1400" dirty="0" smtClean="0">
                <a:latin typeface="Consolas" panose="020B0609020204030204" pitchFamily="49" charset="0"/>
              </a:rPr>
              <a:t>填充</a:t>
            </a:r>
            <a:r>
              <a:rPr lang="en-US" altLang="zh-CN" sz="1400" dirty="0" smtClean="0">
                <a:latin typeface="Consolas" panose="020B0609020204030204" pitchFamily="49" charset="0"/>
              </a:rPr>
              <a:t>PD</a:t>
            </a:r>
            <a:r>
              <a:rPr lang="en-US" altLang="zh-CN" sz="1400" dirty="0">
                <a:latin typeface="Consolas" panose="020B0609020204030204" pitchFamily="49" charset="0"/>
              </a:rPr>
              <a:t/>
            </a:r>
            <a:br>
              <a:rPr lang="en-US" altLang="zh-CN" sz="1400" dirty="0">
                <a:latin typeface="Consolas" panose="020B0609020204030204" pitchFamily="49" charset="0"/>
              </a:rPr>
            </a:br>
            <a:r>
              <a:rPr lang="en-US" altLang="zh-CN" sz="1400" dirty="0">
                <a:latin typeface="Consolas" panose="020B0609020204030204" pitchFamily="49" charset="0"/>
              </a:rPr>
              <a:t>    </a:t>
            </a:r>
            <a:r>
              <a:rPr lang="en-US" altLang="zh-CN" sz="1400" dirty="0" err="1">
                <a:latin typeface="Consolas" panose="020B0609020204030204" pitchFamily="49" charset="0"/>
              </a:rPr>
              <a:t>io.out.pd</a:t>
            </a:r>
            <a:r>
              <a:rPr lang="en-US" altLang="zh-CN" sz="1400" dirty="0">
                <a:latin typeface="Consolas" panose="020B0609020204030204" pitchFamily="49" charset="0"/>
              </a:rPr>
              <a:t>(</a:t>
            </a:r>
            <a:r>
              <a:rPr lang="en-US" altLang="zh-CN" sz="1400" dirty="0" err="1">
                <a:latin typeface="Consolas" panose="020B0609020204030204" pitchFamily="49" charset="0"/>
              </a:rPr>
              <a:t>i</a:t>
            </a:r>
            <a:r>
              <a:rPr lang="en-US" altLang="zh-CN" sz="1400" dirty="0">
                <a:latin typeface="Consolas" panose="020B0609020204030204" pitchFamily="49" charset="0"/>
              </a:rPr>
              <a:t>).valid         := </a:t>
            </a:r>
            <a:r>
              <a:rPr lang="en-US" altLang="zh-CN" sz="1400" dirty="0" err="1">
                <a:latin typeface="Consolas" panose="020B0609020204030204" pitchFamily="49" charset="0"/>
              </a:rPr>
              <a:t>validStart</a:t>
            </a:r>
            <a:r>
              <a:rPr lang="en-US" altLang="zh-CN" sz="1400" dirty="0">
                <a:latin typeface="Consolas" panose="020B0609020204030204" pitchFamily="49" charset="0"/>
              </a:rPr>
              <a:t>(</a:t>
            </a:r>
            <a:r>
              <a:rPr lang="en-US" altLang="zh-CN" sz="1400" dirty="0" err="1">
                <a:latin typeface="Consolas" panose="020B0609020204030204" pitchFamily="49" charset="0"/>
              </a:rPr>
              <a:t>i</a:t>
            </a:r>
            <a:r>
              <a:rPr lang="en-US" altLang="zh-CN" sz="1400" dirty="0">
                <a:latin typeface="Consolas" panose="020B0609020204030204" pitchFamily="49" charset="0"/>
              </a:rPr>
              <a:t>)</a:t>
            </a:r>
          </a:p>
          <a:p>
            <a:r>
              <a:rPr lang="en-US" altLang="zh-CN" sz="1400" dirty="0">
                <a:latin typeface="Consolas" panose="020B0609020204030204" pitchFamily="49" charset="0"/>
              </a:rPr>
              <a:t>   </a:t>
            </a:r>
            <a:r>
              <a:rPr lang="zh-CN" altLang="en-US" sz="1400" dirty="0">
                <a:latin typeface="Consolas" panose="020B0609020204030204" pitchFamily="49" charset="0"/>
              </a:rPr>
              <a:t> </a:t>
            </a:r>
            <a:r>
              <a:rPr lang="en-US" altLang="zh-CN" sz="1400" dirty="0" smtClean="0">
                <a:latin typeface="Consolas" panose="020B0609020204030204" pitchFamily="49" charset="0"/>
              </a:rPr>
              <a:t>…</a:t>
            </a:r>
          </a:p>
          <a:p>
            <a:r>
              <a:rPr lang="en-US" altLang="zh-CN" sz="1400" dirty="0">
                <a:latin typeface="Consolas" panose="020B0609020204030204" pitchFamily="49" charset="0"/>
              </a:rPr>
              <a:t/>
            </a:r>
            <a:br>
              <a:rPr lang="en-US" altLang="zh-CN" sz="1400" dirty="0">
                <a:latin typeface="Consolas" panose="020B0609020204030204" pitchFamily="49" charset="0"/>
              </a:rPr>
            </a:br>
            <a:r>
              <a:rPr lang="en-US" altLang="zh-CN" sz="1400" dirty="0">
                <a:latin typeface="Consolas" panose="020B0609020204030204" pitchFamily="49" charset="0"/>
              </a:rPr>
              <a:t>    </a:t>
            </a:r>
            <a:r>
              <a:rPr lang="en-US" altLang="zh-CN" sz="1400" dirty="0" err="1">
                <a:latin typeface="Consolas" panose="020B0609020204030204" pitchFamily="49" charset="0"/>
              </a:rPr>
              <a:t>io.out.expInstr</a:t>
            </a:r>
            <a:r>
              <a:rPr lang="en-US" altLang="zh-CN" sz="1400" dirty="0">
                <a:latin typeface="Consolas" panose="020B0609020204030204" pitchFamily="49" charset="0"/>
              </a:rPr>
              <a:t>(</a:t>
            </a:r>
            <a:r>
              <a:rPr lang="en-US" altLang="zh-CN" sz="1400" dirty="0" err="1">
                <a:latin typeface="Consolas" panose="020B0609020204030204" pitchFamily="49" charset="0"/>
              </a:rPr>
              <a:t>i</a:t>
            </a:r>
            <a:r>
              <a:rPr lang="en-US" altLang="zh-CN" sz="1400" dirty="0">
                <a:latin typeface="Consolas" panose="020B0609020204030204" pitchFamily="49" charset="0"/>
              </a:rPr>
              <a:t>)         := </a:t>
            </a:r>
            <a:r>
              <a:rPr lang="en-US" altLang="zh-CN" sz="1400" dirty="0" err="1">
                <a:latin typeface="Consolas" panose="020B0609020204030204" pitchFamily="49" charset="0"/>
              </a:rPr>
              <a:t>expander.io.out.bits</a:t>
            </a:r>
            <a:endParaRPr lang="en-US" altLang="zh-CN" sz="1400" dirty="0">
              <a:latin typeface="Consolas" panose="020B0609020204030204" pitchFamily="49" charset="0"/>
            </a:endParaRPr>
          </a:p>
          <a:p>
            <a:r>
              <a:rPr lang="en-US" altLang="zh-CN" sz="1400" dirty="0">
                <a:latin typeface="Consolas" panose="020B0609020204030204" pitchFamily="49" charset="0"/>
              </a:rPr>
              <a:t>    </a:t>
            </a:r>
            <a:r>
              <a:rPr lang="en-US" altLang="zh-CN" sz="1400" dirty="0" err="1">
                <a:latin typeface="Consolas" panose="020B0609020204030204" pitchFamily="49" charset="0"/>
              </a:rPr>
              <a:t>io.out.jumpOffset</a:t>
            </a:r>
            <a:r>
              <a:rPr lang="en-US" altLang="zh-CN" sz="1400" dirty="0">
                <a:latin typeface="Consolas" panose="020B0609020204030204" pitchFamily="49" charset="0"/>
              </a:rPr>
              <a:t>(</a:t>
            </a:r>
            <a:r>
              <a:rPr lang="en-US" altLang="zh-CN" sz="1400" dirty="0" err="1">
                <a:latin typeface="Consolas" panose="020B0609020204030204" pitchFamily="49" charset="0"/>
              </a:rPr>
              <a:t>i</a:t>
            </a:r>
            <a:r>
              <a:rPr lang="en-US" altLang="zh-CN" sz="1400" dirty="0">
                <a:latin typeface="Consolas" panose="020B0609020204030204" pitchFamily="49" charset="0"/>
              </a:rPr>
              <a:t>)       := Mux(</a:t>
            </a:r>
            <a:r>
              <a:rPr lang="en-US" altLang="zh-CN" sz="1400" dirty="0" err="1">
                <a:latin typeface="Consolas" panose="020B0609020204030204" pitchFamily="49" charset="0"/>
              </a:rPr>
              <a:t>io.out.pd</a:t>
            </a:r>
            <a:r>
              <a:rPr lang="en-US" altLang="zh-CN" sz="1400" dirty="0">
                <a:latin typeface="Consolas" panose="020B0609020204030204" pitchFamily="49" charset="0"/>
              </a:rPr>
              <a:t>(</a:t>
            </a:r>
            <a:r>
              <a:rPr lang="en-US" altLang="zh-CN" sz="1400" dirty="0" err="1">
                <a:latin typeface="Consolas" panose="020B0609020204030204" pitchFamily="49" charset="0"/>
              </a:rPr>
              <a:t>i</a:t>
            </a:r>
            <a:r>
              <a:rPr lang="en-US" altLang="zh-CN" sz="1400" dirty="0">
                <a:latin typeface="Consolas" panose="020B0609020204030204" pitchFamily="49" charset="0"/>
              </a:rPr>
              <a:t>).</a:t>
            </a:r>
            <a:r>
              <a:rPr lang="en-US" altLang="zh-CN" sz="1400" dirty="0" err="1">
                <a:latin typeface="Consolas" panose="020B0609020204030204" pitchFamily="49" charset="0"/>
              </a:rPr>
              <a:t>isBr</a:t>
            </a:r>
            <a:r>
              <a:rPr lang="en-US" altLang="zh-CN" sz="1400" dirty="0">
                <a:latin typeface="Consolas" panose="020B0609020204030204" pitchFamily="49" charset="0"/>
              </a:rPr>
              <a:t>, </a:t>
            </a:r>
            <a:r>
              <a:rPr lang="en-US" altLang="zh-CN" sz="1400" dirty="0" err="1">
                <a:latin typeface="Consolas" panose="020B0609020204030204" pitchFamily="49" charset="0"/>
              </a:rPr>
              <a:t>brOffset</a:t>
            </a:r>
            <a:r>
              <a:rPr lang="en-US" altLang="zh-CN" sz="1400" dirty="0">
                <a:latin typeface="Consolas" panose="020B0609020204030204" pitchFamily="49" charset="0"/>
              </a:rPr>
              <a:t>, </a:t>
            </a:r>
            <a:r>
              <a:rPr lang="en-US" altLang="zh-CN" sz="1400" dirty="0" err="1">
                <a:latin typeface="Consolas" panose="020B0609020204030204" pitchFamily="49" charset="0"/>
              </a:rPr>
              <a:t>jalOffset</a:t>
            </a:r>
            <a:r>
              <a:rPr lang="en-US" altLang="zh-CN" sz="1400" dirty="0">
                <a:latin typeface="Consolas" panose="020B0609020204030204" pitchFamily="49" charset="0"/>
              </a:rPr>
              <a:t>)</a:t>
            </a:r>
            <a:endParaRPr lang="en-US" altLang="zh-CN" sz="1400" b="0" dirty="0">
              <a:effectLst/>
              <a:latin typeface="Consolas" panose="020B0609020204030204" pitchFamily="49" charset="0"/>
            </a:endParaRPr>
          </a:p>
        </p:txBody>
      </p:sp>
    </p:spTree>
    <p:extLst>
      <p:ext uri="{BB962C8B-B14F-4D97-AF65-F5344CB8AC3E}">
        <p14:creationId xmlns:p14="http://schemas.microsoft.com/office/powerpoint/2010/main" val="1461786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等线 Light" pitchFamily="2" charset="-122"/>
                <a:ea typeface="等线 Light" pitchFamily="2" charset="-122"/>
              </a:rPr>
              <a:t>Predict checker</a:t>
            </a:r>
            <a:endParaRPr lang="zh-CN" altLang="en-US" dirty="0">
              <a:latin typeface="等线 Light" pitchFamily="2" charset="-122"/>
              <a:ea typeface="等线 Light" pitchFamily="2" charset="-122"/>
            </a:endParaRPr>
          </a:p>
        </p:txBody>
      </p:sp>
      <p:sp>
        <p:nvSpPr>
          <p:cNvPr id="4" name="矩形 3"/>
          <p:cNvSpPr/>
          <p:nvPr/>
        </p:nvSpPr>
        <p:spPr>
          <a:xfrm>
            <a:off x="756692" y="1772816"/>
            <a:ext cx="7848872" cy="2585323"/>
          </a:xfrm>
          <a:prstGeom prst="rect">
            <a:avLst/>
          </a:prstGeom>
        </p:spPr>
        <p:txBody>
          <a:bodyPr wrap="square">
            <a:spAutoFit/>
          </a:bodyPr>
          <a:lstStyle/>
          <a:p>
            <a:r>
              <a:rPr lang="en-US" altLang="zh-CN" dirty="0"/>
              <a:t>object </a:t>
            </a:r>
            <a:r>
              <a:rPr lang="en-US" altLang="zh-CN" dirty="0" err="1"/>
              <a:t>FaultType</a:t>
            </a:r>
            <a:r>
              <a:rPr lang="en-US" altLang="zh-CN" dirty="0"/>
              <a:t> {</a:t>
            </a:r>
          </a:p>
          <a:p>
            <a:r>
              <a:rPr lang="en-US" altLang="zh-CN" dirty="0"/>
              <a:t>  </a:t>
            </a:r>
            <a:r>
              <a:rPr lang="en-US" altLang="zh-CN" dirty="0" err="1"/>
              <a:t>def</a:t>
            </a:r>
            <a:r>
              <a:rPr lang="en-US" altLang="zh-CN" dirty="0"/>
              <a:t> </a:t>
            </a:r>
            <a:r>
              <a:rPr lang="en-US" altLang="zh-CN" dirty="0" err="1"/>
              <a:t>noFault</a:t>
            </a:r>
            <a:r>
              <a:rPr lang="en-US" altLang="zh-CN" dirty="0"/>
              <a:t>         = "b000".U</a:t>
            </a:r>
          </a:p>
          <a:p>
            <a:r>
              <a:rPr lang="en-US" altLang="zh-CN" dirty="0"/>
              <a:t>  </a:t>
            </a:r>
            <a:r>
              <a:rPr lang="en-US" altLang="zh-CN" dirty="0" err="1"/>
              <a:t>def</a:t>
            </a:r>
            <a:r>
              <a:rPr lang="en-US" altLang="zh-CN" dirty="0"/>
              <a:t> </a:t>
            </a:r>
            <a:r>
              <a:rPr lang="en-US" altLang="zh-CN" dirty="0" err="1"/>
              <a:t>jalFault</a:t>
            </a:r>
            <a:r>
              <a:rPr lang="en-US" altLang="zh-CN" dirty="0"/>
              <a:t>        = "b001".U    //not CFI taken or invalid instruction taken</a:t>
            </a:r>
          </a:p>
          <a:p>
            <a:r>
              <a:rPr lang="en-US" altLang="zh-CN" dirty="0"/>
              <a:t>  </a:t>
            </a:r>
            <a:r>
              <a:rPr lang="en-US" altLang="zh-CN" dirty="0" err="1"/>
              <a:t>def</a:t>
            </a:r>
            <a:r>
              <a:rPr lang="en-US" altLang="zh-CN" dirty="0"/>
              <a:t> </a:t>
            </a:r>
            <a:r>
              <a:rPr lang="en-US" altLang="zh-CN" dirty="0" err="1"/>
              <a:t>retFault</a:t>
            </a:r>
            <a:r>
              <a:rPr lang="en-US" altLang="zh-CN" dirty="0"/>
              <a:t>        = "b010".U    //not CFI taken or invalid instruction taken</a:t>
            </a:r>
          </a:p>
          <a:p>
            <a:r>
              <a:rPr lang="en-US" altLang="zh-CN" dirty="0"/>
              <a:t>  </a:t>
            </a:r>
            <a:r>
              <a:rPr lang="en-US" altLang="zh-CN" dirty="0" err="1"/>
              <a:t>def</a:t>
            </a:r>
            <a:r>
              <a:rPr lang="en-US" altLang="zh-CN" dirty="0"/>
              <a:t> </a:t>
            </a:r>
            <a:r>
              <a:rPr lang="en-US" altLang="zh-CN" dirty="0" err="1"/>
              <a:t>targetFault</a:t>
            </a:r>
            <a:r>
              <a:rPr lang="en-US" altLang="zh-CN" dirty="0"/>
              <a:t>     = "b011".U</a:t>
            </a:r>
          </a:p>
          <a:p>
            <a:r>
              <a:rPr lang="en-US" altLang="zh-CN" dirty="0"/>
              <a:t>  </a:t>
            </a:r>
            <a:r>
              <a:rPr lang="en-US" altLang="zh-CN" dirty="0" err="1"/>
              <a:t>def</a:t>
            </a:r>
            <a:r>
              <a:rPr lang="en-US" altLang="zh-CN" dirty="0"/>
              <a:t> </a:t>
            </a:r>
            <a:r>
              <a:rPr lang="en-US" altLang="zh-CN" dirty="0" err="1"/>
              <a:t>notCFIFault</a:t>
            </a:r>
            <a:r>
              <a:rPr lang="en-US" altLang="zh-CN" dirty="0"/>
              <a:t>    = "b100".U    //not CFI taken or invalid instruction taken</a:t>
            </a:r>
          </a:p>
          <a:p>
            <a:r>
              <a:rPr lang="en-US" altLang="zh-CN" dirty="0"/>
              <a:t>  </a:t>
            </a:r>
            <a:r>
              <a:rPr lang="en-US" altLang="zh-CN" dirty="0" err="1"/>
              <a:t>def</a:t>
            </a:r>
            <a:r>
              <a:rPr lang="en-US" altLang="zh-CN" dirty="0"/>
              <a:t> </a:t>
            </a:r>
            <a:r>
              <a:rPr lang="en-US" altLang="zh-CN" dirty="0" err="1"/>
              <a:t>invalidTaken</a:t>
            </a:r>
            <a:r>
              <a:rPr lang="en-US" altLang="zh-CN" dirty="0"/>
              <a:t>    = "b101".U</a:t>
            </a:r>
          </a:p>
          <a:p>
            <a:r>
              <a:rPr lang="en-US" altLang="zh-CN" dirty="0"/>
              <a:t>  </a:t>
            </a:r>
            <a:r>
              <a:rPr lang="en-US" altLang="zh-CN" dirty="0" err="1"/>
              <a:t>def</a:t>
            </a:r>
            <a:r>
              <a:rPr lang="en-US" altLang="zh-CN" dirty="0"/>
              <a:t> apply() = </a:t>
            </a:r>
            <a:r>
              <a:rPr lang="en-US" altLang="zh-CN" dirty="0" err="1"/>
              <a:t>UInt</a:t>
            </a:r>
            <a:r>
              <a:rPr lang="en-US" altLang="zh-CN" dirty="0"/>
              <a:t>(3.W)</a:t>
            </a:r>
          </a:p>
          <a:p>
            <a:r>
              <a:rPr lang="en-US" altLang="zh-CN" dirty="0"/>
              <a:t>}</a:t>
            </a:r>
          </a:p>
        </p:txBody>
      </p:sp>
    </p:spTree>
    <p:extLst>
      <p:ext uri="{BB962C8B-B14F-4D97-AF65-F5344CB8AC3E}">
        <p14:creationId xmlns:p14="http://schemas.microsoft.com/office/powerpoint/2010/main" val="294259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772816"/>
            <a:ext cx="7848872" cy="1200329"/>
          </a:xfrm>
          <a:prstGeom prst="rect">
            <a:avLst/>
          </a:prstGeom>
        </p:spPr>
        <p:txBody>
          <a:bodyPr wrap="square">
            <a:spAutoFit/>
          </a:bodyPr>
          <a:lstStyle/>
          <a:p>
            <a:r>
              <a:rPr lang="en-US" altLang="zh-CN" b="1" dirty="0">
                <a:latin typeface="等线 Light" pitchFamily="2" charset="-122"/>
                <a:ea typeface="等线 Light" pitchFamily="2" charset="-122"/>
              </a:rPr>
              <a:t>jump </a:t>
            </a:r>
            <a:r>
              <a:rPr lang="zh-CN" altLang="en-US" b="1" dirty="0">
                <a:latin typeface="等线 Light" pitchFamily="2" charset="-122"/>
                <a:ea typeface="等线 Light" pitchFamily="2" charset="-122"/>
              </a:rPr>
              <a:t>指令预测不跳转的错误</a:t>
            </a:r>
            <a:r>
              <a:rPr lang="zh-CN" altLang="en-US" dirty="0">
                <a:latin typeface="等线 Light" pitchFamily="2" charset="-122"/>
                <a:ea typeface="等线 Light" pitchFamily="2" charset="-122"/>
              </a:rPr>
              <a:t>：针对 </a:t>
            </a:r>
            <a:r>
              <a:rPr lang="en-US" altLang="zh-CN" dirty="0" err="1">
                <a:latin typeface="等线 Light" pitchFamily="2" charset="-122"/>
                <a:ea typeface="等线 Light" pitchFamily="2" charset="-122"/>
              </a:rPr>
              <a:t>jal</a:t>
            </a:r>
            <a:r>
              <a:rPr lang="en-US" altLang="zh-CN" dirty="0">
                <a:latin typeface="等线 Light" pitchFamily="2" charset="-122"/>
                <a:ea typeface="等线 Light" pitchFamily="2" charset="-122"/>
              </a:rPr>
              <a:t> </a:t>
            </a:r>
            <a:r>
              <a:rPr lang="zh-CN" altLang="en-US" dirty="0">
                <a:latin typeface="等线 Light" pitchFamily="2" charset="-122"/>
                <a:ea typeface="等线 Light" pitchFamily="2" charset="-122"/>
              </a:rPr>
              <a:t>和 </a:t>
            </a:r>
            <a:r>
              <a:rPr lang="en-US" altLang="zh-CN" dirty="0">
                <a:latin typeface="等线 Light" pitchFamily="2" charset="-122"/>
                <a:ea typeface="等线 Light" pitchFamily="2" charset="-122"/>
              </a:rPr>
              <a:t>ret </a:t>
            </a:r>
            <a:r>
              <a:rPr lang="zh-CN" altLang="en-US" dirty="0">
                <a:latin typeface="等线 Light" pitchFamily="2" charset="-122"/>
                <a:ea typeface="等线 Light" pitchFamily="2" charset="-122"/>
              </a:rPr>
              <a:t>这两种种必定跳转的指令检查，如果这个块的 </a:t>
            </a:r>
            <a:r>
              <a:rPr lang="zh-CN" altLang="en-US" dirty="0">
                <a:latin typeface="等线 Light" pitchFamily="2" charset="-122"/>
                <a:ea typeface="等线 Light" pitchFamily="2" charset="-122"/>
                <a:hlinkClick r:id="rId2"/>
              </a:rPr>
              <a:t>有效指令范围</a:t>
            </a:r>
            <a:r>
              <a:rPr lang="zh-CN" altLang="en-US" dirty="0">
                <a:latin typeface="等线 Light" pitchFamily="2" charset="-122"/>
                <a:ea typeface="等线 Light" pitchFamily="2" charset="-122"/>
              </a:rPr>
              <a:t> 内有这两种指令，且预测为不跳转，则视为预测错误</a:t>
            </a:r>
            <a:r>
              <a:rPr lang="zh-CN" altLang="en-US" dirty="0" smtClean="0">
                <a:latin typeface="等线 Light" pitchFamily="2" charset="-122"/>
                <a:ea typeface="等线 Light" pitchFamily="2" charset="-122"/>
              </a:rPr>
              <a:t>。</a:t>
            </a:r>
            <a:endParaRPr lang="en-US" altLang="zh-CN" dirty="0" smtClean="0">
              <a:latin typeface="等线 Light" pitchFamily="2" charset="-122"/>
              <a:ea typeface="等线 Light" pitchFamily="2" charset="-122"/>
            </a:endParaRPr>
          </a:p>
          <a:p>
            <a:endParaRPr lang="zh-CN" altLang="en-US" dirty="0">
              <a:latin typeface="等线 Light" pitchFamily="2" charset="-122"/>
              <a:ea typeface="等线 Light" pitchFamily="2" charset="-122"/>
            </a:endParaRPr>
          </a:p>
        </p:txBody>
      </p:sp>
      <p:sp>
        <p:nvSpPr>
          <p:cNvPr id="5" name="矩形 4"/>
          <p:cNvSpPr/>
          <p:nvPr/>
        </p:nvSpPr>
        <p:spPr>
          <a:xfrm>
            <a:off x="395536" y="882298"/>
            <a:ext cx="2339102" cy="523220"/>
          </a:xfrm>
          <a:prstGeom prst="rect">
            <a:avLst/>
          </a:prstGeom>
        </p:spPr>
        <p:txBody>
          <a:bodyPr wrap="none">
            <a:spAutoFit/>
          </a:bodyPr>
          <a:lstStyle/>
          <a:p>
            <a:r>
              <a:rPr lang="zh-CN" altLang="en-US" sz="2800" dirty="0">
                <a:latin typeface="等线 Light" pitchFamily="2" charset="-122"/>
                <a:ea typeface="等线 Light" pitchFamily="2" charset="-122"/>
              </a:rPr>
              <a:t>分支预测检查</a:t>
            </a:r>
          </a:p>
        </p:txBody>
      </p:sp>
      <p:sp>
        <p:nvSpPr>
          <p:cNvPr id="6" name="矩形 5"/>
          <p:cNvSpPr/>
          <p:nvPr/>
        </p:nvSpPr>
        <p:spPr>
          <a:xfrm>
            <a:off x="251520" y="2964513"/>
            <a:ext cx="8892480" cy="3139321"/>
          </a:xfrm>
          <a:prstGeom prst="rect">
            <a:avLst/>
          </a:prstGeom>
        </p:spPr>
        <p:txBody>
          <a:bodyPr wrap="square">
            <a:spAutoFit/>
          </a:bodyPr>
          <a:lstStyle/>
          <a:p>
            <a:r>
              <a:rPr lang="en-US" altLang="zh-CN" dirty="0"/>
              <a:t>  </a:t>
            </a:r>
            <a:r>
              <a:rPr lang="en-US" altLang="zh-CN" dirty="0" err="1"/>
              <a:t>jalFaultVec</a:t>
            </a:r>
            <a:r>
              <a:rPr lang="en-US" altLang="zh-CN" dirty="0"/>
              <a:t>         := </a:t>
            </a:r>
            <a:r>
              <a:rPr lang="en-US" altLang="zh-CN" dirty="0" err="1"/>
              <a:t>VecInit</a:t>
            </a:r>
            <a:r>
              <a:rPr lang="en-US" altLang="zh-CN" dirty="0"/>
              <a:t>(</a:t>
            </a:r>
            <a:r>
              <a:rPr lang="en-US" altLang="zh-CN" dirty="0" err="1"/>
              <a:t>pds.zipWithIndex.map</a:t>
            </a:r>
            <a:r>
              <a:rPr lang="en-US" altLang="zh-CN" dirty="0"/>
              <a:t>{case(</a:t>
            </a:r>
            <a:r>
              <a:rPr lang="en-US" altLang="zh-CN" dirty="0" err="1"/>
              <a:t>pd</a:t>
            </a:r>
            <a:r>
              <a:rPr lang="en-US" altLang="zh-CN" dirty="0"/>
              <a:t>, i) =&gt; </a:t>
            </a:r>
            <a:r>
              <a:rPr lang="en-US" altLang="zh-CN" dirty="0" err="1"/>
              <a:t>pd.isJal</a:t>
            </a:r>
            <a:r>
              <a:rPr lang="en-US" altLang="zh-CN" dirty="0"/>
              <a:t> &amp;&amp; </a:t>
            </a:r>
            <a:r>
              <a:rPr lang="en-US" altLang="zh-CN" dirty="0" err="1"/>
              <a:t>instrRange</a:t>
            </a:r>
            <a:r>
              <a:rPr lang="en-US" altLang="zh-CN" dirty="0"/>
              <a:t>(i) &amp;&amp; </a:t>
            </a:r>
            <a:r>
              <a:rPr lang="en-US" altLang="zh-CN" dirty="0" err="1"/>
              <a:t>instrValid</a:t>
            </a:r>
            <a:r>
              <a:rPr lang="en-US" altLang="zh-CN" dirty="0"/>
              <a:t>(i) &amp;&amp; (</a:t>
            </a:r>
            <a:r>
              <a:rPr lang="en-US" altLang="zh-CN" dirty="0" err="1"/>
              <a:t>takenIdx</a:t>
            </a:r>
            <a:r>
              <a:rPr lang="en-US" altLang="zh-CN" dirty="0"/>
              <a:t> &gt; </a:t>
            </a:r>
            <a:r>
              <a:rPr lang="en-US" altLang="zh-CN" dirty="0" err="1"/>
              <a:t>i.U</a:t>
            </a:r>
            <a:r>
              <a:rPr lang="en-US" altLang="zh-CN" dirty="0"/>
              <a:t> &amp;&amp; </a:t>
            </a:r>
            <a:r>
              <a:rPr lang="en-US" altLang="zh-CN" dirty="0" err="1"/>
              <a:t>predTaken</a:t>
            </a:r>
            <a:r>
              <a:rPr lang="en-US" altLang="zh-CN" dirty="0"/>
              <a:t> || !</a:t>
            </a:r>
            <a:r>
              <a:rPr lang="en-US" altLang="zh-CN" dirty="0" err="1"/>
              <a:t>predTaken</a:t>
            </a:r>
            <a:r>
              <a:rPr lang="en-US" altLang="zh-CN" dirty="0"/>
              <a:t>) </a:t>
            </a:r>
            <a:r>
              <a:rPr lang="en-US" altLang="zh-CN" dirty="0" smtClean="0"/>
              <a:t>})</a:t>
            </a:r>
          </a:p>
          <a:p>
            <a:endParaRPr lang="en-US" altLang="zh-CN" dirty="0"/>
          </a:p>
          <a:p>
            <a:r>
              <a:rPr lang="en-US" altLang="zh-CN" dirty="0"/>
              <a:t>  </a:t>
            </a:r>
            <a:r>
              <a:rPr lang="en-US" altLang="zh-CN" dirty="0" err="1"/>
              <a:t>retFaultVec</a:t>
            </a:r>
            <a:r>
              <a:rPr lang="en-US" altLang="zh-CN" dirty="0"/>
              <a:t>         := </a:t>
            </a:r>
            <a:r>
              <a:rPr lang="en-US" altLang="zh-CN" dirty="0" err="1"/>
              <a:t>VecInit</a:t>
            </a:r>
            <a:r>
              <a:rPr lang="en-US" altLang="zh-CN" dirty="0"/>
              <a:t>(</a:t>
            </a:r>
            <a:r>
              <a:rPr lang="en-US" altLang="zh-CN" dirty="0" err="1"/>
              <a:t>pds.zipWithIndex.map</a:t>
            </a:r>
            <a:r>
              <a:rPr lang="en-US" altLang="zh-CN" dirty="0"/>
              <a:t>{case(</a:t>
            </a:r>
            <a:r>
              <a:rPr lang="en-US" altLang="zh-CN" dirty="0" err="1"/>
              <a:t>pd</a:t>
            </a:r>
            <a:r>
              <a:rPr lang="en-US" altLang="zh-CN" dirty="0"/>
              <a:t>, i) =&gt; </a:t>
            </a:r>
            <a:r>
              <a:rPr lang="en-US" altLang="zh-CN" dirty="0" err="1"/>
              <a:t>pd.isRet</a:t>
            </a:r>
            <a:r>
              <a:rPr lang="en-US" altLang="zh-CN" dirty="0"/>
              <a:t> &amp;&amp; </a:t>
            </a:r>
            <a:r>
              <a:rPr lang="en-US" altLang="zh-CN" dirty="0" err="1"/>
              <a:t>instrRange</a:t>
            </a:r>
            <a:r>
              <a:rPr lang="en-US" altLang="zh-CN" dirty="0"/>
              <a:t>(i) &amp;&amp; </a:t>
            </a:r>
            <a:r>
              <a:rPr lang="en-US" altLang="zh-CN" dirty="0" err="1"/>
              <a:t>instrValid</a:t>
            </a:r>
            <a:r>
              <a:rPr lang="en-US" altLang="zh-CN" dirty="0"/>
              <a:t>(i) &amp;&amp; (</a:t>
            </a:r>
            <a:r>
              <a:rPr lang="en-US" altLang="zh-CN" dirty="0" err="1"/>
              <a:t>takenIdx</a:t>
            </a:r>
            <a:r>
              <a:rPr lang="en-US" altLang="zh-CN" dirty="0"/>
              <a:t> &gt; </a:t>
            </a:r>
            <a:r>
              <a:rPr lang="en-US" altLang="zh-CN" dirty="0" err="1"/>
              <a:t>i.U</a:t>
            </a:r>
            <a:r>
              <a:rPr lang="en-US" altLang="zh-CN" dirty="0"/>
              <a:t> &amp;&amp; </a:t>
            </a:r>
            <a:r>
              <a:rPr lang="en-US" altLang="zh-CN" dirty="0" err="1"/>
              <a:t>predTaken</a:t>
            </a:r>
            <a:r>
              <a:rPr lang="en-US" altLang="zh-CN" dirty="0"/>
              <a:t> || !</a:t>
            </a:r>
            <a:r>
              <a:rPr lang="en-US" altLang="zh-CN" dirty="0" err="1"/>
              <a:t>predTaken</a:t>
            </a:r>
            <a:r>
              <a:rPr lang="en-US" altLang="zh-CN" dirty="0"/>
              <a:t>) </a:t>
            </a:r>
            <a:r>
              <a:rPr lang="en-US" altLang="zh-CN" dirty="0" smtClean="0"/>
              <a:t>})</a:t>
            </a:r>
          </a:p>
          <a:p>
            <a:endParaRPr lang="en-US" altLang="zh-CN" dirty="0"/>
          </a:p>
          <a:p>
            <a:r>
              <a:rPr lang="en-US" altLang="zh-CN" dirty="0"/>
              <a:t>  </a:t>
            </a:r>
            <a:r>
              <a:rPr lang="en-US" altLang="zh-CN" dirty="0" err="1"/>
              <a:t>val</a:t>
            </a:r>
            <a:r>
              <a:rPr lang="en-US" altLang="zh-CN" dirty="0"/>
              <a:t> </a:t>
            </a:r>
            <a:r>
              <a:rPr lang="en-US" altLang="zh-CN" dirty="0" err="1"/>
              <a:t>remaskFault</a:t>
            </a:r>
            <a:r>
              <a:rPr lang="en-US" altLang="zh-CN" dirty="0"/>
              <a:t>      = </a:t>
            </a:r>
            <a:r>
              <a:rPr lang="en-US" altLang="zh-CN" dirty="0" err="1"/>
              <a:t>VecInit</a:t>
            </a:r>
            <a:r>
              <a:rPr lang="en-US" altLang="zh-CN" dirty="0"/>
              <a:t>((0 until </a:t>
            </a:r>
            <a:r>
              <a:rPr lang="en-US" altLang="zh-CN" dirty="0" err="1"/>
              <a:t>PredictWidth</a:t>
            </a:r>
            <a:r>
              <a:rPr lang="en-US" altLang="zh-CN" dirty="0"/>
              <a:t>).map(i =&gt; </a:t>
            </a:r>
            <a:r>
              <a:rPr lang="en-US" altLang="zh-CN" dirty="0" err="1"/>
              <a:t>jalFaultVec</a:t>
            </a:r>
            <a:r>
              <a:rPr lang="en-US" altLang="zh-CN" dirty="0"/>
              <a:t>(i) || </a:t>
            </a:r>
            <a:r>
              <a:rPr lang="en-US" altLang="zh-CN" dirty="0" err="1"/>
              <a:t>retFaultVec</a:t>
            </a:r>
            <a:r>
              <a:rPr lang="en-US" altLang="zh-CN" dirty="0"/>
              <a:t>(i)))</a:t>
            </a:r>
          </a:p>
          <a:p>
            <a:r>
              <a:rPr lang="en-US" altLang="zh-CN" dirty="0"/>
              <a:t>  </a:t>
            </a:r>
            <a:r>
              <a:rPr lang="en-US" altLang="zh-CN" dirty="0" err="1"/>
              <a:t>val</a:t>
            </a:r>
            <a:r>
              <a:rPr lang="en-US" altLang="zh-CN" dirty="0"/>
              <a:t> </a:t>
            </a:r>
            <a:r>
              <a:rPr lang="en-US" altLang="zh-CN" dirty="0" err="1"/>
              <a:t>remaskIdx</a:t>
            </a:r>
            <a:r>
              <a:rPr lang="en-US" altLang="zh-CN" dirty="0"/>
              <a:t>        = </a:t>
            </a:r>
            <a:r>
              <a:rPr lang="en-US" altLang="zh-CN" dirty="0" err="1"/>
              <a:t>ParallelPriorityEncoder</a:t>
            </a:r>
            <a:r>
              <a:rPr lang="en-US" altLang="zh-CN" dirty="0"/>
              <a:t>(</a:t>
            </a:r>
            <a:r>
              <a:rPr lang="en-US" altLang="zh-CN" dirty="0" err="1"/>
              <a:t>remaskFault.asUInt</a:t>
            </a:r>
            <a:r>
              <a:rPr lang="en-US" altLang="zh-CN" dirty="0"/>
              <a:t>)</a:t>
            </a:r>
          </a:p>
          <a:p>
            <a:r>
              <a:rPr lang="en-US" altLang="zh-CN" dirty="0"/>
              <a:t>  </a:t>
            </a:r>
            <a:r>
              <a:rPr lang="en-US" altLang="zh-CN" dirty="0" err="1"/>
              <a:t>val</a:t>
            </a:r>
            <a:r>
              <a:rPr lang="en-US" altLang="zh-CN" dirty="0"/>
              <a:t> </a:t>
            </a:r>
            <a:r>
              <a:rPr lang="en-US" altLang="zh-CN" dirty="0" err="1"/>
              <a:t>needRemask</a:t>
            </a:r>
            <a:r>
              <a:rPr lang="en-US" altLang="zh-CN" dirty="0"/>
              <a:t>       = </a:t>
            </a:r>
            <a:r>
              <a:rPr lang="en-US" altLang="zh-CN" dirty="0" err="1"/>
              <a:t>ParallelOR</a:t>
            </a:r>
            <a:r>
              <a:rPr lang="en-US" altLang="zh-CN" dirty="0"/>
              <a:t>(</a:t>
            </a:r>
            <a:r>
              <a:rPr lang="en-US" altLang="zh-CN" dirty="0" err="1"/>
              <a:t>remaskFault</a:t>
            </a:r>
            <a:r>
              <a:rPr lang="en-US" altLang="zh-CN" dirty="0"/>
              <a:t>)</a:t>
            </a:r>
          </a:p>
          <a:p>
            <a:r>
              <a:rPr lang="en-US" altLang="zh-CN" dirty="0"/>
              <a:t>  </a:t>
            </a:r>
            <a:r>
              <a:rPr lang="en-US" altLang="zh-CN" dirty="0" err="1"/>
              <a:t>val</a:t>
            </a:r>
            <a:r>
              <a:rPr lang="en-US" altLang="zh-CN" dirty="0"/>
              <a:t> </a:t>
            </a:r>
            <a:r>
              <a:rPr lang="en-US" altLang="zh-CN" dirty="0" err="1"/>
              <a:t>fixedRange</a:t>
            </a:r>
            <a:r>
              <a:rPr lang="en-US" altLang="zh-CN" dirty="0"/>
              <a:t>       = </a:t>
            </a:r>
            <a:r>
              <a:rPr lang="en-US" altLang="zh-CN" dirty="0" err="1"/>
              <a:t>instrRange.asUInt</a:t>
            </a:r>
            <a:r>
              <a:rPr lang="en-US" altLang="zh-CN" dirty="0"/>
              <a:t> &amp; (Fill(</a:t>
            </a:r>
            <a:r>
              <a:rPr lang="en-US" altLang="zh-CN" dirty="0" err="1"/>
              <a:t>PredictWidth</a:t>
            </a:r>
            <a:r>
              <a:rPr lang="en-US" altLang="zh-CN" dirty="0"/>
              <a:t>, !</a:t>
            </a:r>
            <a:r>
              <a:rPr lang="en-US" altLang="zh-CN" dirty="0" err="1"/>
              <a:t>needRemask</a:t>
            </a:r>
            <a:r>
              <a:rPr lang="en-US" altLang="zh-CN" dirty="0"/>
              <a:t>) | Fill(</a:t>
            </a:r>
            <a:r>
              <a:rPr lang="en-US" altLang="zh-CN" dirty="0" err="1"/>
              <a:t>PredictWidth</a:t>
            </a:r>
            <a:r>
              <a:rPr lang="en-US" altLang="zh-CN" dirty="0"/>
              <a:t>, 1.U(1.W)) &gt;&gt; ~</a:t>
            </a:r>
            <a:r>
              <a:rPr lang="en-US" altLang="zh-CN" dirty="0" err="1"/>
              <a:t>remaskIdx</a:t>
            </a:r>
            <a:r>
              <a:rPr lang="en-US" altLang="zh-CN" dirty="0"/>
              <a:t>)</a:t>
            </a:r>
          </a:p>
        </p:txBody>
      </p:sp>
    </p:spTree>
    <p:extLst>
      <p:ext uri="{BB962C8B-B14F-4D97-AF65-F5344CB8AC3E}">
        <p14:creationId xmlns:p14="http://schemas.microsoft.com/office/powerpoint/2010/main" val="278019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274638"/>
            <a:ext cx="8229600" cy="1143000"/>
          </a:xfrm>
        </p:spPr>
        <p:txBody>
          <a:bodyPr/>
          <a:lstStyle/>
          <a:p>
            <a:r>
              <a:rPr lang="en-US" altLang="zh-CN" dirty="0" smtClean="0"/>
              <a:t>IFU</a:t>
            </a:r>
            <a:endParaRPr lang="zh-CN" altLang="en-US" dirty="0"/>
          </a:p>
        </p:txBody>
      </p:sp>
    </p:spTree>
    <p:extLst>
      <p:ext uri="{BB962C8B-B14F-4D97-AF65-F5344CB8AC3E}">
        <p14:creationId xmlns:p14="http://schemas.microsoft.com/office/powerpoint/2010/main" val="207561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772816"/>
            <a:ext cx="7848872" cy="923330"/>
          </a:xfrm>
          <a:prstGeom prst="rect">
            <a:avLst/>
          </a:prstGeom>
        </p:spPr>
        <p:txBody>
          <a:bodyPr wrap="square">
            <a:spAutoFit/>
          </a:bodyPr>
          <a:lstStyle/>
          <a:p>
            <a:r>
              <a:rPr lang="zh-CN" altLang="en-US" b="1" dirty="0">
                <a:latin typeface="等线 Light" pitchFamily="2" charset="-122"/>
                <a:ea typeface="等线 Light" pitchFamily="2" charset="-122"/>
              </a:rPr>
              <a:t>非跳转指令的预测错误</a:t>
            </a:r>
            <a:r>
              <a:rPr lang="zh-CN" altLang="en-US" dirty="0">
                <a:latin typeface="等线 Light" pitchFamily="2" charset="-122"/>
                <a:ea typeface="等线 Light" pitchFamily="2" charset="-122"/>
              </a:rPr>
              <a:t>：如果预测为跳转的指令不在有效指令范围内，或者在有效指令范围内但是不是一条跳转指令，则视为预测错误。</a:t>
            </a:r>
          </a:p>
          <a:p>
            <a:endParaRPr lang="zh-CN" altLang="en-US" dirty="0">
              <a:latin typeface="等线 Light" pitchFamily="2" charset="-122"/>
              <a:ea typeface="等线 Light" pitchFamily="2" charset="-122"/>
            </a:endParaRPr>
          </a:p>
        </p:txBody>
      </p:sp>
      <p:sp>
        <p:nvSpPr>
          <p:cNvPr id="5" name="矩形 4"/>
          <p:cNvSpPr/>
          <p:nvPr/>
        </p:nvSpPr>
        <p:spPr>
          <a:xfrm>
            <a:off x="395536" y="882298"/>
            <a:ext cx="2339102" cy="523220"/>
          </a:xfrm>
          <a:prstGeom prst="rect">
            <a:avLst/>
          </a:prstGeom>
        </p:spPr>
        <p:txBody>
          <a:bodyPr wrap="none">
            <a:spAutoFit/>
          </a:bodyPr>
          <a:lstStyle/>
          <a:p>
            <a:r>
              <a:rPr lang="zh-CN" altLang="en-US" sz="2800" dirty="0">
                <a:latin typeface="等线 Light" pitchFamily="2" charset="-122"/>
                <a:ea typeface="等线 Light" pitchFamily="2" charset="-122"/>
              </a:rPr>
              <a:t>分支预测检查</a:t>
            </a:r>
          </a:p>
        </p:txBody>
      </p:sp>
      <p:sp>
        <p:nvSpPr>
          <p:cNvPr id="6" name="矩形 5"/>
          <p:cNvSpPr/>
          <p:nvPr/>
        </p:nvSpPr>
        <p:spPr>
          <a:xfrm>
            <a:off x="251520" y="2964513"/>
            <a:ext cx="8892480" cy="1477328"/>
          </a:xfrm>
          <a:prstGeom prst="rect">
            <a:avLst/>
          </a:prstGeom>
        </p:spPr>
        <p:txBody>
          <a:bodyPr wrap="square">
            <a:spAutoFit/>
          </a:bodyPr>
          <a:lstStyle/>
          <a:p>
            <a:r>
              <a:rPr lang="en-US" altLang="zh-CN" dirty="0" err="1"/>
              <a:t>notCFITaken</a:t>
            </a:r>
            <a:r>
              <a:rPr lang="en-US" altLang="zh-CN" dirty="0"/>
              <a:t>  := </a:t>
            </a:r>
            <a:r>
              <a:rPr lang="en-US" altLang="zh-CN" dirty="0" err="1"/>
              <a:t>VecInit</a:t>
            </a:r>
            <a:r>
              <a:rPr lang="en-US" altLang="zh-CN" dirty="0"/>
              <a:t>(</a:t>
            </a:r>
            <a:r>
              <a:rPr lang="en-US" altLang="zh-CN" dirty="0" err="1"/>
              <a:t>pds.zipWithIndex.map</a:t>
            </a:r>
            <a:r>
              <a:rPr lang="en-US" altLang="zh-CN" dirty="0"/>
              <a:t>{case(</a:t>
            </a:r>
            <a:r>
              <a:rPr lang="en-US" altLang="zh-CN" dirty="0" err="1"/>
              <a:t>pd</a:t>
            </a:r>
            <a:r>
              <a:rPr lang="en-US" altLang="zh-CN" dirty="0"/>
              <a:t>, i) =&gt; </a:t>
            </a:r>
            <a:r>
              <a:rPr lang="en-US" altLang="zh-CN" dirty="0" err="1"/>
              <a:t>fixedRange</a:t>
            </a:r>
            <a:r>
              <a:rPr lang="en-US" altLang="zh-CN" dirty="0"/>
              <a:t>(i) &amp;&amp; </a:t>
            </a:r>
            <a:r>
              <a:rPr lang="en-US" altLang="zh-CN" dirty="0" err="1"/>
              <a:t>instrValid</a:t>
            </a:r>
            <a:r>
              <a:rPr lang="en-US" altLang="zh-CN" dirty="0"/>
              <a:t>(i) &amp;&amp; </a:t>
            </a:r>
            <a:r>
              <a:rPr lang="en-US" altLang="zh-CN" dirty="0" err="1"/>
              <a:t>i.U</a:t>
            </a:r>
            <a:r>
              <a:rPr lang="en-US" altLang="zh-CN" dirty="0"/>
              <a:t> === </a:t>
            </a:r>
            <a:r>
              <a:rPr lang="en-US" altLang="zh-CN" dirty="0" err="1"/>
              <a:t>takenIdx</a:t>
            </a:r>
            <a:r>
              <a:rPr lang="en-US" altLang="zh-CN" dirty="0"/>
              <a:t> &amp;&amp; </a:t>
            </a:r>
            <a:r>
              <a:rPr lang="en-US" altLang="zh-CN" dirty="0" err="1"/>
              <a:t>pd.notCFI</a:t>
            </a:r>
            <a:r>
              <a:rPr lang="en-US" altLang="zh-CN" dirty="0"/>
              <a:t> &amp;&amp; </a:t>
            </a:r>
            <a:r>
              <a:rPr lang="en-US" altLang="zh-CN" dirty="0" err="1"/>
              <a:t>predTaken</a:t>
            </a:r>
            <a:r>
              <a:rPr lang="en-US" altLang="zh-CN" dirty="0"/>
              <a:t> </a:t>
            </a:r>
            <a:r>
              <a:rPr lang="en-US" altLang="zh-CN" dirty="0" smtClean="0"/>
              <a:t>})</a:t>
            </a:r>
          </a:p>
          <a:p>
            <a:endParaRPr lang="en-US" altLang="zh-CN" dirty="0"/>
          </a:p>
          <a:p>
            <a:r>
              <a:rPr lang="en-US" altLang="zh-CN" dirty="0"/>
              <a:t> </a:t>
            </a:r>
            <a:r>
              <a:rPr lang="en-US" altLang="zh-CN" dirty="0" err="1" smtClean="0"/>
              <a:t>invalidTaken</a:t>
            </a:r>
            <a:r>
              <a:rPr lang="en-US" altLang="zh-CN" dirty="0" smtClean="0"/>
              <a:t> </a:t>
            </a:r>
            <a:r>
              <a:rPr lang="en-US" altLang="zh-CN" dirty="0"/>
              <a:t>:= </a:t>
            </a:r>
            <a:r>
              <a:rPr lang="en-US" altLang="zh-CN" dirty="0" err="1"/>
              <a:t>VecInit</a:t>
            </a:r>
            <a:r>
              <a:rPr lang="en-US" altLang="zh-CN" dirty="0"/>
              <a:t>(</a:t>
            </a:r>
            <a:r>
              <a:rPr lang="en-US" altLang="zh-CN" dirty="0" err="1"/>
              <a:t>pds.zipWithIndex.map</a:t>
            </a:r>
            <a:r>
              <a:rPr lang="en-US" altLang="zh-CN" dirty="0"/>
              <a:t>{case(</a:t>
            </a:r>
            <a:r>
              <a:rPr lang="en-US" altLang="zh-CN" dirty="0" err="1"/>
              <a:t>pd</a:t>
            </a:r>
            <a:r>
              <a:rPr lang="en-US" altLang="zh-CN" dirty="0"/>
              <a:t>, i) =&gt; </a:t>
            </a:r>
            <a:r>
              <a:rPr lang="en-US" altLang="zh-CN" dirty="0" err="1"/>
              <a:t>fixedRange</a:t>
            </a:r>
            <a:r>
              <a:rPr lang="en-US" altLang="zh-CN" dirty="0"/>
              <a:t>(i) &amp;&amp; !</a:t>
            </a:r>
            <a:r>
              <a:rPr lang="en-US" altLang="zh-CN" dirty="0" err="1"/>
              <a:t>instrValid</a:t>
            </a:r>
            <a:r>
              <a:rPr lang="en-US" altLang="zh-CN" dirty="0"/>
              <a:t>(i)  &amp;&amp; </a:t>
            </a:r>
            <a:r>
              <a:rPr lang="en-US" altLang="zh-CN" dirty="0" err="1"/>
              <a:t>i.U</a:t>
            </a:r>
            <a:r>
              <a:rPr lang="en-US" altLang="zh-CN" dirty="0"/>
              <a:t> === </a:t>
            </a:r>
            <a:r>
              <a:rPr lang="en-US" altLang="zh-CN" dirty="0" err="1"/>
              <a:t>takenIdx</a:t>
            </a:r>
            <a:r>
              <a:rPr lang="en-US" altLang="zh-CN" dirty="0"/>
              <a:t>  &amp;&amp; </a:t>
            </a:r>
            <a:r>
              <a:rPr lang="en-US" altLang="zh-CN" dirty="0" err="1"/>
              <a:t>predTaken</a:t>
            </a:r>
            <a:r>
              <a:rPr lang="en-US" altLang="zh-CN" dirty="0"/>
              <a:t> })</a:t>
            </a:r>
          </a:p>
        </p:txBody>
      </p:sp>
    </p:spTree>
    <p:extLst>
      <p:ext uri="{BB962C8B-B14F-4D97-AF65-F5344CB8AC3E}">
        <p14:creationId xmlns:p14="http://schemas.microsoft.com/office/powerpoint/2010/main" val="3534455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772816"/>
            <a:ext cx="7848872" cy="923330"/>
          </a:xfrm>
          <a:prstGeom prst="rect">
            <a:avLst/>
          </a:prstGeom>
        </p:spPr>
        <p:txBody>
          <a:bodyPr wrap="square">
            <a:spAutoFit/>
          </a:bodyPr>
          <a:lstStyle/>
          <a:p>
            <a:r>
              <a:rPr lang="zh-CN" altLang="en-US" b="1" dirty="0">
                <a:latin typeface="等线 Light" pitchFamily="2" charset="-122"/>
                <a:ea typeface="等线 Light" pitchFamily="2" charset="-122"/>
              </a:rPr>
              <a:t>目标地址错误</a:t>
            </a:r>
            <a:r>
              <a:rPr lang="zh-CN" altLang="en-US" dirty="0"/>
              <a:t>：对于可以通过指令码知道目标地址的跳转指令（除了 </a:t>
            </a:r>
            <a:r>
              <a:rPr lang="en-US" altLang="zh-CN" dirty="0" err="1"/>
              <a:t>jalr</a:t>
            </a:r>
            <a:r>
              <a:rPr lang="en-US" altLang="zh-CN" dirty="0"/>
              <a:t> </a:t>
            </a:r>
            <a:r>
              <a:rPr lang="zh-CN" altLang="en-US" dirty="0"/>
              <a:t>之外的跳转指令），如果在有效指令范围内且预测跳转并且跳转目标地址和正确地址不匹配，则视为预测错误。</a:t>
            </a:r>
          </a:p>
        </p:txBody>
      </p:sp>
      <p:sp>
        <p:nvSpPr>
          <p:cNvPr id="5" name="矩形 4"/>
          <p:cNvSpPr/>
          <p:nvPr/>
        </p:nvSpPr>
        <p:spPr>
          <a:xfrm>
            <a:off x="395536" y="882298"/>
            <a:ext cx="2339102" cy="523220"/>
          </a:xfrm>
          <a:prstGeom prst="rect">
            <a:avLst/>
          </a:prstGeom>
        </p:spPr>
        <p:txBody>
          <a:bodyPr wrap="none">
            <a:spAutoFit/>
          </a:bodyPr>
          <a:lstStyle/>
          <a:p>
            <a:r>
              <a:rPr lang="zh-CN" altLang="en-US" sz="2800" dirty="0">
                <a:latin typeface="等线 Light" pitchFamily="2" charset="-122"/>
                <a:ea typeface="等线 Light" pitchFamily="2" charset="-122"/>
              </a:rPr>
              <a:t>分支预测检查</a:t>
            </a:r>
          </a:p>
        </p:txBody>
      </p:sp>
      <p:sp>
        <p:nvSpPr>
          <p:cNvPr id="6" name="矩形 5"/>
          <p:cNvSpPr/>
          <p:nvPr/>
        </p:nvSpPr>
        <p:spPr>
          <a:xfrm>
            <a:off x="251520" y="2964513"/>
            <a:ext cx="8892480" cy="1200329"/>
          </a:xfrm>
          <a:prstGeom prst="rect">
            <a:avLst/>
          </a:prstGeom>
        </p:spPr>
        <p:txBody>
          <a:bodyPr wrap="square">
            <a:spAutoFit/>
          </a:bodyPr>
          <a:lstStyle/>
          <a:p>
            <a:r>
              <a:rPr lang="en-US" altLang="zh-CN" dirty="0" err="1" smtClean="0"/>
              <a:t>val</a:t>
            </a:r>
            <a:r>
              <a:rPr lang="en-US" altLang="zh-CN" dirty="0" smtClean="0"/>
              <a:t> </a:t>
            </a:r>
            <a:r>
              <a:rPr lang="en-US" altLang="zh-CN" dirty="0" err="1"/>
              <a:t>jumpTargets</a:t>
            </a:r>
            <a:r>
              <a:rPr lang="en-US" altLang="zh-CN" dirty="0"/>
              <a:t>          = </a:t>
            </a:r>
            <a:r>
              <a:rPr lang="en-US" altLang="zh-CN" dirty="0" err="1"/>
              <a:t>VecInit</a:t>
            </a:r>
            <a:r>
              <a:rPr lang="en-US" altLang="zh-CN" dirty="0"/>
              <a:t>(</a:t>
            </a:r>
            <a:r>
              <a:rPr lang="en-US" altLang="zh-CN" dirty="0" err="1"/>
              <a:t>pds.zipWithIndex.map</a:t>
            </a:r>
            <a:r>
              <a:rPr lang="en-US" altLang="zh-CN" dirty="0"/>
              <a:t>{case(</a:t>
            </a:r>
            <a:r>
              <a:rPr lang="en-US" altLang="zh-CN" dirty="0" err="1"/>
              <a:t>pd,i</a:t>
            </a:r>
            <a:r>
              <a:rPr lang="en-US" altLang="zh-CN" dirty="0"/>
              <a:t>) =&gt; pc(i) + </a:t>
            </a:r>
            <a:r>
              <a:rPr lang="en-US" altLang="zh-CN" dirty="0" err="1"/>
              <a:t>jumpOffset</a:t>
            </a:r>
            <a:r>
              <a:rPr lang="en-US" altLang="zh-CN" dirty="0"/>
              <a:t>(i</a:t>
            </a:r>
            <a:r>
              <a:rPr lang="en-US" altLang="zh-CN" dirty="0" smtClean="0"/>
              <a:t>)})</a:t>
            </a:r>
          </a:p>
          <a:p>
            <a:endParaRPr lang="en-US" altLang="zh-CN" dirty="0"/>
          </a:p>
          <a:p>
            <a:r>
              <a:rPr lang="en-US" altLang="zh-CN" dirty="0" err="1" smtClean="0"/>
              <a:t>targetFault</a:t>
            </a:r>
            <a:r>
              <a:rPr lang="en-US" altLang="zh-CN" dirty="0" smtClean="0"/>
              <a:t> </a:t>
            </a:r>
            <a:r>
              <a:rPr lang="en-US" altLang="zh-CN" dirty="0"/>
              <a:t>     := </a:t>
            </a:r>
            <a:r>
              <a:rPr lang="en-US" altLang="zh-CN" dirty="0" err="1"/>
              <a:t>VecInit</a:t>
            </a:r>
            <a:r>
              <a:rPr lang="en-US" altLang="zh-CN" dirty="0"/>
              <a:t>(</a:t>
            </a:r>
            <a:r>
              <a:rPr lang="en-US" altLang="zh-CN" dirty="0" err="1"/>
              <a:t>pds.zipWithIndex.map</a:t>
            </a:r>
            <a:r>
              <a:rPr lang="en-US" altLang="zh-CN" dirty="0"/>
              <a:t>{case(</a:t>
            </a:r>
            <a:r>
              <a:rPr lang="en-US" altLang="zh-CN" dirty="0" err="1"/>
              <a:t>pd,i</a:t>
            </a:r>
            <a:r>
              <a:rPr lang="en-US" altLang="zh-CN" dirty="0"/>
              <a:t>) =&gt; </a:t>
            </a:r>
            <a:r>
              <a:rPr lang="en-US" altLang="zh-CN" dirty="0" err="1"/>
              <a:t>fixedRange</a:t>
            </a:r>
            <a:r>
              <a:rPr lang="en-US" altLang="zh-CN" dirty="0"/>
              <a:t>(i) &amp;&amp; </a:t>
            </a:r>
            <a:r>
              <a:rPr lang="en-US" altLang="zh-CN" dirty="0" err="1"/>
              <a:t>instrValid</a:t>
            </a:r>
            <a:r>
              <a:rPr lang="en-US" altLang="zh-CN" dirty="0"/>
              <a:t>(i) &amp;&amp; (</a:t>
            </a:r>
            <a:r>
              <a:rPr lang="en-US" altLang="zh-CN" dirty="0" err="1"/>
              <a:t>pd.isJal</a:t>
            </a:r>
            <a:r>
              <a:rPr lang="en-US" altLang="zh-CN" dirty="0"/>
              <a:t> || </a:t>
            </a:r>
            <a:r>
              <a:rPr lang="en-US" altLang="zh-CN" dirty="0" err="1"/>
              <a:t>pd.isBr</a:t>
            </a:r>
            <a:r>
              <a:rPr lang="en-US" altLang="zh-CN" dirty="0"/>
              <a:t>) &amp;&amp; </a:t>
            </a:r>
            <a:r>
              <a:rPr lang="en-US" altLang="zh-CN" dirty="0" err="1"/>
              <a:t>takenIdx</a:t>
            </a:r>
            <a:r>
              <a:rPr lang="en-US" altLang="zh-CN" dirty="0"/>
              <a:t> === </a:t>
            </a:r>
            <a:r>
              <a:rPr lang="en-US" altLang="zh-CN" dirty="0" err="1"/>
              <a:t>i.U</a:t>
            </a:r>
            <a:r>
              <a:rPr lang="en-US" altLang="zh-CN" dirty="0"/>
              <a:t> &amp;&amp; </a:t>
            </a:r>
            <a:r>
              <a:rPr lang="en-US" altLang="zh-CN" dirty="0" err="1"/>
              <a:t>predTaken</a:t>
            </a:r>
            <a:r>
              <a:rPr lang="en-US" altLang="zh-CN" dirty="0"/>
              <a:t>  &amp;&amp; (</a:t>
            </a:r>
            <a:r>
              <a:rPr lang="en-US" altLang="zh-CN" dirty="0" err="1"/>
              <a:t>predTarget</a:t>
            </a:r>
            <a:r>
              <a:rPr lang="en-US" altLang="zh-CN" dirty="0"/>
              <a:t> =/= </a:t>
            </a:r>
            <a:r>
              <a:rPr lang="en-US" altLang="zh-CN" dirty="0" err="1"/>
              <a:t>jumpTargets</a:t>
            </a:r>
            <a:r>
              <a:rPr lang="en-US" altLang="zh-CN" dirty="0"/>
              <a:t>(i))})</a:t>
            </a:r>
          </a:p>
        </p:txBody>
      </p:sp>
    </p:spTree>
    <p:extLst>
      <p:ext uri="{BB962C8B-B14F-4D97-AF65-F5344CB8AC3E}">
        <p14:creationId xmlns:p14="http://schemas.microsoft.com/office/powerpoint/2010/main" val="3141664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882298"/>
            <a:ext cx="3775393" cy="523220"/>
          </a:xfrm>
          <a:prstGeom prst="rect">
            <a:avLst/>
          </a:prstGeom>
        </p:spPr>
        <p:txBody>
          <a:bodyPr wrap="none">
            <a:spAutoFit/>
          </a:bodyPr>
          <a:lstStyle/>
          <a:p>
            <a:r>
              <a:rPr lang="zh-CN" altLang="en-US" sz="2800" dirty="0" smtClean="0">
                <a:latin typeface="等线 Light" pitchFamily="2" charset="-122"/>
                <a:ea typeface="等线 Light" pitchFamily="2" charset="-122"/>
              </a:rPr>
              <a:t>前端</a:t>
            </a:r>
            <a:r>
              <a:rPr lang="en-US" altLang="zh-CN" sz="2800" dirty="0" smtClean="0">
                <a:latin typeface="等线 Light" pitchFamily="2" charset="-122"/>
                <a:ea typeface="等线 Light" pitchFamily="2" charset="-122"/>
              </a:rPr>
              <a:t>Trigger</a:t>
            </a:r>
            <a:r>
              <a:rPr lang="zh-CN" altLang="en-US" sz="2800" dirty="0" smtClean="0">
                <a:latin typeface="等线 Light" pitchFamily="2" charset="-122"/>
                <a:ea typeface="等线 Light" pitchFamily="2" charset="-122"/>
              </a:rPr>
              <a:t>：暂时未看</a:t>
            </a:r>
            <a:endParaRPr lang="en-US" altLang="zh-CN" sz="2800" dirty="0" smtClean="0">
              <a:latin typeface="等线 Light" pitchFamily="2" charset="-122"/>
              <a:ea typeface="等线 Light" pitchFamily="2" charset="-122"/>
            </a:endParaRPr>
          </a:p>
        </p:txBody>
      </p:sp>
    </p:spTree>
    <p:extLst>
      <p:ext uri="{BB962C8B-B14F-4D97-AF65-F5344CB8AC3E}">
        <p14:creationId xmlns:p14="http://schemas.microsoft.com/office/powerpoint/2010/main" val="245519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ont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64704"/>
            <a:ext cx="8225957"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56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0092" y="353492"/>
            <a:ext cx="6385820" cy="367741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39552" y="4581684"/>
            <a:ext cx="8118648" cy="1477328"/>
          </a:xfrm>
          <a:prstGeom prst="rect">
            <a:avLst/>
          </a:prstGeom>
        </p:spPr>
        <p:txBody>
          <a:bodyPr wrap="square">
            <a:spAutoFit/>
          </a:bodyPr>
          <a:lstStyle/>
          <a:p>
            <a:r>
              <a:rPr lang="zh-CN" altLang="en-US" dirty="0">
                <a:latin typeface="等线 Light" pitchFamily="2" charset="-122"/>
                <a:ea typeface="等线 Light" pitchFamily="2" charset="-122"/>
              </a:rPr>
              <a:t>从 </a:t>
            </a:r>
            <a:r>
              <a:rPr lang="en-US" altLang="zh-CN" dirty="0">
                <a:latin typeface="等线 Light" pitchFamily="2" charset="-122"/>
                <a:ea typeface="等线 Light" pitchFamily="2" charset="-122"/>
              </a:rPr>
              <a:t>FTQ </a:t>
            </a:r>
            <a:r>
              <a:rPr lang="zh-CN" altLang="en-US" dirty="0">
                <a:latin typeface="等线 Light" pitchFamily="2" charset="-122"/>
                <a:ea typeface="等线 Light" pitchFamily="2" charset="-122"/>
              </a:rPr>
              <a:t>发送过来的取指令请求包含了一个 </a:t>
            </a:r>
            <a:r>
              <a:rPr lang="en-US" altLang="zh-CN" dirty="0">
                <a:latin typeface="等线 Light" pitchFamily="2" charset="-122"/>
                <a:ea typeface="等线 Light" pitchFamily="2" charset="-122"/>
              </a:rPr>
              <a:t>32 </a:t>
            </a:r>
            <a:r>
              <a:rPr lang="en-US" altLang="zh-CN" dirty="0" smtClean="0">
                <a:latin typeface="等线 Light" pitchFamily="2" charset="-122"/>
                <a:ea typeface="等线 Light" pitchFamily="2" charset="-122"/>
              </a:rPr>
              <a:t>bytes (16 * 2) </a:t>
            </a:r>
            <a:r>
              <a:rPr lang="zh-CN" altLang="en-US" dirty="0">
                <a:latin typeface="等线 Light" pitchFamily="2" charset="-122"/>
                <a:ea typeface="等线 Light" pitchFamily="2" charset="-122"/>
              </a:rPr>
              <a:t>指令码 （称为一个指令块 ） 的起始地址和下一个跳转目标的地址。</a:t>
            </a:r>
          </a:p>
          <a:p>
            <a:r>
              <a:rPr lang="zh-CN" altLang="en-US" dirty="0">
                <a:latin typeface="等线 Light" pitchFamily="2" charset="-122"/>
                <a:ea typeface="等线 Light" pitchFamily="2" charset="-122"/>
              </a:rPr>
              <a:t>在 </a:t>
            </a:r>
            <a:r>
              <a:rPr lang="en-US" altLang="zh-CN" dirty="0">
                <a:latin typeface="等线 Light" pitchFamily="2" charset="-122"/>
                <a:ea typeface="等线 Light" pitchFamily="2" charset="-122"/>
              </a:rPr>
              <a:t>IFU0 </a:t>
            </a:r>
            <a:r>
              <a:rPr lang="zh-CN" altLang="en-US" dirty="0">
                <a:latin typeface="等线 Light" pitchFamily="2" charset="-122"/>
                <a:ea typeface="等线 Light" pitchFamily="2" charset="-122"/>
              </a:rPr>
              <a:t>阶段同时发送请求给 </a:t>
            </a:r>
            <a:r>
              <a:rPr lang="en-US" altLang="zh-CN" dirty="0">
                <a:latin typeface="等线 Light" pitchFamily="2" charset="-122"/>
                <a:ea typeface="等线 Light" pitchFamily="2" charset="-122"/>
              </a:rPr>
              <a:t>IFU </a:t>
            </a:r>
            <a:r>
              <a:rPr lang="zh-CN" altLang="en-US" dirty="0">
                <a:latin typeface="等线 Light" pitchFamily="2" charset="-122"/>
                <a:ea typeface="等线 Light" pitchFamily="2" charset="-122"/>
              </a:rPr>
              <a:t>流水线和 </a:t>
            </a:r>
            <a:r>
              <a:rPr lang="en-US" altLang="zh-CN" dirty="0" err="1">
                <a:latin typeface="等线 Light" pitchFamily="2" charset="-122"/>
                <a:ea typeface="等线 Light" pitchFamily="2" charset="-122"/>
              </a:rPr>
              <a:t>ICache</a:t>
            </a:r>
            <a:r>
              <a:rPr lang="en-US" altLang="zh-CN" dirty="0">
                <a:latin typeface="等线 Light" pitchFamily="2" charset="-122"/>
                <a:ea typeface="等线 Light" pitchFamily="2" charset="-122"/>
              </a:rPr>
              <a:t> </a:t>
            </a:r>
            <a:r>
              <a:rPr lang="zh-CN" altLang="en-US" dirty="0">
                <a:latin typeface="等线 Light" pitchFamily="2" charset="-122"/>
                <a:ea typeface="等线 Light" pitchFamily="2" charset="-122"/>
              </a:rPr>
              <a:t>模块。</a:t>
            </a:r>
          </a:p>
          <a:p>
            <a:r>
              <a:rPr lang="en-US" altLang="zh-CN" dirty="0">
                <a:latin typeface="等线 Light" pitchFamily="2" charset="-122"/>
                <a:ea typeface="等线 Light" pitchFamily="2" charset="-122"/>
              </a:rPr>
              <a:t>IF1 </a:t>
            </a:r>
            <a:r>
              <a:rPr lang="zh-CN" altLang="en-US" dirty="0">
                <a:latin typeface="等线 Light" pitchFamily="2" charset="-122"/>
                <a:ea typeface="等线 Light" pitchFamily="2" charset="-122"/>
              </a:rPr>
              <a:t>阶段会做一些简单计算（例如这个指令块里每个 </a:t>
            </a:r>
            <a:r>
              <a:rPr lang="en-US" altLang="zh-CN" dirty="0">
                <a:latin typeface="等线 Light" pitchFamily="2" charset="-122"/>
                <a:ea typeface="等线 Light" pitchFamily="2" charset="-122"/>
              </a:rPr>
              <a:t>2 bytes</a:t>
            </a:r>
            <a:r>
              <a:rPr lang="zh-CN" altLang="en-US" dirty="0">
                <a:latin typeface="等线 Light" pitchFamily="2" charset="-122"/>
                <a:ea typeface="等线 Light" pitchFamily="2" charset="-122"/>
              </a:rPr>
              <a:t>， 即每一条可能的指令的 </a:t>
            </a:r>
            <a:r>
              <a:rPr lang="en-US" altLang="zh-CN" dirty="0">
                <a:latin typeface="等线 Light" pitchFamily="2" charset="-122"/>
                <a:ea typeface="等线 Light" pitchFamily="2" charset="-122"/>
              </a:rPr>
              <a:t>PC </a:t>
            </a:r>
            <a:r>
              <a:rPr lang="zh-CN" altLang="en-US" dirty="0">
                <a:latin typeface="等线 Light" pitchFamily="2" charset="-122"/>
                <a:ea typeface="等线 Light" pitchFamily="2" charset="-122"/>
              </a:rPr>
              <a:t>）。</a:t>
            </a:r>
          </a:p>
        </p:txBody>
      </p:sp>
    </p:spTree>
    <p:extLst>
      <p:ext uri="{BB962C8B-B14F-4D97-AF65-F5344CB8AC3E}">
        <p14:creationId xmlns:p14="http://schemas.microsoft.com/office/powerpoint/2010/main" val="315765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0092" y="353492"/>
            <a:ext cx="6385820" cy="367741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39552" y="4581684"/>
            <a:ext cx="8118648" cy="1200329"/>
          </a:xfrm>
          <a:prstGeom prst="rect">
            <a:avLst/>
          </a:prstGeom>
        </p:spPr>
        <p:txBody>
          <a:bodyPr wrap="square">
            <a:spAutoFit/>
          </a:bodyPr>
          <a:lstStyle/>
          <a:p>
            <a:r>
              <a:rPr lang="en-US" altLang="zh-CN" dirty="0">
                <a:latin typeface="等线 Light" pitchFamily="2" charset="-122"/>
                <a:ea typeface="等线 Light" pitchFamily="2" charset="-122"/>
              </a:rPr>
              <a:t>IF2 </a:t>
            </a:r>
            <a:r>
              <a:rPr lang="zh-CN" altLang="en-US" dirty="0">
                <a:latin typeface="等线 Light" pitchFamily="2" charset="-122"/>
                <a:ea typeface="等线 Light" pitchFamily="2" charset="-122"/>
              </a:rPr>
              <a:t>阶段等到指令缓存返回最多两个 </a:t>
            </a:r>
            <a:r>
              <a:rPr lang="en-US" altLang="zh-CN" dirty="0">
                <a:latin typeface="等线 Light" pitchFamily="2" charset="-122"/>
                <a:ea typeface="等线 Light" pitchFamily="2" charset="-122"/>
              </a:rPr>
              <a:t>cache line </a:t>
            </a:r>
            <a:r>
              <a:rPr lang="zh-CN" altLang="en-US" dirty="0">
                <a:latin typeface="等线 Light" pitchFamily="2" charset="-122"/>
                <a:ea typeface="等线 Light" pitchFamily="2" charset="-122"/>
              </a:rPr>
              <a:t>的数据（因为可能存在这个 </a:t>
            </a:r>
            <a:r>
              <a:rPr lang="zh-CN" altLang="en-US" dirty="0">
                <a:latin typeface="等线 Light" pitchFamily="2" charset="-122"/>
                <a:ea typeface="等线 Light" pitchFamily="2" charset="-122"/>
                <a:hlinkClick r:id="rId3"/>
              </a:rPr>
              <a:t>指令块 跨行</a:t>
            </a:r>
            <a:r>
              <a:rPr lang="zh-CN" altLang="en-US" dirty="0">
                <a:latin typeface="等线 Light" pitchFamily="2" charset="-122"/>
                <a:ea typeface="等线 Light" pitchFamily="2" charset="-122"/>
              </a:rPr>
              <a:t> 的情况）之后，第一步先做指令切分，将在取指令地址之外的指令码抛弃得到有效范围的指令码。送入预译码器进行</a:t>
            </a:r>
            <a:r>
              <a:rPr lang="zh-CN" altLang="en-US" dirty="0">
                <a:latin typeface="等线 Light" pitchFamily="2" charset="-122"/>
                <a:ea typeface="等线 Light" pitchFamily="2" charset="-122"/>
                <a:hlinkClick r:id="rId4"/>
              </a:rPr>
              <a:t>预译码</a:t>
            </a:r>
            <a:r>
              <a:rPr lang="zh-CN" altLang="en-US" dirty="0">
                <a:latin typeface="等线 Light" pitchFamily="2" charset="-122"/>
                <a:ea typeface="等线 Light" pitchFamily="2" charset="-122"/>
              </a:rPr>
              <a:t>，同时将 </a:t>
            </a:r>
            <a:r>
              <a:rPr lang="en-US" altLang="zh-CN" dirty="0">
                <a:latin typeface="等线 Light" pitchFamily="2" charset="-122"/>
                <a:ea typeface="等线 Light" pitchFamily="2" charset="-122"/>
              </a:rPr>
              <a:t>16 bits </a:t>
            </a:r>
            <a:r>
              <a:rPr lang="zh-CN" altLang="en-US" dirty="0">
                <a:latin typeface="等线 Light" pitchFamily="2" charset="-122"/>
                <a:ea typeface="等线 Light" pitchFamily="2" charset="-122"/>
              </a:rPr>
              <a:t>的压缩指令扩展为 </a:t>
            </a:r>
            <a:r>
              <a:rPr lang="en-US" altLang="zh-CN" dirty="0">
                <a:latin typeface="等线 Light" pitchFamily="2" charset="-122"/>
                <a:ea typeface="等线 Light" pitchFamily="2" charset="-122"/>
              </a:rPr>
              <a:t>32 bits </a:t>
            </a:r>
            <a:r>
              <a:rPr lang="zh-CN" altLang="en-US" dirty="0">
                <a:latin typeface="等线 Light" pitchFamily="2" charset="-122"/>
                <a:ea typeface="等线 Light" pitchFamily="2" charset="-122"/>
              </a:rPr>
              <a:t>的指令。</a:t>
            </a:r>
          </a:p>
        </p:txBody>
      </p:sp>
    </p:spTree>
    <p:extLst>
      <p:ext uri="{BB962C8B-B14F-4D97-AF65-F5344CB8AC3E}">
        <p14:creationId xmlns:p14="http://schemas.microsoft.com/office/powerpoint/2010/main" val="230845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0092" y="353492"/>
            <a:ext cx="6385820" cy="367741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39552" y="4581684"/>
            <a:ext cx="8118648" cy="2031325"/>
          </a:xfrm>
          <a:prstGeom prst="rect">
            <a:avLst/>
          </a:prstGeom>
        </p:spPr>
        <p:txBody>
          <a:bodyPr wrap="square">
            <a:spAutoFit/>
          </a:bodyPr>
          <a:lstStyle/>
          <a:p>
            <a:r>
              <a:rPr lang="en-US" altLang="zh-CN" dirty="0">
                <a:latin typeface="等线 Light" pitchFamily="2" charset="-122"/>
                <a:ea typeface="等线 Light" pitchFamily="2" charset="-122"/>
              </a:rPr>
              <a:t>IF3 </a:t>
            </a:r>
            <a:r>
              <a:rPr lang="zh-CN" altLang="en-US" dirty="0">
                <a:latin typeface="等线 Light" pitchFamily="2" charset="-122"/>
                <a:ea typeface="等线 Light" pitchFamily="2" charset="-122"/>
              </a:rPr>
              <a:t>阶段首先会将预译码结果送到 </a:t>
            </a:r>
            <a:r>
              <a:rPr lang="zh-CN" altLang="en-US" dirty="0">
                <a:latin typeface="等线 Light" pitchFamily="2" charset="-122"/>
                <a:ea typeface="等线 Light" pitchFamily="2" charset="-122"/>
                <a:hlinkClick r:id="rId3"/>
              </a:rPr>
              <a:t>分支预测检查器</a:t>
            </a:r>
            <a:r>
              <a:rPr lang="zh-CN" altLang="en-US" dirty="0">
                <a:latin typeface="等线 Light" pitchFamily="2" charset="-122"/>
                <a:ea typeface="等线 Light" pitchFamily="2" charset="-122"/>
              </a:rPr>
              <a:t> 里，发现错误就会在下一拍刷新 </a:t>
            </a:r>
            <a:r>
              <a:rPr lang="en-US" altLang="zh-CN" dirty="0">
                <a:latin typeface="等线 Light" pitchFamily="2" charset="-122"/>
                <a:ea typeface="等线 Light" pitchFamily="2" charset="-122"/>
              </a:rPr>
              <a:t>IFU </a:t>
            </a:r>
            <a:r>
              <a:rPr lang="zh-CN" altLang="en-US" dirty="0">
                <a:latin typeface="等线 Light" pitchFamily="2" charset="-122"/>
                <a:ea typeface="等线 Light" pitchFamily="2" charset="-122"/>
              </a:rPr>
              <a:t>流水线并把信息发送给 </a:t>
            </a:r>
            <a:r>
              <a:rPr lang="en-US" altLang="zh-CN" dirty="0">
                <a:latin typeface="等线 Light" pitchFamily="2" charset="-122"/>
                <a:ea typeface="等线 Light" pitchFamily="2" charset="-122"/>
              </a:rPr>
              <a:t>FTQ </a:t>
            </a:r>
            <a:r>
              <a:rPr lang="zh-CN" altLang="en-US" dirty="0">
                <a:latin typeface="等线 Light" pitchFamily="2" charset="-122"/>
                <a:ea typeface="等线 Light" pitchFamily="2" charset="-122"/>
              </a:rPr>
              <a:t>刷新预测器并重新取指令。未发现错误的缓存在指令缓冲队列（</a:t>
            </a:r>
            <a:r>
              <a:rPr lang="en-US" altLang="zh-CN" dirty="0" err="1">
                <a:latin typeface="等线 Light" pitchFamily="2" charset="-122"/>
                <a:ea typeface="等线 Light" pitchFamily="2" charset="-122"/>
              </a:rPr>
              <a:t>IBuffer</a:t>
            </a:r>
            <a:r>
              <a:rPr lang="zh-CN" altLang="en-US" dirty="0">
                <a:latin typeface="等线 Light" pitchFamily="2" charset="-122"/>
                <a:ea typeface="等线 Light" pitchFamily="2" charset="-122"/>
              </a:rPr>
              <a:t>）里等待译码。</a:t>
            </a:r>
          </a:p>
          <a:p>
            <a:r>
              <a:rPr lang="en-US" altLang="zh-CN" dirty="0">
                <a:latin typeface="等线 Light" pitchFamily="2" charset="-122"/>
                <a:ea typeface="等线 Light" pitchFamily="2" charset="-122"/>
              </a:rPr>
              <a:t>IF3 </a:t>
            </a:r>
            <a:r>
              <a:rPr lang="zh-CN" altLang="en-US" dirty="0">
                <a:latin typeface="等线 Light" pitchFamily="2" charset="-122"/>
                <a:ea typeface="等线 Light" pitchFamily="2" charset="-122"/>
              </a:rPr>
              <a:t>阶段还会根据地址翻译的结果向指令 </a:t>
            </a:r>
            <a:r>
              <a:rPr lang="en-US" altLang="zh-CN" dirty="0">
                <a:latin typeface="等线 Light" pitchFamily="2" charset="-122"/>
                <a:ea typeface="等线 Light" pitchFamily="2" charset="-122"/>
              </a:rPr>
              <a:t>MMIO </a:t>
            </a:r>
            <a:r>
              <a:rPr lang="zh-CN" altLang="en-US" dirty="0">
                <a:latin typeface="等线 Light" pitchFamily="2" charset="-122"/>
                <a:ea typeface="等线 Light" pitchFamily="2" charset="-122"/>
              </a:rPr>
              <a:t>模块发起取指令请求，同时转变为 </a:t>
            </a:r>
            <a:r>
              <a:rPr lang="en-US" altLang="zh-CN" dirty="0">
                <a:latin typeface="等线 Light" pitchFamily="2" charset="-122"/>
                <a:ea typeface="等线 Light" pitchFamily="2" charset="-122"/>
                <a:hlinkClick r:id="rId4"/>
              </a:rPr>
              <a:t>MMIO </a:t>
            </a:r>
            <a:r>
              <a:rPr lang="zh-CN" altLang="en-US" dirty="0">
                <a:latin typeface="等线 Light" pitchFamily="2" charset="-122"/>
                <a:ea typeface="等线 Light" pitchFamily="2" charset="-122"/>
                <a:hlinkClick r:id="rId4"/>
              </a:rPr>
              <a:t>取指令模式</a:t>
            </a:r>
            <a:r>
              <a:rPr lang="zh-CN" altLang="en-US" dirty="0">
                <a:latin typeface="等线 Light" pitchFamily="2" charset="-122"/>
                <a:ea typeface="等线 Light" pitchFamily="2" charset="-122"/>
              </a:rPr>
              <a:t>，指令一条一条顺序执行。</a:t>
            </a:r>
          </a:p>
          <a:p>
            <a:r>
              <a:rPr lang="en-US" altLang="zh-CN" dirty="0">
                <a:latin typeface="等线 Light" pitchFamily="2" charset="-122"/>
                <a:ea typeface="等线 Light" pitchFamily="2" charset="-122"/>
              </a:rPr>
              <a:t>IFU </a:t>
            </a:r>
            <a:r>
              <a:rPr lang="zh-CN" altLang="en-US" dirty="0">
                <a:latin typeface="等线 Light" pitchFamily="2" charset="-122"/>
                <a:ea typeface="等线 Light" pitchFamily="2" charset="-122"/>
              </a:rPr>
              <a:t>控制逻辑还需要 </a:t>
            </a:r>
            <a:r>
              <a:rPr lang="zh-CN" altLang="en-US" dirty="0">
                <a:latin typeface="等线 Light" pitchFamily="2" charset="-122"/>
                <a:ea typeface="等线 Light" pitchFamily="2" charset="-122"/>
                <a:hlinkClick r:id="rId5"/>
              </a:rPr>
              <a:t>处理半条 </a:t>
            </a:r>
            <a:r>
              <a:rPr lang="en-US" altLang="zh-CN" dirty="0">
                <a:latin typeface="等线 Light" pitchFamily="2" charset="-122"/>
                <a:ea typeface="等线 Light" pitchFamily="2" charset="-122"/>
                <a:hlinkClick r:id="rId5"/>
              </a:rPr>
              <a:t>RVI </a:t>
            </a:r>
            <a:r>
              <a:rPr lang="zh-CN" altLang="en-US" dirty="0">
                <a:latin typeface="等线 Light" pitchFamily="2" charset="-122"/>
                <a:ea typeface="等线 Light" pitchFamily="2" charset="-122"/>
                <a:hlinkClick r:id="rId5"/>
              </a:rPr>
              <a:t>指令</a:t>
            </a:r>
            <a:r>
              <a:rPr lang="zh-CN" altLang="en-US" dirty="0">
                <a:latin typeface="等线 Light" pitchFamily="2" charset="-122"/>
                <a:ea typeface="等线 Light" pitchFamily="2" charset="-122"/>
              </a:rPr>
              <a:t> 的情况。</a:t>
            </a:r>
          </a:p>
          <a:p>
            <a:endParaRPr lang="zh-CN" altLang="en-US" dirty="0">
              <a:latin typeface="等线 Light" pitchFamily="2" charset="-122"/>
              <a:ea typeface="等线 Light" pitchFamily="2" charset="-122"/>
            </a:endParaRPr>
          </a:p>
        </p:txBody>
      </p:sp>
    </p:spTree>
    <p:extLst>
      <p:ext uri="{BB962C8B-B14F-4D97-AF65-F5344CB8AC3E}">
        <p14:creationId xmlns:p14="http://schemas.microsoft.com/office/powerpoint/2010/main" val="428687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268760"/>
            <a:ext cx="6696744" cy="523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93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RISC-V Spec</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39625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457200" y="980728"/>
            <a:ext cx="7937220" cy="2719390"/>
          </a:xfrm>
          <a:prstGeom prst="rect">
            <a:avLst/>
          </a:prstGeom>
        </p:spPr>
      </p:pic>
      <p:sp>
        <p:nvSpPr>
          <p:cNvPr id="5" name="标题 1"/>
          <p:cNvSpPr>
            <a:spLocks noGrp="1"/>
          </p:cNvSpPr>
          <p:nvPr>
            <p:ph type="title"/>
          </p:nvPr>
        </p:nvSpPr>
        <p:spPr>
          <a:xfrm>
            <a:off x="457200" y="274638"/>
            <a:ext cx="8229600" cy="706090"/>
          </a:xfrm>
        </p:spPr>
        <p:txBody>
          <a:bodyPr>
            <a:normAutofit/>
          </a:bodyPr>
          <a:lstStyle/>
          <a:p>
            <a:pPr algn="l"/>
            <a:r>
              <a:rPr lang="en-US" altLang="zh-CN" sz="3200" dirty="0" smtClean="0">
                <a:latin typeface="等线 Light" pitchFamily="2" charset="-122"/>
                <a:ea typeface="等线 Light" pitchFamily="2" charset="-122"/>
              </a:rPr>
              <a:t>Instruction Types</a:t>
            </a:r>
            <a:endParaRPr lang="zh-CN" altLang="en-US" sz="3200" dirty="0">
              <a:latin typeface="等线 Light" pitchFamily="2" charset="-122"/>
              <a:ea typeface="等线 Light" pitchFamily="2" charset="-122"/>
            </a:endParaRPr>
          </a:p>
        </p:txBody>
      </p:sp>
      <p:sp>
        <p:nvSpPr>
          <p:cNvPr id="6" name="矩形 5"/>
          <p:cNvSpPr/>
          <p:nvPr/>
        </p:nvSpPr>
        <p:spPr>
          <a:xfrm>
            <a:off x="457200" y="4036876"/>
            <a:ext cx="8136904" cy="1754326"/>
          </a:xfrm>
          <a:prstGeom prst="rect">
            <a:avLst/>
          </a:prstGeom>
        </p:spPr>
        <p:txBody>
          <a:bodyPr wrap="square">
            <a:spAutoFit/>
          </a:bodyPr>
          <a:lstStyle/>
          <a:p>
            <a:r>
              <a:rPr lang="en-US" altLang="zh-CN" dirty="0" smtClean="0">
                <a:latin typeface="Consolas" panose="020B0609020204030204" pitchFamily="49" charset="0"/>
              </a:rPr>
              <a:t>R-type: </a:t>
            </a:r>
            <a:r>
              <a:rPr lang="zh-CN" altLang="en-US" dirty="0" smtClean="0">
                <a:latin typeface="Consolas" panose="020B0609020204030204" pitchFamily="49" charset="0"/>
              </a:rPr>
              <a:t>寄存器</a:t>
            </a:r>
            <a:r>
              <a:rPr lang="en-US" altLang="zh-CN" dirty="0" smtClean="0">
                <a:latin typeface="Consolas" panose="020B0609020204030204" pitchFamily="49" charset="0"/>
              </a:rPr>
              <a:t>-</a:t>
            </a:r>
            <a:r>
              <a:rPr lang="zh-CN" altLang="en-US" dirty="0" smtClean="0">
                <a:latin typeface="Consolas" panose="020B0609020204030204" pitchFamily="49" charset="0"/>
              </a:rPr>
              <a:t>寄存器操作</a:t>
            </a:r>
            <a:endParaRPr lang="en-US" altLang="zh-CN" dirty="0" smtClean="0">
              <a:latin typeface="Consolas" panose="020B0609020204030204" pitchFamily="49" charset="0"/>
            </a:endParaRPr>
          </a:p>
          <a:p>
            <a:r>
              <a:rPr lang="en-US" altLang="zh-CN" dirty="0" smtClean="0">
                <a:latin typeface="Consolas" panose="020B0609020204030204" pitchFamily="49" charset="0"/>
              </a:rPr>
              <a:t>I-type: </a:t>
            </a:r>
            <a:r>
              <a:rPr lang="zh-CN" altLang="en-US" dirty="0" smtClean="0">
                <a:latin typeface="Consolas" panose="020B0609020204030204" pitchFamily="49" charset="0"/>
              </a:rPr>
              <a:t>短立即数及</a:t>
            </a:r>
            <a:r>
              <a:rPr lang="en-US" altLang="zh-CN" dirty="0" smtClean="0">
                <a:latin typeface="Consolas" panose="020B0609020204030204" pitchFamily="49" charset="0"/>
              </a:rPr>
              <a:t>Load</a:t>
            </a:r>
          </a:p>
          <a:p>
            <a:r>
              <a:rPr lang="en-US" altLang="zh-CN" dirty="0">
                <a:latin typeface="Consolas" panose="020B0609020204030204" pitchFamily="49" charset="0"/>
              </a:rPr>
              <a:t>S-type</a:t>
            </a:r>
            <a:r>
              <a:rPr lang="en-US" altLang="zh-CN" dirty="0" smtClean="0">
                <a:latin typeface="Consolas" panose="020B0609020204030204" pitchFamily="49" charset="0"/>
              </a:rPr>
              <a:t>: Store</a:t>
            </a:r>
          </a:p>
          <a:p>
            <a:r>
              <a:rPr lang="en-US" altLang="zh-CN" dirty="0" smtClean="0">
                <a:latin typeface="Consolas" panose="020B0609020204030204" pitchFamily="49" charset="0"/>
              </a:rPr>
              <a:t>B-type: </a:t>
            </a:r>
            <a:r>
              <a:rPr lang="zh-CN" altLang="en-US" dirty="0" smtClean="0">
                <a:latin typeface="Consolas" panose="020B0609020204030204" pitchFamily="49" charset="0"/>
              </a:rPr>
              <a:t>条件分支</a:t>
            </a:r>
            <a:endParaRPr lang="en-US" altLang="zh-CN" dirty="0" smtClean="0">
              <a:latin typeface="Consolas" panose="020B0609020204030204" pitchFamily="49" charset="0"/>
            </a:endParaRPr>
          </a:p>
          <a:p>
            <a:r>
              <a:rPr lang="en-US" altLang="zh-CN" dirty="0" smtClean="0">
                <a:latin typeface="Consolas" panose="020B0609020204030204" pitchFamily="49" charset="0"/>
              </a:rPr>
              <a:t>U-type: </a:t>
            </a:r>
            <a:r>
              <a:rPr lang="zh-CN" altLang="en-US" dirty="0" smtClean="0">
                <a:latin typeface="Consolas" panose="020B0609020204030204" pitchFamily="49" charset="0"/>
              </a:rPr>
              <a:t>长立即数</a:t>
            </a:r>
            <a:endParaRPr lang="en-US" altLang="zh-CN" dirty="0" smtClean="0">
              <a:latin typeface="Consolas" panose="020B0609020204030204" pitchFamily="49" charset="0"/>
            </a:endParaRPr>
          </a:p>
          <a:p>
            <a:r>
              <a:rPr lang="en-US" altLang="zh-CN" dirty="0" smtClean="0">
                <a:latin typeface="Consolas" panose="020B0609020204030204" pitchFamily="49" charset="0"/>
              </a:rPr>
              <a:t>J-type: </a:t>
            </a:r>
            <a:r>
              <a:rPr lang="zh-CN" altLang="en-US" dirty="0" smtClean="0">
                <a:latin typeface="Consolas" panose="020B0609020204030204" pitchFamily="49" charset="0"/>
              </a:rPr>
              <a:t>无条件跳转指令</a:t>
            </a:r>
            <a:endParaRPr lang="en-US" altLang="zh-CN" dirty="0">
              <a:latin typeface="Consolas" panose="020B0609020204030204" pitchFamily="49" charset="0"/>
            </a:endParaRPr>
          </a:p>
        </p:txBody>
      </p:sp>
    </p:spTree>
    <p:extLst>
      <p:ext uri="{BB962C8B-B14F-4D97-AF65-F5344CB8AC3E}">
        <p14:creationId xmlns:p14="http://schemas.microsoft.com/office/powerpoint/2010/main" val="38717058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1105</TotalTime>
  <Words>1780</Words>
  <Application>Microsoft Office PowerPoint</Application>
  <PresentationFormat>全屏显示(4:3)</PresentationFormat>
  <Paragraphs>133</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 Light</vt:lpstr>
      <vt:lpstr>宋体</vt:lpstr>
      <vt:lpstr>Arial</vt:lpstr>
      <vt:lpstr>Calibri</vt:lpstr>
      <vt:lpstr>Consolas</vt:lpstr>
      <vt:lpstr>Office 主题</vt:lpstr>
      <vt:lpstr>Predecoder</vt:lpstr>
      <vt:lpstr>IFU</vt:lpstr>
      <vt:lpstr>PowerPoint 演示文稿</vt:lpstr>
      <vt:lpstr>PowerPoint 演示文稿</vt:lpstr>
      <vt:lpstr>PowerPoint 演示文稿</vt:lpstr>
      <vt:lpstr>PowerPoint 演示文稿</vt:lpstr>
      <vt:lpstr>PowerPoint 演示文稿</vt:lpstr>
      <vt:lpstr>RISC-V Spec</vt:lpstr>
      <vt:lpstr>Instruction Types</vt:lpstr>
      <vt:lpstr>Decode</vt:lpstr>
      <vt:lpstr>RVC指令处理</vt:lpstr>
      <vt:lpstr>JAL/BR Offset</vt:lpstr>
      <vt:lpstr>Branch type</vt:lpstr>
      <vt:lpstr>PreDecoder</vt:lpstr>
      <vt:lpstr>PowerPoint 演示文稿</vt:lpstr>
      <vt:lpstr>PowerPoint 演示文稿</vt:lpstr>
      <vt:lpstr>PowerPoint 演示文稿</vt:lpstr>
      <vt:lpstr>Predict checker</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Predecoder</dc:title>
  <dc:creator>asus</dc:creator>
  <cp:lastModifiedBy>duan</cp:lastModifiedBy>
  <cp:revision>14</cp:revision>
  <dcterms:created xsi:type="dcterms:W3CDTF">2022-11-13T09:26:48Z</dcterms:created>
  <dcterms:modified xsi:type="dcterms:W3CDTF">2022-11-14T08:07:26Z</dcterms:modified>
</cp:coreProperties>
</file>