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1" r:id="rId6"/>
    <p:sldId id="282" r:id="rId7"/>
    <p:sldId id="263" r:id="rId8"/>
    <p:sldId id="265" r:id="rId9"/>
    <p:sldId id="266" r:id="rId10"/>
    <p:sldId id="283" r:id="rId11"/>
    <p:sldId id="267" r:id="rId12"/>
    <p:sldId id="279" r:id="rId13"/>
    <p:sldId id="268" r:id="rId14"/>
    <p:sldId id="280" r:id="rId15"/>
    <p:sldId id="284" r:id="rId16"/>
    <p:sldId id="272" r:id="rId17"/>
    <p:sldId id="269" r:id="rId18"/>
    <p:sldId id="285" r:id="rId19"/>
    <p:sldId id="286" r:id="rId20"/>
    <p:sldId id="287" r:id="rId21"/>
    <p:sldId id="273" r:id="rId22"/>
    <p:sldId id="274" r:id="rId23"/>
    <p:sldId id="275" r:id="rId24"/>
    <p:sldId id="276" r:id="rId25"/>
    <p:sldId id="277" r:id="rId26"/>
    <p:sldId id="26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97" autoAdjust="0"/>
  </p:normalViewPr>
  <p:slideViewPr>
    <p:cSldViewPr>
      <p:cViewPr>
        <p:scale>
          <a:sx n="75" d="100"/>
          <a:sy n="75" d="100"/>
        </p:scale>
        <p:origin x="-2664" y="-5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153052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104040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37438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295938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386964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147046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35237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5660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422834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346319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C3A5C7A-44F6-412D-8155-206EFF001B47}"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67814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A5C7A-44F6-412D-8155-206EFF001B47}" type="datetimeFigureOut">
              <a:rPr lang="zh-CN" altLang="en-US" smtClean="0"/>
              <a:t>2022/10/16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E41D-613D-4DD7-97AD-24BE728CE463}" type="slidenum">
              <a:rPr lang="zh-CN" altLang="en-US" smtClean="0"/>
              <a:t>‹#›</a:t>
            </a:fld>
            <a:endParaRPr lang="zh-CN" altLang="en-US"/>
          </a:p>
        </p:txBody>
      </p:sp>
    </p:spTree>
    <p:extLst>
      <p:ext uri="{BB962C8B-B14F-4D97-AF65-F5344CB8AC3E}">
        <p14:creationId xmlns:p14="http://schemas.microsoft.com/office/powerpoint/2010/main" val="352123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xiangshan-doc.readthedocs.io/zh_CN/latest/frontend/ft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xiangshan-doc.readthedocs.io/zh_CN/latest/frontend/ft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xiangshan-doc.readthedocs.io/zh_CN/latest/frontend/ftq/" TargetMode="External"/><Relationship Id="rId2" Type="http://schemas.openxmlformats.org/officeDocument/2006/relationships/hyperlink" Target="https://xiangshan-doc.readthedocs.io/zh_CN/latest/frontend/bp/#pred-bloc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xiangshan-doc.readthedocs.io/zh_CN/latest/frontend/bp/#pred-bloc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xiangshan-doc.readthedocs.io/zh_CN/latest/frontend/ft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4525963"/>
          </a:xfrm>
        </p:spPr>
        <p:txBody>
          <a:bodyPr>
            <a:normAutofit/>
          </a:bodyPr>
          <a:lstStyle/>
          <a:p>
            <a:r>
              <a:rPr lang="en-US" altLang="zh-CN" sz="2400" dirty="0" smtClean="0">
                <a:latin typeface="Microsoft YaHei UI" pitchFamily="34" charset="-122"/>
                <a:ea typeface="Microsoft YaHei UI" pitchFamily="34" charset="-122"/>
              </a:rPr>
              <a:t>BPU</a:t>
            </a:r>
            <a:r>
              <a:rPr lang="zh-CN" altLang="en-US" sz="2400" dirty="0" smtClean="0">
                <a:latin typeface="Microsoft YaHei UI" pitchFamily="34" charset="-122"/>
                <a:ea typeface="Microsoft YaHei UI" pitchFamily="34" charset="-122"/>
              </a:rPr>
              <a:t>简介</a:t>
            </a:r>
            <a:endParaRPr lang="en-US" altLang="zh-CN" sz="2400" dirty="0" smtClean="0">
              <a:latin typeface="Microsoft YaHei UI" pitchFamily="34" charset="-122"/>
              <a:ea typeface="Microsoft YaHei UI" pitchFamily="34" charset="-122"/>
            </a:endParaRPr>
          </a:p>
          <a:p>
            <a:r>
              <a:rPr lang="zh-CN" altLang="en-US" sz="2400" dirty="0" smtClean="0">
                <a:latin typeface="Microsoft YaHei UI" pitchFamily="34" charset="-122"/>
                <a:ea typeface="Microsoft YaHei UI" pitchFamily="34" charset="-122"/>
              </a:rPr>
              <a:t>基本结构及参数</a:t>
            </a:r>
            <a:endParaRPr lang="en-US" altLang="zh-CN" sz="2400" dirty="0" smtClean="0">
              <a:latin typeface="Microsoft YaHei UI" pitchFamily="34" charset="-122"/>
              <a:ea typeface="Microsoft YaHei UI" pitchFamily="34" charset="-122"/>
            </a:endParaRPr>
          </a:p>
          <a:p>
            <a:r>
              <a:rPr lang="zh-CN" altLang="en-US" sz="2400" dirty="0">
                <a:latin typeface="Microsoft YaHei UI" pitchFamily="34" charset="-122"/>
                <a:ea typeface="Microsoft YaHei UI" pitchFamily="34" charset="-122"/>
              </a:rPr>
              <a:t>预测</a:t>
            </a:r>
            <a:r>
              <a:rPr lang="zh-CN" altLang="en-US" sz="2400" dirty="0" smtClean="0">
                <a:latin typeface="Microsoft YaHei UI" pitchFamily="34" charset="-122"/>
                <a:ea typeface="Microsoft YaHei UI" pitchFamily="34" charset="-122"/>
              </a:rPr>
              <a:t>器</a:t>
            </a:r>
            <a:r>
              <a:rPr lang="en-US" altLang="zh-CN" sz="2400" dirty="0" smtClean="0">
                <a:latin typeface="Microsoft YaHei UI" pitchFamily="34" charset="-122"/>
                <a:ea typeface="Microsoft YaHei UI" pitchFamily="34" charset="-122"/>
              </a:rPr>
              <a:t>IO</a:t>
            </a:r>
          </a:p>
          <a:p>
            <a:r>
              <a:rPr lang="zh-CN" altLang="en-US" sz="2400" dirty="0" smtClean="0">
                <a:latin typeface="Microsoft YaHei UI" pitchFamily="34" charset="-122"/>
                <a:ea typeface="Microsoft YaHei UI" pitchFamily="34" charset="-122"/>
              </a:rPr>
              <a:t>预测器逻辑</a:t>
            </a:r>
            <a:endParaRPr lang="en-US" altLang="zh-CN" sz="2400" dirty="0">
              <a:latin typeface="Microsoft YaHei UI" pitchFamily="34" charset="-122"/>
              <a:ea typeface="Microsoft YaHei UI" pitchFamily="34" charset="-122"/>
            </a:endParaRPr>
          </a:p>
          <a:p>
            <a:pPr lvl="1"/>
            <a:r>
              <a:rPr lang="en-US" altLang="zh-CN" sz="2000" dirty="0" smtClean="0">
                <a:latin typeface="Microsoft YaHei UI" pitchFamily="34" charset="-122"/>
                <a:ea typeface="Microsoft YaHei UI" pitchFamily="34" charset="-122"/>
              </a:rPr>
              <a:t>Handshake</a:t>
            </a:r>
            <a:endParaRPr lang="en-US" altLang="zh-CN" sz="2000" dirty="0" smtClean="0">
              <a:latin typeface="Microsoft YaHei UI" pitchFamily="34" charset="-122"/>
              <a:ea typeface="Microsoft YaHei UI" pitchFamily="34" charset="-122"/>
            </a:endParaRPr>
          </a:p>
          <a:p>
            <a:pPr lvl="1"/>
            <a:r>
              <a:rPr lang="en-US" altLang="zh-CN" sz="2000" dirty="0" smtClean="0">
                <a:latin typeface="Microsoft YaHei UI" pitchFamily="34" charset="-122"/>
                <a:ea typeface="Microsoft YaHei UI" pitchFamily="34" charset="-122"/>
              </a:rPr>
              <a:t>Redirect</a:t>
            </a:r>
          </a:p>
          <a:p>
            <a:pPr lvl="1"/>
            <a:r>
              <a:rPr lang="en-US" altLang="zh-CN" sz="2000" dirty="0" smtClean="0">
                <a:latin typeface="Microsoft YaHei UI" pitchFamily="34" charset="-122"/>
                <a:ea typeface="Microsoft YaHei UI" pitchFamily="34" charset="-122"/>
              </a:rPr>
              <a:t>Pipeline</a:t>
            </a:r>
          </a:p>
          <a:p>
            <a:pPr lvl="1"/>
            <a:r>
              <a:rPr lang="en-US" altLang="zh-CN" sz="2000" dirty="0" smtClean="0">
                <a:latin typeface="Microsoft YaHei UI" pitchFamily="34" charset="-122"/>
                <a:ea typeface="Microsoft YaHei UI" pitchFamily="34" charset="-122"/>
              </a:rPr>
              <a:t>History</a:t>
            </a:r>
          </a:p>
          <a:p>
            <a:pPr lvl="1"/>
            <a:r>
              <a:rPr lang="en-US" altLang="zh-CN" sz="2000" dirty="0" smtClean="0">
                <a:latin typeface="Microsoft YaHei UI" pitchFamily="34" charset="-122"/>
                <a:ea typeface="Microsoft YaHei UI" pitchFamily="34" charset="-122"/>
              </a:rPr>
              <a:t>Result</a:t>
            </a:r>
          </a:p>
          <a:p>
            <a:pPr lvl="1"/>
            <a:endParaRPr lang="zh-CN" altLang="en-US" sz="2000" dirty="0">
              <a:latin typeface="Microsoft YaHei UI" pitchFamily="34" charset="-122"/>
              <a:ea typeface="Microsoft YaHei UI" pitchFamily="34" charset="-122"/>
            </a:endParaRPr>
          </a:p>
        </p:txBody>
      </p:sp>
    </p:spTree>
    <p:extLst>
      <p:ext uri="{BB962C8B-B14F-4D97-AF65-F5344CB8AC3E}">
        <p14:creationId xmlns:p14="http://schemas.microsoft.com/office/powerpoint/2010/main" val="51812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431204"/>
            <a:ext cx="4572000" cy="2739211"/>
          </a:xfrm>
          <a:prstGeom prst="rect">
            <a:avLst/>
          </a:prstGeom>
        </p:spPr>
        <p:txBody>
          <a:bodyPr>
            <a:spAutoFit/>
          </a:bodyPr>
          <a:lstStyle/>
          <a:p>
            <a:r>
              <a:rPr lang="zh-CN" altLang="en-US" sz="3200" b="1" dirty="0">
                <a:latin typeface="Microsoft YaHei UI" pitchFamily="34" charset="-122"/>
                <a:ea typeface="Microsoft YaHei UI" pitchFamily="34" charset="-122"/>
              </a:rPr>
              <a:t>预测器逻辑</a:t>
            </a:r>
            <a:endParaRPr lang="en-US" altLang="zh-CN" sz="3200" b="1" dirty="0">
              <a:latin typeface="Microsoft YaHei UI" pitchFamily="34" charset="-122"/>
              <a:ea typeface="Microsoft YaHei UI" pitchFamily="34" charset="-122"/>
            </a:endParaRPr>
          </a:p>
          <a:p>
            <a:pPr marL="457200" indent="-457200">
              <a:buFont typeface="Arial" pitchFamily="34" charset="0"/>
              <a:buChar char="•"/>
            </a:pPr>
            <a:r>
              <a:rPr lang="en-US" altLang="zh-CN" sz="2800" dirty="0">
                <a:latin typeface="Microsoft YaHei UI" pitchFamily="34" charset="-122"/>
                <a:ea typeface="Microsoft YaHei UI" pitchFamily="34" charset="-122"/>
              </a:rPr>
              <a:t>Handshake</a:t>
            </a:r>
          </a:p>
          <a:p>
            <a:pPr marL="457200" indent="-457200">
              <a:buFont typeface="Arial" pitchFamily="34" charset="0"/>
              <a:buChar char="•"/>
            </a:pPr>
            <a:r>
              <a:rPr lang="en-US" altLang="zh-CN" sz="2800" dirty="0">
                <a:latin typeface="Microsoft YaHei UI" pitchFamily="34" charset="-122"/>
                <a:ea typeface="Microsoft YaHei UI" pitchFamily="34" charset="-122"/>
              </a:rPr>
              <a:t>Redirect</a:t>
            </a:r>
          </a:p>
          <a:p>
            <a:pPr marL="457200" indent="-457200">
              <a:buFont typeface="Arial" pitchFamily="34" charset="0"/>
              <a:buChar char="•"/>
            </a:pPr>
            <a:r>
              <a:rPr lang="en-US" altLang="zh-CN" sz="2800" dirty="0" smtClean="0">
                <a:latin typeface="Microsoft YaHei UI" pitchFamily="34" charset="-122"/>
                <a:ea typeface="Microsoft YaHei UI" pitchFamily="34" charset="-122"/>
              </a:rPr>
              <a:t>Pipeline</a:t>
            </a:r>
          </a:p>
          <a:p>
            <a:pPr marL="457200" indent="-457200">
              <a:buFont typeface="Arial" pitchFamily="34" charset="0"/>
              <a:buChar char="•"/>
            </a:pPr>
            <a:r>
              <a:rPr lang="en-US" altLang="zh-CN" sz="2800" dirty="0">
                <a:latin typeface="Microsoft YaHei UI" pitchFamily="34" charset="-122"/>
                <a:ea typeface="Microsoft YaHei UI" pitchFamily="34" charset="-122"/>
              </a:rPr>
              <a:t>Result</a:t>
            </a:r>
          </a:p>
          <a:p>
            <a:pPr marL="457200" indent="-457200">
              <a:buFont typeface="Arial" pitchFamily="34" charset="0"/>
              <a:buChar char="•"/>
            </a:pPr>
            <a:r>
              <a:rPr lang="en-US" altLang="zh-CN" sz="2800" dirty="0" smtClean="0">
                <a:latin typeface="Microsoft YaHei UI" pitchFamily="34" charset="-122"/>
                <a:ea typeface="Microsoft YaHei UI" pitchFamily="34" charset="-122"/>
              </a:rPr>
              <a:t>History manage</a:t>
            </a:r>
            <a:endParaRPr lang="en-US" altLang="zh-CN" sz="2800" dirty="0">
              <a:latin typeface="Microsoft YaHei UI" pitchFamily="34" charset="-122"/>
              <a:ea typeface="Microsoft YaHei UI" pitchFamily="34" charset="-122"/>
            </a:endParaRPr>
          </a:p>
        </p:txBody>
      </p:sp>
    </p:spTree>
    <p:extLst>
      <p:ext uri="{BB962C8B-B14F-4D97-AF65-F5344CB8AC3E}">
        <p14:creationId xmlns:p14="http://schemas.microsoft.com/office/powerpoint/2010/main" val="198436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4604466"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——handshake</a:t>
            </a:r>
          </a:p>
        </p:txBody>
      </p:sp>
      <p:sp>
        <p:nvSpPr>
          <p:cNvPr id="4" name="矩形 3"/>
          <p:cNvSpPr/>
          <p:nvPr/>
        </p:nvSpPr>
        <p:spPr>
          <a:xfrm>
            <a:off x="526966" y="5013176"/>
            <a:ext cx="6858000" cy="1323439"/>
          </a:xfrm>
          <a:prstGeom prst="rect">
            <a:avLst/>
          </a:prstGeom>
        </p:spPr>
        <p:txBody>
          <a:bodyPr wrap="square">
            <a:spAutoFit/>
          </a:bodyPr>
          <a:lstStyle/>
          <a:p>
            <a:r>
              <a:rPr lang="en-US" altLang="zh-CN" sz="1600" dirty="0" smtClean="0">
                <a:latin typeface="Microsoft YaHei UI" pitchFamily="34" charset="-122"/>
                <a:ea typeface="Microsoft YaHei UI" pitchFamily="34" charset="-122"/>
              </a:rPr>
              <a:t>// </a:t>
            </a:r>
            <a:r>
              <a:rPr lang="zh-CN" altLang="en-US" sz="1600" dirty="0" smtClean="0">
                <a:latin typeface="Microsoft YaHei UI" pitchFamily="34" charset="-122"/>
                <a:ea typeface="Microsoft YaHei UI" pitchFamily="34" charset="-122"/>
              </a:rPr>
              <a:t>握手逻辑</a:t>
            </a:r>
          </a:p>
          <a:p>
            <a:r>
              <a:rPr lang="en-US" altLang="zh-CN" sz="1600" b="1" dirty="0" err="1" smtClean="0">
                <a:solidFill>
                  <a:srgbClr val="FF0000"/>
                </a:solidFill>
                <a:latin typeface="Microsoft YaHei UI" pitchFamily="34" charset="-122"/>
                <a:ea typeface="Microsoft YaHei UI" pitchFamily="34" charset="-122"/>
              </a:rPr>
              <a:t>io.bpu_to_ftq.resp.valid</a:t>
            </a:r>
            <a:r>
              <a:rPr lang="en-US" altLang="zh-CN" sz="1600" b="1" dirty="0" smtClean="0">
                <a:solidFill>
                  <a:srgbClr val="FF0000"/>
                </a:solidFill>
                <a:latin typeface="Microsoft YaHei UI" pitchFamily="34" charset="-122"/>
                <a:ea typeface="Microsoft YaHei UI" pitchFamily="34" charset="-122"/>
              </a:rPr>
              <a:t> :=</a:t>
            </a:r>
          </a:p>
          <a:p>
            <a:r>
              <a:rPr lang="en-US" altLang="zh-CN" sz="1600" b="1" dirty="0" smtClean="0">
                <a:solidFill>
                  <a:srgbClr val="FF0000"/>
                </a:solidFill>
                <a:latin typeface="Microsoft YaHei UI" pitchFamily="34" charset="-122"/>
                <a:ea typeface="Microsoft YaHei UI" pitchFamily="34" charset="-122"/>
              </a:rPr>
              <a:t>      s1_valid &amp;&amp; s2_components_ready &amp;&amp; s2_ready ||</a:t>
            </a:r>
          </a:p>
          <a:p>
            <a:r>
              <a:rPr lang="en-US" altLang="zh-CN" sz="1600" b="1" dirty="0" smtClean="0">
                <a:solidFill>
                  <a:srgbClr val="FF0000"/>
                </a:solidFill>
                <a:latin typeface="Microsoft YaHei UI" pitchFamily="34" charset="-122"/>
                <a:ea typeface="Microsoft YaHei UI" pitchFamily="34" charset="-122"/>
              </a:rPr>
              <a:t>      s2_fire &amp;&amp; s2_redirect ||                   // different predict result</a:t>
            </a:r>
          </a:p>
          <a:p>
            <a:r>
              <a:rPr lang="en-US" altLang="zh-CN" sz="1600" b="1" dirty="0" smtClean="0">
                <a:solidFill>
                  <a:srgbClr val="FF0000"/>
                </a:solidFill>
                <a:latin typeface="Microsoft YaHei UI" pitchFamily="34" charset="-122"/>
                <a:ea typeface="Microsoft YaHei UI" pitchFamily="34" charset="-122"/>
              </a:rPr>
              <a:t>      s3_fire &amp;&amp; </a:t>
            </a:r>
            <a:r>
              <a:rPr lang="en-US" altLang="zh-CN" sz="1600" b="1" dirty="0" smtClean="0">
                <a:solidFill>
                  <a:srgbClr val="FF0000"/>
                </a:solidFill>
                <a:latin typeface="Microsoft YaHei UI" pitchFamily="34" charset="-122"/>
                <a:ea typeface="Microsoft YaHei UI" pitchFamily="34" charset="-122"/>
              </a:rPr>
              <a:t>s3_redirect</a:t>
            </a:r>
            <a:endParaRPr lang="en-US" altLang="zh-CN" sz="1600" b="1" dirty="0" smtClean="0">
              <a:solidFill>
                <a:srgbClr val="FF0000"/>
              </a:solidFill>
              <a:latin typeface="Microsoft YaHei UI" pitchFamily="34" charset="-122"/>
              <a:ea typeface="Microsoft YaHei UI" pitchFamily="34" charset="-122"/>
            </a:endParaRPr>
          </a:p>
        </p:txBody>
      </p:sp>
      <p:sp>
        <p:nvSpPr>
          <p:cNvPr id="2" name="Rectangle 1"/>
          <p:cNvSpPr>
            <a:spLocks noChangeArrowheads="1"/>
          </p:cNvSpPr>
          <p:nvPr/>
        </p:nvSpPr>
        <p:spPr bwMode="auto">
          <a:xfrm>
            <a:off x="460375" y="879148"/>
            <a:ext cx="83529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BPU </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的各个流水级都会连接 </a:t>
            </a:r>
            <a:r>
              <a:rPr kumimoji="0" lang="zh-CN" altLang="zh-CN" b="0" i="0" u="none" strike="noStrike" cap="none" normalizeH="0" baseline="0" dirty="0" smtClean="0">
                <a:ln>
                  <a:noFill/>
                </a:ln>
                <a:solidFill>
                  <a:srgbClr val="4183C4"/>
                </a:solidFill>
                <a:effectLst/>
                <a:latin typeface="Microsoft YaHei UI" pitchFamily="34" charset="-122"/>
                <a:ea typeface="Microsoft YaHei UI" pitchFamily="34" charset="-122"/>
                <a:cs typeface="Open Sans" pitchFamily="34" charset="0"/>
                <a:hlinkClick r:id="rId2"/>
              </a:rPr>
              <a:t>FTQ</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，一旦第一个预测流水级存在有效预测结果，或者后续预测流水级产生不同的预测结果，和 </a:t>
            </a:r>
            <a:r>
              <a:rPr kumimoji="0" lang="zh-CN" altLang="zh-CN" b="0" i="0" u="none" strike="noStrike" cap="none" normalizeH="0" baseline="0" dirty="0" smtClean="0">
                <a:ln>
                  <a:noFill/>
                </a:ln>
                <a:solidFill>
                  <a:srgbClr val="4183C4"/>
                </a:solidFill>
                <a:effectLst/>
                <a:latin typeface="Microsoft YaHei UI" pitchFamily="34" charset="-122"/>
                <a:ea typeface="Microsoft YaHei UI" pitchFamily="34" charset="-122"/>
                <a:cs typeface="Open Sans" pitchFamily="34" charset="0"/>
                <a:hlinkClick r:id="rId2"/>
              </a:rPr>
              <a:t>FTQ</a:t>
            </a:r>
            <a:r>
              <a:rPr kumimoji="0" lang="zh-CN" alt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 </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的握手信号有效位都会置高。</a:t>
            </a:r>
            <a:r>
              <a:rPr kumimoji="0" lang="zh-CN" sz="9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rPr>
              <a:t> </a:t>
            </a:r>
            <a:endParaRPr kumimoji="0" lang="zh-CN" sz="28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66" y="1772816"/>
            <a:ext cx="7199032" cy="286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47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4604466"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——handshake</a:t>
            </a:r>
          </a:p>
        </p:txBody>
      </p:sp>
      <p:sp>
        <p:nvSpPr>
          <p:cNvPr id="4" name="矩形 3"/>
          <p:cNvSpPr/>
          <p:nvPr/>
        </p:nvSpPr>
        <p:spPr>
          <a:xfrm>
            <a:off x="495886" y="1772816"/>
            <a:ext cx="8180570" cy="2031325"/>
          </a:xfrm>
          <a:prstGeom prst="rect">
            <a:avLst/>
          </a:prstGeom>
        </p:spPr>
        <p:txBody>
          <a:bodyPr wrap="square">
            <a:spAutoFit/>
          </a:bodyPr>
          <a:lstStyle/>
          <a:p>
            <a:r>
              <a:rPr lang="en-US" altLang="zh-CN" dirty="0"/>
              <a:t>io.bpu_to_ftq.resp.bits.s1.valid := s1_fire &amp;&amp; !</a:t>
            </a:r>
            <a:r>
              <a:rPr lang="en-US" altLang="zh-CN" dirty="0" smtClean="0"/>
              <a:t>s1_flush    // </a:t>
            </a:r>
            <a:r>
              <a:rPr lang="zh-CN" altLang="en-US" dirty="0" smtClean="0"/>
              <a:t>发射且未被冲刷</a:t>
            </a:r>
            <a:endParaRPr lang="en-US" altLang="zh-CN" dirty="0"/>
          </a:p>
          <a:p>
            <a:r>
              <a:rPr lang="en-US" altLang="zh-CN" dirty="0" smtClean="0"/>
              <a:t>io.bpu_to_ftq.resp.bits.s1.hasRedirect </a:t>
            </a:r>
            <a:r>
              <a:rPr lang="en-US" altLang="zh-CN" dirty="0"/>
              <a:t>:= </a:t>
            </a:r>
            <a:r>
              <a:rPr lang="en-US" altLang="zh-CN" dirty="0" err="1"/>
              <a:t>false.B</a:t>
            </a:r>
            <a:endParaRPr lang="en-US" altLang="zh-CN" dirty="0"/>
          </a:p>
          <a:p>
            <a:r>
              <a:rPr lang="en-US" altLang="zh-CN" dirty="0" smtClean="0"/>
              <a:t>io.bpu_to_ftq.resp.bits.s1.ftq_idx </a:t>
            </a:r>
            <a:r>
              <a:rPr lang="en-US" altLang="zh-CN" dirty="0"/>
              <a:t>:= </a:t>
            </a:r>
            <a:r>
              <a:rPr lang="en-US" altLang="zh-CN" dirty="0" err="1"/>
              <a:t>DontCare</a:t>
            </a:r>
            <a:endParaRPr lang="en-US" altLang="zh-CN" dirty="0"/>
          </a:p>
          <a:p>
            <a:r>
              <a:rPr lang="en-US" altLang="zh-CN" dirty="0"/>
              <a:t/>
            </a:r>
            <a:br>
              <a:rPr lang="en-US" altLang="zh-CN" dirty="0"/>
            </a:br>
            <a:r>
              <a:rPr lang="en-US" altLang="zh-CN" dirty="0" smtClean="0"/>
              <a:t>io.bpu_to_ftq.resp.bits.s2.valid </a:t>
            </a:r>
            <a:r>
              <a:rPr lang="en-US" altLang="zh-CN" dirty="0"/>
              <a:t>:= s2_fire &amp;&amp; !s2_flush</a:t>
            </a:r>
          </a:p>
          <a:p>
            <a:r>
              <a:rPr lang="en-US" altLang="zh-CN" dirty="0" smtClean="0"/>
              <a:t>io.bpu_to_ftq.resp.bits.s2.hasRedirect </a:t>
            </a:r>
            <a:r>
              <a:rPr lang="en-US" altLang="zh-CN" dirty="0"/>
              <a:t>:= s2_redirect</a:t>
            </a:r>
          </a:p>
          <a:p>
            <a:r>
              <a:rPr lang="en-US" altLang="zh-CN" dirty="0" smtClean="0"/>
              <a:t>io.bpu_to_ftq.resp.bits.s2.ftq_idx </a:t>
            </a:r>
            <a:r>
              <a:rPr lang="en-US" altLang="zh-CN" dirty="0"/>
              <a:t>:= </a:t>
            </a:r>
            <a:r>
              <a:rPr lang="en-US" altLang="zh-CN" dirty="0" smtClean="0"/>
              <a:t>s2_ftq_idx</a:t>
            </a:r>
            <a:endParaRPr lang="en-US" altLang="zh-CN" dirty="0"/>
          </a:p>
        </p:txBody>
      </p:sp>
      <p:sp>
        <p:nvSpPr>
          <p:cNvPr id="2" name="Rectangle 1"/>
          <p:cNvSpPr>
            <a:spLocks noChangeArrowheads="1"/>
          </p:cNvSpPr>
          <p:nvPr/>
        </p:nvSpPr>
        <p:spPr bwMode="auto">
          <a:xfrm>
            <a:off x="460375" y="879148"/>
            <a:ext cx="83529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BPU </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的各个流水级都会连接 </a:t>
            </a:r>
            <a:r>
              <a:rPr kumimoji="0" lang="zh-CN" altLang="zh-CN" b="0" i="0" u="none" strike="noStrike" cap="none" normalizeH="0" baseline="0" dirty="0" smtClean="0">
                <a:ln>
                  <a:noFill/>
                </a:ln>
                <a:solidFill>
                  <a:srgbClr val="4183C4"/>
                </a:solidFill>
                <a:effectLst/>
                <a:latin typeface="Microsoft YaHei UI" pitchFamily="34" charset="-122"/>
                <a:ea typeface="Microsoft YaHei UI" pitchFamily="34" charset="-122"/>
                <a:cs typeface="Open Sans" pitchFamily="34" charset="0"/>
                <a:hlinkClick r:id="rId2"/>
              </a:rPr>
              <a:t>FTQ</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，一旦第一个预测流水级存在有效预测结果，或者后续预测流水级产生不同的预测结果，和 </a:t>
            </a:r>
            <a:r>
              <a:rPr kumimoji="0" lang="zh-CN" altLang="zh-CN" b="0" i="0" u="none" strike="noStrike" cap="none" normalizeH="0" baseline="0" dirty="0" smtClean="0">
                <a:ln>
                  <a:noFill/>
                </a:ln>
                <a:solidFill>
                  <a:srgbClr val="4183C4"/>
                </a:solidFill>
                <a:effectLst/>
                <a:latin typeface="Microsoft YaHei UI" pitchFamily="34" charset="-122"/>
                <a:ea typeface="Microsoft YaHei UI" pitchFamily="34" charset="-122"/>
                <a:cs typeface="Open Sans" pitchFamily="34" charset="0"/>
                <a:hlinkClick r:id="rId2"/>
              </a:rPr>
              <a:t>FTQ</a:t>
            </a:r>
            <a:r>
              <a:rPr kumimoji="0" lang="zh-CN" alt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 </a:t>
            </a:r>
            <a:r>
              <a:rPr kumimoji="0" lang="zh-CN"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的握手信号有效位都会置高。</a:t>
            </a:r>
            <a:r>
              <a:rPr kumimoji="0" lang="zh-CN" sz="9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rPr>
              <a:t> </a:t>
            </a:r>
            <a:endParaRPr kumimoji="0" lang="zh-CN" sz="28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endParaRPr>
          </a:p>
        </p:txBody>
      </p:sp>
    </p:spTree>
    <p:extLst>
      <p:ext uri="{BB962C8B-B14F-4D97-AF65-F5344CB8AC3E}">
        <p14:creationId xmlns:p14="http://schemas.microsoft.com/office/powerpoint/2010/main" val="282503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4066626"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——redirect</a:t>
            </a:r>
          </a:p>
        </p:txBody>
      </p:sp>
      <p:sp>
        <p:nvSpPr>
          <p:cNvPr id="4" name="矩形 3"/>
          <p:cNvSpPr/>
          <p:nvPr/>
        </p:nvSpPr>
        <p:spPr>
          <a:xfrm>
            <a:off x="460375" y="1484784"/>
            <a:ext cx="8317417" cy="3046988"/>
          </a:xfrm>
          <a:prstGeom prst="rect">
            <a:avLst/>
          </a:prstGeom>
        </p:spPr>
        <p:txBody>
          <a:bodyPr wrap="square">
            <a:spAutoFit/>
          </a:bodyPr>
          <a:lstStyle/>
          <a:p>
            <a:r>
              <a:rPr lang="en-US" altLang="zh-CN" sz="1600" b="1" dirty="0" err="1" smtClean="0">
                <a:solidFill>
                  <a:srgbClr val="FF0000"/>
                </a:solidFill>
                <a:latin typeface="Microsoft YaHei UI" pitchFamily="34" charset="-122"/>
                <a:ea typeface="Microsoft YaHei UI" pitchFamily="34" charset="-122"/>
              </a:rPr>
              <a:t>val</a:t>
            </a:r>
            <a:r>
              <a:rPr lang="en-US" altLang="zh-CN" sz="1600" b="1" dirty="0" smtClean="0">
                <a:solidFill>
                  <a:srgbClr val="FF0000"/>
                </a:solidFill>
                <a:latin typeface="Microsoft YaHei UI" pitchFamily="34" charset="-122"/>
                <a:ea typeface="Microsoft YaHei UI" pitchFamily="34" charset="-122"/>
              </a:rPr>
              <a:t> s3_redirect_on_br_taken = resp.s3.full_pred.real_br_taken_mask().</a:t>
            </a:r>
            <a:r>
              <a:rPr lang="en-US" altLang="zh-CN" sz="1600" b="1" dirty="0" err="1" smtClean="0">
                <a:solidFill>
                  <a:srgbClr val="FF0000"/>
                </a:solidFill>
                <a:latin typeface="Microsoft YaHei UI" pitchFamily="34" charset="-122"/>
                <a:ea typeface="Microsoft YaHei UI" pitchFamily="34" charset="-122"/>
              </a:rPr>
              <a:t>asUInt</a:t>
            </a:r>
            <a:r>
              <a:rPr lang="en-US" altLang="zh-CN" sz="1600" b="1" dirty="0" smtClean="0">
                <a:solidFill>
                  <a:srgbClr val="FF0000"/>
                </a:solidFill>
                <a:latin typeface="Microsoft YaHei UI" pitchFamily="34" charset="-122"/>
                <a:ea typeface="Microsoft YaHei UI" pitchFamily="34" charset="-122"/>
              </a:rPr>
              <a:t> =/= previous_s2_pred.full_pred.real_br_taken_mask().</a:t>
            </a:r>
            <a:r>
              <a:rPr lang="en-US" altLang="zh-CN" sz="1600" b="1" dirty="0" err="1" smtClean="0">
                <a:solidFill>
                  <a:srgbClr val="FF0000"/>
                </a:solidFill>
                <a:latin typeface="Microsoft YaHei UI" pitchFamily="34" charset="-122"/>
                <a:ea typeface="Microsoft YaHei UI" pitchFamily="34" charset="-122"/>
              </a:rPr>
              <a:t>asUInt</a:t>
            </a:r>
            <a:endParaRPr lang="en-US" altLang="zh-CN" sz="1600" b="1" dirty="0" smtClean="0">
              <a:solidFill>
                <a:srgbClr val="FF0000"/>
              </a:solidFill>
              <a:latin typeface="Microsoft YaHei UI" pitchFamily="34" charset="-122"/>
              <a:ea typeface="Microsoft YaHei UI" pitchFamily="34" charset="-122"/>
            </a:endParaRPr>
          </a:p>
          <a:p>
            <a:r>
              <a:rPr lang="en-US" altLang="zh-CN" sz="1600" b="1" dirty="0" err="1" smtClean="0">
                <a:solidFill>
                  <a:srgbClr val="FF0000"/>
                </a:solidFill>
                <a:latin typeface="Microsoft YaHei UI" pitchFamily="34" charset="-122"/>
                <a:ea typeface="Microsoft YaHei UI" pitchFamily="34" charset="-122"/>
              </a:rPr>
              <a:t>val</a:t>
            </a:r>
            <a:r>
              <a:rPr lang="en-US" altLang="zh-CN" sz="1600" b="1" dirty="0" smtClean="0">
                <a:solidFill>
                  <a:srgbClr val="FF0000"/>
                </a:solidFill>
                <a:latin typeface="Microsoft YaHei UI" pitchFamily="34" charset="-122"/>
                <a:ea typeface="Microsoft YaHei UI" pitchFamily="34" charset="-122"/>
              </a:rPr>
              <a:t> s3_redirect_on_target = resp.s3.getTarget =/= previous_s2_pred.getTarget</a:t>
            </a:r>
          </a:p>
          <a:p>
            <a:r>
              <a:rPr lang="en-US" altLang="zh-CN" sz="1600" b="1" dirty="0" err="1" smtClean="0">
                <a:solidFill>
                  <a:srgbClr val="FF0000"/>
                </a:solidFill>
                <a:latin typeface="Microsoft YaHei UI" pitchFamily="34" charset="-122"/>
                <a:ea typeface="Microsoft YaHei UI" pitchFamily="34" charset="-122"/>
              </a:rPr>
              <a:t>val</a:t>
            </a:r>
            <a:r>
              <a:rPr lang="en-US" altLang="zh-CN" sz="1600" b="1" dirty="0" smtClean="0">
                <a:solidFill>
                  <a:srgbClr val="FF0000"/>
                </a:solidFill>
                <a:latin typeface="Microsoft YaHei UI" pitchFamily="34" charset="-122"/>
                <a:ea typeface="Microsoft YaHei UI" pitchFamily="34" charset="-122"/>
              </a:rPr>
              <a:t> s3_redirect_on_jalr_target = resp.s3.full_pred.hit_taken_on_jalr &amp;&amp; resp.s3.full_pred.jalr_target =/= previous_s2_pred.full_pred.jalr_target</a:t>
            </a:r>
          </a:p>
          <a:p>
            <a:r>
              <a:rPr lang="en-US" altLang="zh-CN" sz="1600" b="1" dirty="0" err="1" smtClean="0">
                <a:solidFill>
                  <a:srgbClr val="FF0000"/>
                </a:solidFill>
                <a:latin typeface="Microsoft YaHei UI" pitchFamily="34" charset="-122"/>
                <a:ea typeface="Microsoft YaHei UI" pitchFamily="34" charset="-122"/>
              </a:rPr>
              <a:t>val</a:t>
            </a:r>
            <a:r>
              <a:rPr lang="en-US" altLang="zh-CN" sz="1600" b="1" dirty="0" smtClean="0">
                <a:solidFill>
                  <a:srgbClr val="FF0000"/>
                </a:solidFill>
                <a:latin typeface="Microsoft YaHei UI" pitchFamily="34" charset="-122"/>
                <a:ea typeface="Microsoft YaHei UI" pitchFamily="34" charset="-122"/>
              </a:rPr>
              <a:t> s3_redirect_on_fall_thru_error = resp.s3.fallThruError</a:t>
            </a:r>
          </a:p>
          <a:p>
            <a:endParaRPr lang="en-US" altLang="zh-CN" sz="1600" dirty="0" smtClean="0">
              <a:latin typeface="Microsoft YaHei UI" pitchFamily="34" charset="-122"/>
              <a:ea typeface="Microsoft YaHei UI" pitchFamily="34" charset="-122"/>
            </a:endParaRPr>
          </a:p>
          <a:p>
            <a:r>
              <a:rPr lang="en-US" altLang="zh-CN" sz="1600" dirty="0" smtClean="0">
                <a:latin typeface="Microsoft YaHei UI" pitchFamily="34" charset="-122"/>
                <a:ea typeface="Microsoft YaHei UI" pitchFamily="34" charset="-122"/>
              </a:rPr>
              <a:t>s3_redirect := s3_fire &amp;&amp; (</a:t>
            </a:r>
          </a:p>
          <a:p>
            <a:r>
              <a:rPr lang="en-US" altLang="zh-CN" sz="1600" dirty="0" smtClean="0">
                <a:latin typeface="Microsoft YaHei UI" pitchFamily="34" charset="-122"/>
                <a:ea typeface="Microsoft YaHei UI" pitchFamily="34" charset="-122"/>
              </a:rPr>
              <a:t>	s3_redirect_on_br_taken || s3_redirect_on_target || s3_redirect_on_fall_thru_error</a:t>
            </a:r>
          </a:p>
          <a:p>
            <a:r>
              <a:rPr lang="en-US" altLang="zh-CN" sz="1600" dirty="0" smtClean="0">
                <a:latin typeface="Microsoft YaHei UI" pitchFamily="34" charset="-122"/>
                <a:ea typeface="Microsoft YaHei UI" pitchFamily="34" charset="-122"/>
              </a:rPr>
              <a:t>)</a:t>
            </a:r>
          </a:p>
          <a:p>
            <a:endParaRPr lang="en-US" altLang="zh-CN" sz="1600" dirty="0" smtClean="0">
              <a:latin typeface="Microsoft YaHei UI" pitchFamily="34" charset="-122"/>
              <a:ea typeface="Microsoft YaHei UI" pitchFamily="34" charset="-122"/>
            </a:endParaRPr>
          </a:p>
        </p:txBody>
      </p:sp>
      <p:sp>
        <p:nvSpPr>
          <p:cNvPr id="2" name="Rectangle 1"/>
          <p:cNvSpPr>
            <a:spLocks noChangeArrowheads="1"/>
          </p:cNvSpPr>
          <p:nvPr/>
        </p:nvSpPr>
        <p:spPr bwMode="auto">
          <a:xfrm>
            <a:off x="460375" y="1017647"/>
            <a:ext cx="83529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en-US" dirty="0"/>
              <a:t>当不同预测阶段的预测结果不一致时，需要进行重定向</a:t>
            </a:r>
            <a:endParaRPr kumimoji="0" lang="zh-CN" sz="28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endParaRPr>
          </a:p>
        </p:txBody>
      </p:sp>
    </p:spTree>
    <p:extLst>
      <p:ext uri="{BB962C8B-B14F-4D97-AF65-F5344CB8AC3E}">
        <p14:creationId xmlns:p14="http://schemas.microsoft.com/office/powerpoint/2010/main" val="137275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065810"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——pipeline logic</a:t>
            </a:r>
          </a:p>
        </p:txBody>
      </p:sp>
      <p:sp>
        <p:nvSpPr>
          <p:cNvPr id="4" name="矩形 3"/>
          <p:cNvSpPr/>
          <p:nvPr/>
        </p:nvSpPr>
        <p:spPr>
          <a:xfrm>
            <a:off x="460375" y="1383978"/>
            <a:ext cx="7038528" cy="2123658"/>
          </a:xfrm>
          <a:prstGeom prst="rect">
            <a:avLst/>
          </a:prstGeom>
        </p:spPr>
        <p:txBody>
          <a:bodyPr wrap="square">
            <a:spAutoFit/>
          </a:bodyPr>
          <a:lstStyle/>
          <a:p>
            <a:r>
              <a:rPr lang="en-US" altLang="zh-CN" sz="1600" dirty="0" err="1"/>
              <a:t>val</a:t>
            </a:r>
            <a:r>
              <a:rPr lang="en-US" altLang="zh-CN" sz="1600" dirty="0"/>
              <a:t> s0_pc = Wire(</a:t>
            </a:r>
            <a:r>
              <a:rPr lang="en-US" altLang="zh-CN" sz="1600" dirty="0" err="1"/>
              <a:t>UInt</a:t>
            </a:r>
            <a:r>
              <a:rPr lang="en-US" altLang="zh-CN" sz="1600" dirty="0"/>
              <a:t>(</a:t>
            </a:r>
            <a:r>
              <a:rPr lang="en-US" altLang="zh-CN" sz="1600" dirty="0" err="1"/>
              <a:t>VAddrBits.W</a:t>
            </a:r>
            <a:r>
              <a:rPr lang="en-US" altLang="zh-CN" sz="1600" dirty="0"/>
              <a:t>))</a:t>
            </a:r>
          </a:p>
          <a:p>
            <a:r>
              <a:rPr lang="en-US" altLang="zh-CN" sz="1600" dirty="0" err="1"/>
              <a:t>val</a:t>
            </a:r>
            <a:r>
              <a:rPr lang="en-US" altLang="zh-CN" sz="1600" dirty="0"/>
              <a:t> s0_pc_reg = </a:t>
            </a:r>
            <a:r>
              <a:rPr lang="en-US" altLang="zh-CN" sz="1600" dirty="0" err="1"/>
              <a:t>RegNext</a:t>
            </a:r>
            <a:r>
              <a:rPr lang="en-US" altLang="zh-CN" sz="1600" dirty="0"/>
              <a:t>(s0_pc)</a:t>
            </a:r>
          </a:p>
          <a:p>
            <a:r>
              <a:rPr lang="en-US" altLang="zh-CN" sz="1600" dirty="0"/>
              <a:t>when (</a:t>
            </a:r>
            <a:r>
              <a:rPr lang="en-US" altLang="zh-CN" sz="1600" dirty="0" err="1"/>
              <a:t>RegNext</a:t>
            </a:r>
            <a:r>
              <a:rPr lang="en-US" altLang="zh-CN" sz="1600" dirty="0"/>
              <a:t>(</a:t>
            </a:r>
            <a:r>
              <a:rPr lang="en-US" altLang="zh-CN" sz="1600" dirty="0" err="1"/>
              <a:t>RegNext</a:t>
            </a:r>
            <a:r>
              <a:rPr lang="en-US" altLang="zh-CN" sz="1600" dirty="0"/>
              <a:t>(</a:t>
            </a:r>
            <a:r>
              <a:rPr lang="en-US" altLang="zh-CN" sz="1600" dirty="0" err="1"/>
              <a:t>reset.asBool</a:t>
            </a:r>
            <a:r>
              <a:rPr lang="en-US" altLang="zh-CN" sz="1600" dirty="0"/>
              <a:t>) &amp;&amp; !</a:t>
            </a:r>
            <a:r>
              <a:rPr lang="en-US" altLang="zh-CN" sz="1600" dirty="0" err="1"/>
              <a:t>reset.asBool</a:t>
            </a:r>
            <a:r>
              <a:rPr lang="en-US" altLang="zh-CN" sz="1600" dirty="0"/>
              <a:t>)) {</a:t>
            </a:r>
          </a:p>
          <a:p>
            <a:r>
              <a:rPr lang="en-US" altLang="zh-CN" sz="1600" dirty="0" smtClean="0"/>
              <a:t>    s0_pc_reg </a:t>
            </a:r>
            <a:r>
              <a:rPr lang="en-US" altLang="zh-CN" sz="1600" dirty="0"/>
              <a:t>:= </a:t>
            </a:r>
            <a:r>
              <a:rPr lang="en-US" altLang="zh-CN" sz="1600" dirty="0" err="1"/>
              <a:t>reset_vector</a:t>
            </a:r>
            <a:endParaRPr lang="en-US" altLang="zh-CN" sz="1600" dirty="0"/>
          </a:p>
          <a:p>
            <a:r>
              <a:rPr lang="en-US" altLang="zh-CN" sz="1600" dirty="0"/>
              <a:t>}</a:t>
            </a:r>
          </a:p>
          <a:p>
            <a:r>
              <a:rPr lang="en-US" altLang="zh-CN" sz="1600" dirty="0" err="1"/>
              <a:t>val</a:t>
            </a:r>
            <a:r>
              <a:rPr lang="en-US" altLang="zh-CN" sz="1600" dirty="0"/>
              <a:t> s1_pc = </a:t>
            </a:r>
            <a:r>
              <a:rPr lang="en-US" altLang="zh-CN" sz="1600" dirty="0" err="1"/>
              <a:t>RegEnable</a:t>
            </a:r>
            <a:r>
              <a:rPr lang="en-US" altLang="zh-CN" sz="1600" dirty="0"/>
              <a:t>(s0_pc, s0_fire)</a:t>
            </a:r>
          </a:p>
          <a:p>
            <a:r>
              <a:rPr lang="en-US" altLang="zh-CN" sz="1600" dirty="0" err="1"/>
              <a:t>val</a:t>
            </a:r>
            <a:r>
              <a:rPr lang="en-US" altLang="zh-CN" sz="1600" dirty="0"/>
              <a:t> s2_pc = </a:t>
            </a:r>
            <a:r>
              <a:rPr lang="en-US" altLang="zh-CN" sz="1600" dirty="0" err="1"/>
              <a:t>RegEnable</a:t>
            </a:r>
            <a:r>
              <a:rPr lang="en-US" altLang="zh-CN" sz="1600" dirty="0"/>
              <a:t>(s1_pc, s1_fire)</a:t>
            </a:r>
          </a:p>
          <a:p>
            <a:r>
              <a:rPr lang="en-US" altLang="zh-CN" sz="1600" dirty="0" err="1"/>
              <a:t>val</a:t>
            </a:r>
            <a:r>
              <a:rPr lang="en-US" altLang="zh-CN" sz="1600" dirty="0"/>
              <a:t> s3_pc = </a:t>
            </a:r>
            <a:r>
              <a:rPr lang="en-US" altLang="zh-CN" sz="1600" dirty="0" err="1"/>
              <a:t>RegEnable</a:t>
            </a:r>
            <a:r>
              <a:rPr lang="en-US" altLang="zh-CN" sz="1600" dirty="0"/>
              <a:t>(s2_pc, s2_fire)</a:t>
            </a:r>
            <a:endParaRPr lang="zh-CN" altLang="en-US" sz="1600" dirty="0"/>
          </a:p>
        </p:txBody>
      </p:sp>
      <p:sp>
        <p:nvSpPr>
          <p:cNvPr id="6" name="矩形 5"/>
          <p:cNvSpPr/>
          <p:nvPr/>
        </p:nvSpPr>
        <p:spPr>
          <a:xfrm>
            <a:off x="460375" y="3541544"/>
            <a:ext cx="9198768" cy="1354217"/>
          </a:xfrm>
          <a:prstGeom prst="rect">
            <a:avLst/>
          </a:prstGeom>
        </p:spPr>
        <p:txBody>
          <a:bodyPr wrap="square">
            <a:spAutoFit/>
          </a:bodyPr>
          <a:lstStyle/>
          <a:p>
            <a:r>
              <a:rPr lang="en-US" altLang="zh-CN" sz="1600" dirty="0" err="1"/>
              <a:t>val</a:t>
            </a:r>
            <a:r>
              <a:rPr lang="en-US" altLang="zh-CN" sz="1600" dirty="0"/>
              <a:t> s0_folded_gh = Wire(new </a:t>
            </a:r>
            <a:r>
              <a:rPr lang="en-US" altLang="zh-CN" sz="1600" dirty="0" err="1"/>
              <a:t>AllFoldedHistories</a:t>
            </a:r>
            <a:r>
              <a:rPr lang="en-US" altLang="zh-CN" sz="1600" dirty="0"/>
              <a:t>(</a:t>
            </a:r>
            <a:r>
              <a:rPr lang="en-US" altLang="zh-CN" sz="1600" dirty="0" err="1"/>
              <a:t>foldedGHistInfos</a:t>
            </a:r>
            <a:r>
              <a:rPr lang="en-US" altLang="zh-CN" sz="1600" dirty="0"/>
              <a:t>))</a:t>
            </a:r>
          </a:p>
          <a:p>
            <a:r>
              <a:rPr lang="en-US" altLang="zh-CN" sz="1600" dirty="0" err="1"/>
              <a:t>val</a:t>
            </a:r>
            <a:r>
              <a:rPr lang="en-US" altLang="zh-CN" sz="1600" dirty="0"/>
              <a:t> s0_folded_gh_reg = </a:t>
            </a:r>
            <a:r>
              <a:rPr lang="en-US" altLang="zh-CN" sz="1600" dirty="0" err="1"/>
              <a:t>RegNext</a:t>
            </a:r>
            <a:r>
              <a:rPr lang="en-US" altLang="zh-CN" sz="1600" dirty="0"/>
              <a:t>(s0_folded_gh, 0.U.asTypeOf(s0_folded_gh))</a:t>
            </a:r>
          </a:p>
          <a:p>
            <a:r>
              <a:rPr lang="en-US" altLang="zh-CN" sz="1600" dirty="0" err="1"/>
              <a:t>val</a:t>
            </a:r>
            <a:r>
              <a:rPr lang="en-US" altLang="zh-CN" sz="1600" dirty="0"/>
              <a:t> s1_folded_gh = </a:t>
            </a:r>
            <a:r>
              <a:rPr lang="en-US" altLang="zh-CN" sz="1600" dirty="0" err="1"/>
              <a:t>RegEnable</a:t>
            </a:r>
            <a:r>
              <a:rPr lang="en-US" altLang="zh-CN" sz="1600" dirty="0"/>
              <a:t>(s0_folded_gh, 0.U.asTypeOf(s0_folded_gh), s0_fire)</a:t>
            </a:r>
          </a:p>
          <a:p>
            <a:r>
              <a:rPr lang="en-US" altLang="zh-CN" sz="1600" dirty="0" err="1"/>
              <a:t>val</a:t>
            </a:r>
            <a:r>
              <a:rPr lang="en-US" altLang="zh-CN" sz="1600" dirty="0"/>
              <a:t> s2_folded_gh = </a:t>
            </a:r>
            <a:r>
              <a:rPr lang="en-US" altLang="zh-CN" sz="1600" dirty="0" err="1"/>
              <a:t>RegEnable</a:t>
            </a:r>
            <a:r>
              <a:rPr lang="en-US" altLang="zh-CN" sz="1600" dirty="0"/>
              <a:t>(s1_folded_gh, 0.U.asTypeOf(s0_folded_gh), s1_fire)</a:t>
            </a:r>
          </a:p>
          <a:p>
            <a:r>
              <a:rPr lang="en-US" altLang="zh-CN" sz="1600" dirty="0" err="1"/>
              <a:t>val</a:t>
            </a:r>
            <a:r>
              <a:rPr lang="en-US" altLang="zh-CN" sz="1600" dirty="0"/>
              <a:t> s3_folded_gh = </a:t>
            </a:r>
            <a:r>
              <a:rPr lang="en-US" altLang="zh-CN" sz="1600" dirty="0" err="1"/>
              <a:t>RegEnable</a:t>
            </a:r>
            <a:r>
              <a:rPr lang="en-US" altLang="zh-CN" sz="1600" dirty="0"/>
              <a:t>(s2_folded_gh, 0.U.asTypeOf(s0_folded_gh), s2_fire)</a:t>
            </a:r>
            <a:endParaRPr lang="zh-CN" altLang="en-US" sz="1600" dirty="0"/>
          </a:p>
        </p:txBody>
      </p:sp>
      <p:sp>
        <p:nvSpPr>
          <p:cNvPr id="7" name="矩形 6"/>
          <p:cNvSpPr/>
          <p:nvPr/>
        </p:nvSpPr>
        <p:spPr>
          <a:xfrm>
            <a:off x="179512" y="5085184"/>
            <a:ext cx="10350896" cy="1169551"/>
          </a:xfrm>
          <a:prstGeom prst="rect">
            <a:avLst/>
          </a:prstGeom>
        </p:spPr>
        <p:txBody>
          <a:bodyPr wrap="square">
            <a:spAutoFit/>
          </a:bodyPr>
          <a:lstStyle/>
          <a:p>
            <a:r>
              <a:rPr lang="en-US" altLang="zh-CN" sz="1400" b="1" dirty="0" err="1">
                <a:solidFill>
                  <a:srgbClr val="FF0000"/>
                </a:solidFill>
              </a:rPr>
              <a:t>val</a:t>
            </a:r>
            <a:r>
              <a:rPr lang="en-US" altLang="zh-CN" sz="1400" b="1" dirty="0">
                <a:solidFill>
                  <a:srgbClr val="FF0000"/>
                </a:solidFill>
              </a:rPr>
              <a:t> s0_ahead_fh_oldest_bits = Wire(new </a:t>
            </a:r>
            <a:r>
              <a:rPr lang="en-US" altLang="zh-CN" sz="1400" b="1" dirty="0" err="1">
                <a:solidFill>
                  <a:srgbClr val="FF0000"/>
                </a:solidFill>
              </a:rPr>
              <a:t>AllAheadFoldedHistoryOldestBits</a:t>
            </a:r>
            <a:r>
              <a:rPr lang="en-US" altLang="zh-CN" sz="1400" b="1" dirty="0">
                <a:solidFill>
                  <a:srgbClr val="FF0000"/>
                </a:solidFill>
              </a:rPr>
              <a:t>(</a:t>
            </a:r>
            <a:r>
              <a:rPr lang="en-US" altLang="zh-CN" sz="1400" b="1" dirty="0" err="1">
                <a:solidFill>
                  <a:srgbClr val="FF0000"/>
                </a:solidFill>
              </a:rPr>
              <a:t>foldedGHistInfos</a:t>
            </a:r>
            <a:r>
              <a:rPr lang="en-US" altLang="zh-CN" sz="1400" b="1" dirty="0">
                <a:solidFill>
                  <a:srgbClr val="FF0000"/>
                </a:solidFill>
              </a:rPr>
              <a:t>))</a:t>
            </a:r>
          </a:p>
          <a:p>
            <a:r>
              <a:rPr lang="en-US" altLang="zh-CN" sz="1400" b="1" dirty="0" err="1">
                <a:solidFill>
                  <a:srgbClr val="FF0000"/>
                </a:solidFill>
              </a:rPr>
              <a:t>val</a:t>
            </a:r>
            <a:r>
              <a:rPr lang="en-US" altLang="zh-CN" sz="1400" b="1" dirty="0">
                <a:solidFill>
                  <a:srgbClr val="FF0000"/>
                </a:solidFill>
              </a:rPr>
              <a:t> s0_ahead_fh_oldest_bits_reg = </a:t>
            </a:r>
            <a:r>
              <a:rPr lang="en-US" altLang="zh-CN" sz="1400" b="1" dirty="0" err="1">
                <a:solidFill>
                  <a:srgbClr val="FF0000"/>
                </a:solidFill>
              </a:rPr>
              <a:t>RegNext</a:t>
            </a:r>
            <a:r>
              <a:rPr lang="en-US" altLang="zh-CN" sz="1400" b="1" dirty="0">
                <a:solidFill>
                  <a:srgbClr val="FF0000"/>
                </a:solidFill>
              </a:rPr>
              <a:t>(s0_ahead_fh_oldest_bits, 0.U.asTypeOf(s0_ahead_fh_oldest_bits))</a:t>
            </a:r>
          </a:p>
          <a:p>
            <a:r>
              <a:rPr lang="en-US" altLang="zh-CN" sz="1400" b="1" dirty="0" err="1">
                <a:solidFill>
                  <a:srgbClr val="FF0000"/>
                </a:solidFill>
              </a:rPr>
              <a:t>val</a:t>
            </a:r>
            <a:r>
              <a:rPr lang="en-US" altLang="zh-CN" sz="1400" b="1" dirty="0">
                <a:solidFill>
                  <a:srgbClr val="FF0000"/>
                </a:solidFill>
              </a:rPr>
              <a:t> s1_ahead_fh_oldest_bits = </a:t>
            </a:r>
            <a:r>
              <a:rPr lang="en-US" altLang="zh-CN" sz="1400" b="1" dirty="0" err="1">
                <a:solidFill>
                  <a:srgbClr val="FF0000"/>
                </a:solidFill>
              </a:rPr>
              <a:t>RegEnable</a:t>
            </a:r>
            <a:r>
              <a:rPr lang="en-US" altLang="zh-CN" sz="1400" b="1" dirty="0">
                <a:solidFill>
                  <a:srgbClr val="FF0000"/>
                </a:solidFill>
              </a:rPr>
              <a:t>(s0_ahead_fh_oldest_bits, 0.U.asTypeOf(s0_ahead_fh_oldest_bits), s0_fire)</a:t>
            </a:r>
          </a:p>
          <a:p>
            <a:r>
              <a:rPr lang="en-US" altLang="zh-CN" sz="1400" b="1" dirty="0" err="1">
                <a:solidFill>
                  <a:srgbClr val="FF0000"/>
                </a:solidFill>
              </a:rPr>
              <a:t>val</a:t>
            </a:r>
            <a:r>
              <a:rPr lang="en-US" altLang="zh-CN" sz="1400" b="1" dirty="0">
                <a:solidFill>
                  <a:srgbClr val="FF0000"/>
                </a:solidFill>
              </a:rPr>
              <a:t> s2_ahead_fh_oldest_bits = </a:t>
            </a:r>
            <a:r>
              <a:rPr lang="en-US" altLang="zh-CN" sz="1400" b="1" dirty="0" err="1">
                <a:solidFill>
                  <a:srgbClr val="FF0000"/>
                </a:solidFill>
              </a:rPr>
              <a:t>RegEnable</a:t>
            </a:r>
            <a:r>
              <a:rPr lang="en-US" altLang="zh-CN" sz="1400" b="1" dirty="0">
                <a:solidFill>
                  <a:srgbClr val="FF0000"/>
                </a:solidFill>
              </a:rPr>
              <a:t>(s1_ahead_fh_oldest_bits, 0.U.asTypeOf(s0_ahead_fh_oldest_bits), s1_fire)</a:t>
            </a:r>
          </a:p>
          <a:p>
            <a:r>
              <a:rPr lang="en-US" altLang="zh-CN" sz="1400" b="1" dirty="0" err="1">
                <a:solidFill>
                  <a:srgbClr val="FF0000"/>
                </a:solidFill>
              </a:rPr>
              <a:t>val</a:t>
            </a:r>
            <a:r>
              <a:rPr lang="en-US" altLang="zh-CN" sz="1400" b="1" dirty="0">
                <a:solidFill>
                  <a:srgbClr val="FF0000"/>
                </a:solidFill>
              </a:rPr>
              <a:t> s3_ahead_fh_oldest_bits = </a:t>
            </a:r>
            <a:r>
              <a:rPr lang="en-US" altLang="zh-CN" sz="1400" b="1" dirty="0" err="1">
                <a:solidFill>
                  <a:srgbClr val="FF0000"/>
                </a:solidFill>
              </a:rPr>
              <a:t>RegEnable</a:t>
            </a:r>
            <a:r>
              <a:rPr lang="en-US" altLang="zh-CN" sz="1400" b="1" dirty="0">
                <a:solidFill>
                  <a:srgbClr val="FF0000"/>
                </a:solidFill>
              </a:rPr>
              <a:t>(s2_ahead_fh_oldest_bits, 0.U.asTypeOf(s0_ahead_fh_oldest_bits), s2_fire)</a:t>
            </a:r>
            <a:endParaRPr lang="zh-CN" altLang="en-US" sz="1400" b="1" dirty="0">
              <a:solidFill>
                <a:srgbClr val="FF0000"/>
              </a:solidFill>
            </a:endParaRPr>
          </a:p>
        </p:txBody>
      </p:sp>
      <p:sp>
        <p:nvSpPr>
          <p:cNvPr id="2" name="TextBox 1"/>
          <p:cNvSpPr txBox="1"/>
          <p:nvPr/>
        </p:nvSpPr>
        <p:spPr>
          <a:xfrm>
            <a:off x="460375" y="890484"/>
            <a:ext cx="7467044" cy="369332"/>
          </a:xfrm>
          <a:prstGeom prst="rect">
            <a:avLst/>
          </a:prstGeom>
          <a:noFill/>
        </p:spPr>
        <p:txBody>
          <a:bodyPr wrap="none" rtlCol="0">
            <a:spAutoFit/>
          </a:bodyPr>
          <a:lstStyle/>
          <a:p>
            <a:r>
              <a:rPr lang="zh-CN" altLang="en-US" dirty="0">
                <a:latin typeface="Microsoft YaHei UI" pitchFamily="34" charset="-122"/>
                <a:ea typeface="Microsoft YaHei UI" pitchFamily="34" charset="-122"/>
              </a:rPr>
              <a:t>不同预测器之间由寄存器分割，构成一个流水线，并由</a:t>
            </a:r>
            <a:r>
              <a:rPr lang="en-US" altLang="zh-CN" dirty="0">
                <a:latin typeface="Microsoft YaHei UI" pitchFamily="34" charset="-122"/>
                <a:ea typeface="Microsoft YaHei UI" pitchFamily="34" charset="-122"/>
              </a:rPr>
              <a:t>fire</a:t>
            </a:r>
            <a:r>
              <a:rPr lang="zh-CN" altLang="en-US" dirty="0">
                <a:latin typeface="Microsoft YaHei UI" pitchFamily="34" charset="-122"/>
                <a:ea typeface="Microsoft YaHei UI" pitchFamily="34" charset="-122"/>
              </a:rPr>
              <a:t>信号进行驱动</a:t>
            </a:r>
            <a:endParaRPr lang="zh-CN" altLang="en-US" dirty="0">
              <a:latin typeface="Microsoft YaHei UI" pitchFamily="34" charset="-122"/>
              <a:ea typeface="Microsoft YaHei UI" pitchFamily="34" charset="-122"/>
            </a:endParaRPr>
          </a:p>
        </p:txBody>
      </p:sp>
    </p:spTree>
    <p:extLst>
      <p:ext uri="{BB962C8B-B14F-4D97-AF65-F5344CB8AC3E}">
        <p14:creationId xmlns:p14="http://schemas.microsoft.com/office/powerpoint/2010/main" val="25130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065810"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——pipeline logic</a:t>
            </a:r>
          </a:p>
        </p:txBody>
      </p:sp>
      <p:sp>
        <p:nvSpPr>
          <p:cNvPr id="2" name="TextBox 1"/>
          <p:cNvSpPr txBox="1"/>
          <p:nvPr/>
        </p:nvSpPr>
        <p:spPr>
          <a:xfrm>
            <a:off x="460375" y="890484"/>
            <a:ext cx="7467044" cy="369332"/>
          </a:xfrm>
          <a:prstGeom prst="rect">
            <a:avLst/>
          </a:prstGeom>
          <a:noFill/>
        </p:spPr>
        <p:txBody>
          <a:bodyPr wrap="none" rtlCol="0">
            <a:spAutoFit/>
          </a:bodyPr>
          <a:lstStyle/>
          <a:p>
            <a:r>
              <a:rPr lang="zh-CN" altLang="en-US" dirty="0">
                <a:latin typeface="Microsoft YaHei UI" pitchFamily="34" charset="-122"/>
                <a:ea typeface="Microsoft YaHei UI" pitchFamily="34" charset="-122"/>
              </a:rPr>
              <a:t>不同预测器之间由寄存器分割，构成一个流水线，并由</a:t>
            </a:r>
            <a:r>
              <a:rPr lang="en-US" altLang="zh-CN" dirty="0">
                <a:latin typeface="Microsoft YaHei UI" pitchFamily="34" charset="-122"/>
                <a:ea typeface="Microsoft YaHei UI" pitchFamily="34" charset="-122"/>
              </a:rPr>
              <a:t>fire</a:t>
            </a:r>
            <a:r>
              <a:rPr lang="zh-CN" altLang="en-US" dirty="0">
                <a:latin typeface="Microsoft YaHei UI" pitchFamily="34" charset="-122"/>
                <a:ea typeface="Microsoft YaHei UI" pitchFamily="34" charset="-122"/>
              </a:rPr>
              <a:t>信号进行驱动</a:t>
            </a:r>
            <a:endParaRPr lang="zh-CN" altLang="en-US" dirty="0">
              <a:latin typeface="Microsoft YaHei UI" pitchFamily="34" charset="-122"/>
              <a:ea typeface="Microsoft YaHei UI"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5331856" cy="40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71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065810"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——pipeline logic</a:t>
            </a:r>
          </a:p>
        </p:txBody>
      </p:sp>
      <p:sp>
        <p:nvSpPr>
          <p:cNvPr id="2" name="Rectangle 1"/>
          <p:cNvSpPr>
            <a:spLocks noChangeArrowheads="1"/>
          </p:cNvSpPr>
          <p:nvPr/>
        </p:nvSpPr>
        <p:spPr bwMode="auto">
          <a:xfrm>
            <a:off x="460375" y="1017647"/>
            <a:ext cx="83529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dirty="0" smtClean="0"/>
              <a:t>Ready/valid/fire protocol</a:t>
            </a:r>
            <a:endParaRPr lang="en-US" altLang="zh-CN" dirty="0" smtClean="0"/>
          </a:p>
        </p:txBody>
      </p:sp>
      <p:sp>
        <p:nvSpPr>
          <p:cNvPr id="5" name="矩形 4"/>
          <p:cNvSpPr/>
          <p:nvPr/>
        </p:nvSpPr>
        <p:spPr>
          <a:xfrm>
            <a:off x="460374" y="1556792"/>
            <a:ext cx="8072066" cy="4801314"/>
          </a:xfrm>
          <a:prstGeom prst="rect">
            <a:avLst/>
          </a:prstGeom>
        </p:spPr>
        <p:txBody>
          <a:bodyPr wrap="square">
            <a:spAutoFit/>
          </a:bodyPr>
          <a:lstStyle/>
          <a:p>
            <a:r>
              <a:rPr lang="en-US" altLang="zh-CN" dirty="0" smtClean="0"/>
              <a:t>// </a:t>
            </a:r>
            <a:r>
              <a:rPr lang="en-US" altLang="zh-CN" dirty="0" smtClean="0"/>
              <a:t>ready &amp; fire </a:t>
            </a:r>
            <a:r>
              <a:rPr lang="zh-CN" altLang="en-US" dirty="0" smtClean="0"/>
              <a:t>状态更新（后一级就绪后前一级可发射）</a:t>
            </a:r>
            <a:endParaRPr lang="en-US" altLang="zh-CN" dirty="0" smtClean="0"/>
          </a:p>
          <a:p>
            <a:r>
              <a:rPr lang="en-US" altLang="zh-CN" dirty="0" smtClean="0"/>
              <a:t>s1_components_ready </a:t>
            </a:r>
            <a:r>
              <a:rPr lang="en-US" altLang="zh-CN" dirty="0"/>
              <a:t>:= predictors.io.s1_ready</a:t>
            </a:r>
          </a:p>
          <a:p>
            <a:r>
              <a:rPr lang="en-US" altLang="zh-CN" dirty="0">
                <a:solidFill>
                  <a:srgbClr val="FF0000"/>
                </a:solidFill>
              </a:rPr>
              <a:t>s1_ready := s1_fire || !</a:t>
            </a:r>
            <a:r>
              <a:rPr lang="en-US" altLang="zh-CN" dirty="0" smtClean="0">
                <a:solidFill>
                  <a:srgbClr val="FF0000"/>
                </a:solidFill>
              </a:rPr>
              <a:t>s1_valid        // </a:t>
            </a:r>
            <a:r>
              <a:rPr lang="en-US" altLang="zh-CN" dirty="0" smtClean="0">
                <a:solidFill>
                  <a:srgbClr val="FF0000"/>
                </a:solidFill>
              </a:rPr>
              <a:t>s1</a:t>
            </a:r>
            <a:r>
              <a:rPr lang="zh-CN" altLang="en-US" dirty="0" smtClean="0">
                <a:solidFill>
                  <a:srgbClr val="FF0000"/>
                </a:solidFill>
              </a:rPr>
              <a:t>发射后或者</a:t>
            </a:r>
            <a:r>
              <a:rPr lang="en-US" altLang="zh-CN" dirty="0" smtClean="0">
                <a:solidFill>
                  <a:srgbClr val="FF0000"/>
                </a:solidFill>
              </a:rPr>
              <a:t>s1</a:t>
            </a:r>
            <a:r>
              <a:rPr lang="zh-CN" altLang="en-US" dirty="0" smtClean="0">
                <a:solidFill>
                  <a:srgbClr val="FF0000"/>
                </a:solidFill>
              </a:rPr>
              <a:t>无效，该预测器就绪</a:t>
            </a:r>
            <a:endParaRPr lang="en-US" altLang="zh-CN" dirty="0">
              <a:solidFill>
                <a:srgbClr val="FF0000"/>
              </a:solidFill>
            </a:endParaRPr>
          </a:p>
          <a:p>
            <a:r>
              <a:rPr lang="en-US" altLang="zh-CN" dirty="0"/>
              <a:t>s0_fire := !</a:t>
            </a:r>
            <a:r>
              <a:rPr lang="en-US" altLang="zh-CN" dirty="0" err="1"/>
              <a:t>reset.asBool</a:t>
            </a:r>
            <a:r>
              <a:rPr lang="en-US" altLang="zh-CN" dirty="0"/>
              <a:t> &amp;&amp; s1_components_ready &amp;&amp; s1_ready    // s0 </a:t>
            </a:r>
            <a:r>
              <a:rPr lang="en-US" altLang="zh-CN" dirty="0" err="1"/>
              <a:t>chould</a:t>
            </a:r>
            <a:r>
              <a:rPr lang="en-US" altLang="zh-CN" dirty="0"/>
              <a:t> fire when s1 ready</a:t>
            </a:r>
          </a:p>
          <a:p>
            <a:r>
              <a:rPr lang="en-US" altLang="zh-CN" dirty="0"/>
              <a:t>predictors.io.s0_fire := </a:t>
            </a:r>
            <a:r>
              <a:rPr lang="en-US" altLang="zh-CN" dirty="0" smtClean="0"/>
              <a:t>s0_fire</a:t>
            </a:r>
          </a:p>
          <a:p>
            <a:endParaRPr lang="en-US" altLang="zh-CN" dirty="0" smtClean="0"/>
          </a:p>
          <a:p>
            <a:r>
              <a:rPr lang="en-US" altLang="zh-CN" dirty="0" smtClean="0"/>
              <a:t>// valid </a:t>
            </a:r>
            <a:r>
              <a:rPr lang="zh-CN" altLang="en-US" dirty="0" smtClean="0"/>
              <a:t>状态</a:t>
            </a:r>
            <a:r>
              <a:rPr lang="zh-CN" altLang="en-US" dirty="0" smtClean="0"/>
              <a:t>更新（</a:t>
            </a:r>
            <a:r>
              <a:rPr lang="zh-CN" altLang="en-US" dirty="0"/>
              <a:t>产生有效结果</a:t>
            </a:r>
            <a:r>
              <a:rPr lang="zh-CN" altLang="en-US" dirty="0" smtClean="0"/>
              <a:t>）</a:t>
            </a:r>
            <a:endParaRPr lang="en-US" altLang="zh-CN" dirty="0"/>
          </a:p>
          <a:p>
            <a:r>
              <a:rPr lang="en-US" altLang="zh-CN" dirty="0"/>
              <a:t>when (</a:t>
            </a:r>
            <a:r>
              <a:rPr lang="en-US" altLang="zh-CN" dirty="0" err="1"/>
              <a:t>redirect_req.valid</a:t>
            </a:r>
            <a:r>
              <a:rPr lang="en-US" altLang="zh-CN" dirty="0"/>
              <a:t>) { s1_valid := </a:t>
            </a:r>
            <a:r>
              <a:rPr lang="en-US" altLang="zh-CN" dirty="0" err="1"/>
              <a:t>false.B</a:t>
            </a:r>
            <a:r>
              <a:rPr lang="en-US" altLang="zh-CN" dirty="0"/>
              <a:t> </a:t>
            </a:r>
            <a:r>
              <a:rPr lang="en-US" altLang="zh-CN" dirty="0" smtClean="0"/>
              <a:t>}    // </a:t>
            </a:r>
            <a:r>
              <a:rPr lang="zh-CN" altLang="en-US" dirty="0" smtClean="0"/>
              <a:t>发生重定位时，失效</a:t>
            </a:r>
            <a:r>
              <a:rPr lang="en-US" altLang="zh-CN" dirty="0" smtClean="0"/>
              <a:t>s1</a:t>
            </a:r>
            <a:endParaRPr lang="en-US" altLang="zh-CN" dirty="0"/>
          </a:p>
          <a:p>
            <a:r>
              <a:rPr lang="en-US" altLang="zh-CN" dirty="0"/>
              <a:t> </a:t>
            </a:r>
            <a:r>
              <a:rPr lang="en-US" altLang="zh-CN" dirty="0" smtClean="0"/>
              <a:t>   .</a:t>
            </a:r>
            <a:r>
              <a:rPr lang="en-US" altLang="zh-CN" dirty="0" err="1"/>
              <a:t>elsewhen</a:t>
            </a:r>
            <a:r>
              <a:rPr lang="en-US" altLang="zh-CN" dirty="0"/>
              <a:t>(s0_fire)       </a:t>
            </a:r>
            <a:r>
              <a:rPr lang="en-US" altLang="zh-CN" dirty="0" smtClean="0"/>
              <a:t>  </a:t>
            </a:r>
            <a:r>
              <a:rPr lang="en-US" altLang="zh-CN" dirty="0"/>
              <a:t>{ s1_valid := </a:t>
            </a:r>
            <a:r>
              <a:rPr lang="en-US" altLang="zh-CN" dirty="0" err="1"/>
              <a:t>true.B</a:t>
            </a:r>
            <a:r>
              <a:rPr lang="en-US" altLang="zh-CN" dirty="0"/>
              <a:t>  </a:t>
            </a:r>
            <a:r>
              <a:rPr lang="en-US" altLang="zh-CN" dirty="0" smtClean="0"/>
              <a:t>}    // ????????</a:t>
            </a:r>
            <a:endParaRPr lang="en-US" altLang="zh-CN" dirty="0"/>
          </a:p>
          <a:p>
            <a:r>
              <a:rPr lang="en-US" altLang="zh-CN" dirty="0" smtClean="0"/>
              <a:t>    .</a:t>
            </a:r>
            <a:r>
              <a:rPr lang="en-US" altLang="zh-CN" dirty="0" err="1"/>
              <a:t>elsewhen</a:t>
            </a:r>
            <a:r>
              <a:rPr lang="en-US" altLang="zh-CN" dirty="0"/>
              <a:t>(s1_flush)      </a:t>
            </a:r>
            <a:r>
              <a:rPr lang="en-US" altLang="zh-CN" dirty="0" smtClean="0"/>
              <a:t>{ </a:t>
            </a:r>
            <a:r>
              <a:rPr lang="en-US" altLang="zh-CN" dirty="0"/>
              <a:t>s1_valid := </a:t>
            </a:r>
            <a:r>
              <a:rPr lang="en-US" altLang="zh-CN" dirty="0" err="1"/>
              <a:t>false.B</a:t>
            </a:r>
            <a:r>
              <a:rPr lang="en-US" altLang="zh-CN" dirty="0"/>
              <a:t> </a:t>
            </a:r>
            <a:r>
              <a:rPr lang="en-US" altLang="zh-CN" dirty="0" smtClean="0"/>
              <a:t>}    //  </a:t>
            </a:r>
            <a:r>
              <a:rPr lang="zh-CN" altLang="en-US" dirty="0" smtClean="0"/>
              <a:t>感觉判断重复了</a:t>
            </a:r>
            <a:endParaRPr lang="en-US" altLang="zh-CN" dirty="0"/>
          </a:p>
          <a:p>
            <a:r>
              <a:rPr lang="en-US" altLang="zh-CN" dirty="0" smtClean="0"/>
              <a:t>    .</a:t>
            </a:r>
            <a:r>
              <a:rPr lang="en-US" altLang="zh-CN" dirty="0" err="1"/>
              <a:t>elsewhen</a:t>
            </a:r>
            <a:r>
              <a:rPr lang="en-US" altLang="zh-CN" dirty="0"/>
              <a:t>(s1_fire)        </a:t>
            </a:r>
            <a:r>
              <a:rPr lang="en-US" altLang="zh-CN" dirty="0" smtClean="0"/>
              <a:t> { </a:t>
            </a:r>
            <a:r>
              <a:rPr lang="en-US" altLang="zh-CN" dirty="0"/>
              <a:t>s1_valid := </a:t>
            </a:r>
            <a:r>
              <a:rPr lang="en-US" altLang="zh-CN" dirty="0" err="1"/>
              <a:t>false.B</a:t>
            </a:r>
            <a:r>
              <a:rPr lang="en-US" altLang="zh-CN" dirty="0"/>
              <a:t> </a:t>
            </a:r>
            <a:r>
              <a:rPr lang="en-US" altLang="zh-CN" dirty="0" smtClean="0"/>
              <a:t>}    // </a:t>
            </a:r>
            <a:r>
              <a:rPr lang="zh-CN" altLang="en-US" dirty="0" smtClean="0"/>
              <a:t>一次发射后，</a:t>
            </a:r>
            <a:r>
              <a:rPr lang="en-US" altLang="zh-CN" dirty="0" smtClean="0"/>
              <a:t>s1</a:t>
            </a:r>
            <a:r>
              <a:rPr lang="zh-CN" altLang="en-US" dirty="0" smtClean="0"/>
              <a:t>状态失效</a:t>
            </a:r>
            <a:endParaRPr lang="en-US" altLang="zh-CN" dirty="0" smtClean="0"/>
          </a:p>
          <a:p>
            <a:endParaRPr lang="en-US" altLang="zh-CN" dirty="0"/>
          </a:p>
          <a:p>
            <a:endParaRPr lang="en-US" altLang="zh-CN" dirty="0" smtClean="0"/>
          </a:p>
          <a:p>
            <a:r>
              <a:rPr lang="en-US" altLang="zh-CN" dirty="0"/>
              <a:t>when(s2_flush)       { s2_valid := </a:t>
            </a:r>
            <a:r>
              <a:rPr lang="en-US" altLang="zh-CN" dirty="0" err="1"/>
              <a:t>false.B</a:t>
            </a:r>
            <a:r>
              <a:rPr lang="en-US" altLang="zh-CN" dirty="0"/>
              <a:t> }</a:t>
            </a:r>
          </a:p>
          <a:p>
            <a:r>
              <a:rPr lang="en-US" altLang="zh-CN" dirty="0" smtClean="0"/>
              <a:t>    .</a:t>
            </a:r>
            <a:r>
              <a:rPr lang="en-US" altLang="zh-CN" dirty="0" err="1"/>
              <a:t>elsewhen</a:t>
            </a:r>
            <a:r>
              <a:rPr lang="en-US" altLang="zh-CN" dirty="0"/>
              <a:t>(s1_fire) { s2_valid := !s1_flush }</a:t>
            </a:r>
          </a:p>
          <a:p>
            <a:r>
              <a:rPr lang="en-US" altLang="zh-CN" dirty="0" smtClean="0"/>
              <a:t>    .</a:t>
            </a:r>
            <a:r>
              <a:rPr lang="en-US" altLang="zh-CN" dirty="0" err="1"/>
              <a:t>elsewhen</a:t>
            </a:r>
            <a:r>
              <a:rPr lang="en-US" altLang="zh-CN" dirty="0"/>
              <a:t>(s2_fire) { s2_valid := </a:t>
            </a:r>
            <a:r>
              <a:rPr lang="en-US" altLang="zh-CN" dirty="0" err="1"/>
              <a:t>false.B</a:t>
            </a:r>
            <a:r>
              <a:rPr lang="en-US" altLang="zh-CN" dirty="0"/>
              <a:t> }</a:t>
            </a:r>
            <a:endParaRPr lang="zh-CN" altLang="en-US" dirty="0"/>
          </a:p>
        </p:txBody>
      </p:sp>
    </p:spTree>
    <p:extLst>
      <p:ext uri="{BB962C8B-B14F-4D97-AF65-F5344CB8AC3E}">
        <p14:creationId xmlns:p14="http://schemas.microsoft.com/office/powerpoint/2010/main" val="132843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065810"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——pipeline logic</a:t>
            </a:r>
          </a:p>
        </p:txBody>
      </p:sp>
      <p:sp>
        <p:nvSpPr>
          <p:cNvPr id="2" name="Rectangle 1"/>
          <p:cNvSpPr>
            <a:spLocks noChangeArrowheads="1"/>
          </p:cNvSpPr>
          <p:nvPr/>
        </p:nvSpPr>
        <p:spPr bwMode="auto">
          <a:xfrm>
            <a:off x="460375" y="1017647"/>
            <a:ext cx="83529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en-US" dirty="0" smtClean="0"/>
              <a:t>当发生重定向时，需要进行流水线冲刷</a:t>
            </a:r>
            <a:endParaRPr lang="en-US" altLang="zh-CN" dirty="0" smtClean="0"/>
          </a:p>
        </p:txBody>
      </p:sp>
      <p:sp>
        <p:nvSpPr>
          <p:cNvPr id="5" name="矩形 4"/>
          <p:cNvSpPr/>
          <p:nvPr/>
        </p:nvSpPr>
        <p:spPr>
          <a:xfrm>
            <a:off x="460374" y="1556792"/>
            <a:ext cx="6415881" cy="923330"/>
          </a:xfrm>
          <a:prstGeom prst="rect">
            <a:avLst/>
          </a:prstGeom>
        </p:spPr>
        <p:txBody>
          <a:bodyPr wrap="square">
            <a:spAutoFit/>
          </a:bodyPr>
          <a:lstStyle/>
          <a:p>
            <a:r>
              <a:rPr lang="en-US" altLang="zh-CN" dirty="0" smtClean="0"/>
              <a:t>s3_flush := </a:t>
            </a:r>
            <a:r>
              <a:rPr lang="en-US" altLang="zh-CN" dirty="0" err="1" smtClean="0"/>
              <a:t>redirect_req.valid</a:t>
            </a:r>
            <a:r>
              <a:rPr lang="en-US" altLang="zh-CN" dirty="0" smtClean="0"/>
              <a:t> // flush when redirect comes</a:t>
            </a:r>
          </a:p>
          <a:p>
            <a:r>
              <a:rPr lang="en-US" altLang="zh-CN" dirty="0" smtClean="0"/>
              <a:t>s2_flush := s3_flush || s3_redirect</a:t>
            </a:r>
          </a:p>
          <a:p>
            <a:r>
              <a:rPr lang="en-US" altLang="zh-CN" dirty="0" smtClean="0"/>
              <a:t>s1_flush := s2_flush || s2_redirect</a:t>
            </a:r>
            <a:endParaRPr lang="zh-CN" altLang="en-US" dirty="0"/>
          </a:p>
        </p:txBody>
      </p:sp>
    </p:spTree>
    <p:extLst>
      <p:ext uri="{BB962C8B-B14F-4D97-AF65-F5344CB8AC3E}">
        <p14:creationId xmlns:p14="http://schemas.microsoft.com/office/powerpoint/2010/main" val="215976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269391"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结果保存及使用</a:t>
            </a:r>
            <a:endParaRPr lang="en-US" altLang="zh-CN" sz="2800" dirty="0" smtClean="0">
              <a:latin typeface="Microsoft YaHei UI" pitchFamily="34" charset="-122"/>
              <a:ea typeface="Microsoft YaHei UI" pitchFamily="34" charset="-122"/>
            </a:endParaRPr>
          </a:p>
        </p:txBody>
      </p:sp>
      <p:sp>
        <p:nvSpPr>
          <p:cNvPr id="2" name="Rectangle 1"/>
          <p:cNvSpPr>
            <a:spLocks noChangeArrowheads="1"/>
          </p:cNvSpPr>
          <p:nvPr/>
        </p:nvSpPr>
        <p:spPr bwMode="auto">
          <a:xfrm>
            <a:off x="460375" y="1017647"/>
            <a:ext cx="83529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dirty="0" smtClean="0"/>
              <a:t>BPU</a:t>
            </a:r>
            <a:r>
              <a:rPr lang="zh-CN" altLang="en-US" dirty="0" smtClean="0"/>
              <a:t>采用了一个</a:t>
            </a:r>
            <a:r>
              <a:rPr lang="en-US" altLang="zh-CN" dirty="0" smtClean="0"/>
              <a:t>Priority Mux</a:t>
            </a:r>
            <a:r>
              <a:rPr lang="zh-CN" altLang="en-US" dirty="0" smtClean="0"/>
              <a:t>对每一个</a:t>
            </a:r>
            <a:r>
              <a:rPr lang="en-US" altLang="zh-CN" dirty="0" smtClean="0"/>
              <a:t>stage</a:t>
            </a:r>
            <a:r>
              <a:rPr lang="zh-CN" altLang="en-US" dirty="0" smtClean="0"/>
              <a:t>的结果进行保存</a:t>
            </a:r>
            <a:endParaRPr lang="en-US" altLang="zh-CN" dirty="0" smtClean="0"/>
          </a:p>
        </p:txBody>
      </p:sp>
      <p:pic>
        <p:nvPicPr>
          <p:cNvPr id="1026" name="Picture 2" descr="VLSI UNIVERSE: Priority 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234" y="1663366"/>
            <a:ext cx="5095209" cy="267714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968" y="4823232"/>
            <a:ext cx="8864154" cy="1477328"/>
          </a:xfrm>
          <a:prstGeom prst="rect">
            <a:avLst/>
          </a:prstGeom>
        </p:spPr>
        <p:txBody>
          <a:bodyPr wrap="square">
            <a:spAutoFit/>
          </a:bodyPr>
          <a:lstStyle/>
          <a:p>
            <a:r>
              <a:rPr lang="en-US" altLang="zh-CN" dirty="0"/>
              <a:t>  </a:t>
            </a:r>
            <a:r>
              <a:rPr lang="en-US" altLang="zh-CN" dirty="0" err="1"/>
              <a:t>val</a:t>
            </a:r>
            <a:r>
              <a:rPr lang="en-US" altLang="zh-CN" dirty="0"/>
              <a:t> </a:t>
            </a:r>
            <a:r>
              <a:rPr lang="en-US" altLang="zh-CN" dirty="0" err="1"/>
              <a:t>npcGen</a:t>
            </a:r>
            <a:r>
              <a:rPr lang="en-US" altLang="zh-CN" dirty="0"/>
              <a:t>   = new </a:t>
            </a:r>
            <a:r>
              <a:rPr lang="en-US" altLang="zh-CN" dirty="0" err="1"/>
              <a:t>PhyPriorityMuxGenerator</a:t>
            </a:r>
            <a:r>
              <a:rPr lang="en-US" altLang="zh-CN" dirty="0"/>
              <a:t>[</a:t>
            </a:r>
            <a:r>
              <a:rPr lang="en-US" altLang="zh-CN" dirty="0" err="1"/>
              <a:t>UInt</a:t>
            </a:r>
            <a:r>
              <a:rPr lang="en-US" altLang="zh-CN" dirty="0"/>
              <a:t>]</a:t>
            </a:r>
          </a:p>
          <a:p>
            <a:r>
              <a:rPr lang="en-US" altLang="zh-CN" dirty="0"/>
              <a:t>  </a:t>
            </a:r>
            <a:r>
              <a:rPr lang="en-US" altLang="zh-CN" dirty="0" err="1"/>
              <a:t>val</a:t>
            </a:r>
            <a:r>
              <a:rPr lang="en-US" altLang="zh-CN" dirty="0"/>
              <a:t> </a:t>
            </a:r>
            <a:r>
              <a:rPr lang="en-US" altLang="zh-CN" dirty="0" err="1"/>
              <a:t>foldedGhGen</a:t>
            </a:r>
            <a:r>
              <a:rPr lang="en-US" altLang="zh-CN" dirty="0"/>
              <a:t> = new </a:t>
            </a:r>
            <a:r>
              <a:rPr lang="en-US" altLang="zh-CN" dirty="0" err="1"/>
              <a:t>PhyPriorityMuxGenerator</a:t>
            </a:r>
            <a:r>
              <a:rPr lang="en-US" altLang="zh-CN" dirty="0"/>
              <a:t>[</a:t>
            </a:r>
            <a:r>
              <a:rPr lang="en-US" altLang="zh-CN" dirty="0" err="1"/>
              <a:t>AllFoldedHistories</a:t>
            </a:r>
            <a:r>
              <a:rPr lang="en-US" altLang="zh-CN" dirty="0"/>
              <a:t>]</a:t>
            </a:r>
          </a:p>
          <a:p>
            <a:r>
              <a:rPr lang="en-US" altLang="zh-CN" dirty="0"/>
              <a:t>  </a:t>
            </a:r>
            <a:r>
              <a:rPr lang="en-US" altLang="zh-CN" dirty="0" err="1"/>
              <a:t>val</a:t>
            </a:r>
            <a:r>
              <a:rPr lang="en-US" altLang="zh-CN" dirty="0"/>
              <a:t> </a:t>
            </a:r>
            <a:r>
              <a:rPr lang="en-US" altLang="zh-CN" dirty="0" err="1"/>
              <a:t>ghistPtrGen</a:t>
            </a:r>
            <a:r>
              <a:rPr lang="en-US" altLang="zh-CN" dirty="0"/>
              <a:t> = new </a:t>
            </a:r>
            <a:r>
              <a:rPr lang="en-US" altLang="zh-CN" dirty="0" err="1"/>
              <a:t>PhyPriorityMuxGenerator</a:t>
            </a:r>
            <a:r>
              <a:rPr lang="en-US" altLang="zh-CN" dirty="0"/>
              <a:t>[</a:t>
            </a:r>
            <a:r>
              <a:rPr lang="en-US" altLang="zh-CN" dirty="0" err="1"/>
              <a:t>CGHPtr</a:t>
            </a:r>
            <a:r>
              <a:rPr lang="en-US" altLang="zh-CN" dirty="0"/>
              <a:t>]</a:t>
            </a:r>
          </a:p>
          <a:p>
            <a:r>
              <a:rPr lang="en-US" altLang="zh-CN" dirty="0"/>
              <a:t>  </a:t>
            </a:r>
            <a:r>
              <a:rPr lang="en-US" altLang="zh-CN" dirty="0" err="1"/>
              <a:t>val</a:t>
            </a:r>
            <a:r>
              <a:rPr lang="en-US" altLang="zh-CN" dirty="0"/>
              <a:t> </a:t>
            </a:r>
            <a:r>
              <a:rPr lang="en-US" altLang="zh-CN" dirty="0" err="1"/>
              <a:t>lastBrNumOHGen</a:t>
            </a:r>
            <a:r>
              <a:rPr lang="en-US" altLang="zh-CN" dirty="0"/>
              <a:t> = new </a:t>
            </a:r>
            <a:r>
              <a:rPr lang="en-US" altLang="zh-CN" dirty="0" err="1"/>
              <a:t>PhyPriorityMuxGenerator</a:t>
            </a:r>
            <a:r>
              <a:rPr lang="en-US" altLang="zh-CN" dirty="0"/>
              <a:t>[</a:t>
            </a:r>
            <a:r>
              <a:rPr lang="en-US" altLang="zh-CN" dirty="0" err="1"/>
              <a:t>UInt</a:t>
            </a:r>
            <a:r>
              <a:rPr lang="en-US" altLang="zh-CN" dirty="0"/>
              <a:t>]</a:t>
            </a:r>
          </a:p>
          <a:p>
            <a:r>
              <a:rPr lang="en-US" altLang="zh-CN" dirty="0"/>
              <a:t>  </a:t>
            </a:r>
            <a:r>
              <a:rPr lang="en-US" altLang="zh-CN" dirty="0" err="1"/>
              <a:t>val</a:t>
            </a:r>
            <a:r>
              <a:rPr lang="en-US" altLang="zh-CN" dirty="0"/>
              <a:t> </a:t>
            </a:r>
            <a:r>
              <a:rPr lang="en-US" altLang="zh-CN" dirty="0" err="1"/>
              <a:t>aheadFhObGen</a:t>
            </a:r>
            <a:r>
              <a:rPr lang="en-US" altLang="zh-CN" dirty="0"/>
              <a:t> = new </a:t>
            </a:r>
            <a:r>
              <a:rPr lang="en-US" altLang="zh-CN" dirty="0" err="1"/>
              <a:t>PhyPriorityMuxGenerator</a:t>
            </a:r>
            <a:r>
              <a:rPr lang="en-US" altLang="zh-CN" dirty="0"/>
              <a:t>[</a:t>
            </a:r>
            <a:r>
              <a:rPr lang="en-US" altLang="zh-CN" dirty="0" err="1"/>
              <a:t>AllAheadFoldedHistoryOldestBits</a:t>
            </a:r>
            <a:r>
              <a:rPr lang="en-US" altLang="zh-CN" dirty="0"/>
              <a:t>]</a:t>
            </a:r>
          </a:p>
        </p:txBody>
      </p:sp>
    </p:spTree>
    <p:extLst>
      <p:ext uri="{BB962C8B-B14F-4D97-AF65-F5344CB8AC3E}">
        <p14:creationId xmlns:p14="http://schemas.microsoft.com/office/powerpoint/2010/main" val="48049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269391"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结果保存及使用</a:t>
            </a:r>
            <a:endParaRPr lang="en-US" altLang="zh-CN" sz="2800" dirty="0" smtClean="0">
              <a:latin typeface="Microsoft YaHei UI" pitchFamily="34" charset="-122"/>
              <a:ea typeface="Microsoft YaHei UI" pitchFamily="34" charset="-122"/>
            </a:endParaRPr>
          </a:p>
        </p:txBody>
      </p:sp>
      <p:sp>
        <p:nvSpPr>
          <p:cNvPr id="5" name="矩形 4"/>
          <p:cNvSpPr/>
          <p:nvPr/>
        </p:nvSpPr>
        <p:spPr>
          <a:xfrm>
            <a:off x="460375" y="1340768"/>
            <a:ext cx="8190656" cy="3970318"/>
          </a:xfrm>
          <a:prstGeom prst="rect">
            <a:avLst/>
          </a:prstGeom>
        </p:spPr>
        <p:txBody>
          <a:bodyPr wrap="square">
            <a:spAutoFit/>
          </a:bodyPr>
          <a:lstStyle/>
          <a:p>
            <a:r>
              <a:rPr lang="en-US" altLang="zh-CN" dirty="0"/>
              <a:t>  </a:t>
            </a:r>
            <a:r>
              <a:rPr lang="en-US" altLang="zh-CN" dirty="0" err="1"/>
              <a:t>npcGen.register</a:t>
            </a:r>
            <a:r>
              <a:rPr lang="en-US" altLang="zh-CN" dirty="0"/>
              <a:t>(s1_valid, resp.s1.getTarget, Some("s1_target"), 4)</a:t>
            </a:r>
          </a:p>
          <a:p>
            <a:r>
              <a:rPr lang="en-US" altLang="zh-CN" dirty="0"/>
              <a:t>  </a:t>
            </a:r>
            <a:r>
              <a:rPr lang="en-US" altLang="zh-CN" dirty="0" err="1"/>
              <a:t>foldedGhGen.register</a:t>
            </a:r>
            <a:r>
              <a:rPr lang="en-US" altLang="zh-CN" dirty="0"/>
              <a:t>(s1_valid, s1_predicted_fh, Some("s1_FGH"), 4)</a:t>
            </a:r>
          </a:p>
          <a:p>
            <a:r>
              <a:rPr lang="en-US" altLang="zh-CN" dirty="0"/>
              <a:t>  </a:t>
            </a:r>
            <a:r>
              <a:rPr lang="en-US" altLang="zh-CN" dirty="0" err="1"/>
              <a:t>ghistPtrGen.register</a:t>
            </a:r>
            <a:r>
              <a:rPr lang="en-US" altLang="zh-CN" dirty="0"/>
              <a:t>(s1_valid, s1_predicted_ghist_ptr, Some("s1_GHPtr"), 4</a:t>
            </a:r>
            <a:r>
              <a:rPr lang="en-US" altLang="zh-CN" dirty="0" smtClean="0"/>
              <a:t>)</a:t>
            </a:r>
          </a:p>
          <a:p>
            <a:r>
              <a:rPr lang="en-US" altLang="zh-CN" dirty="0" smtClean="0"/>
              <a:t>…</a:t>
            </a:r>
          </a:p>
          <a:p>
            <a:endParaRPr lang="en-US" altLang="zh-CN" dirty="0"/>
          </a:p>
          <a:p>
            <a:r>
              <a:rPr lang="en-US" altLang="zh-CN" dirty="0"/>
              <a:t>  </a:t>
            </a:r>
            <a:r>
              <a:rPr lang="en-US" altLang="zh-CN" dirty="0" err="1"/>
              <a:t>npcGen.register</a:t>
            </a:r>
            <a:r>
              <a:rPr lang="en-US" altLang="zh-CN" dirty="0"/>
              <a:t>(s2_redirect, resp.s2.getTarget, Some("s2_target"), 5)</a:t>
            </a:r>
          </a:p>
          <a:p>
            <a:r>
              <a:rPr lang="en-US" altLang="zh-CN" dirty="0"/>
              <a:t>  </a:t>
            </a:r>
            <a:r>
              <a:rPr lang="en-US" altLang="zh-CN" dirty="0" err="1"/>
              <a:t>foldedGhGen.register</a:t>
            </a:r>
            <a:r>
              <a:rPr lang="en-US" altLang="zh-CN" dirty="0"/>
              <a:t>(s2_redirect, s2_predicted_fh, Some("s2_FGH"), 5)</a:t>
            </a:r>
          </a:p>
          <a:p>
            <a:r>
              <a:rPr lang="en-US" altLang="zh-CN" dirty="0"/>
              <a:t>  </a:t>
            </a:r>
            <a:r>
              <a:rPr lang="en-US" altLang="zh-CN" dirty="0" err="1"/>
              <a:t>ghistPtrGen.register</a:t>
            </a:r>
            <a:r>
              <a:rPr lang="en-US" altLang="zh-CN" dirty="0"/>
              <a:t>(s2_redirect, s2_predicted_ghist_ptr, Some("s2_GHPtr"), 5)</a:t>
            </a:r>
          </a:p>
          <a:p>
            <a:r>
              <a:rPr lang="en-US" altLang="zh-CN" dirty="0" smtClean="0"/>
              <a:t>…</a:t>
            </a:r>
          </a:p>
          <a:p>
            <a:endParaRPr lang="en-US" altLang="zh-CN" dirty="0"/>
          </a:p>
          <a:p>
            <a:r>
              <a:rPr lang="en-US" altLang="zh-CN" dirty="0" err="1">
                <a:solidFill>
                  <a:srgbClr val="FF0000"/>
                </a:solidFill>
              </a:rPr>
              <a:t>npcGen.register</a:t>
            </a:r>
            <a:r>
              <a:rPr lang="en-US" altLang="zh-CN" dirty="0">
                <a:solidFill>
                  <a:srgbClr val="FF0000"/>
                </a:solidFill>
              </a:rPr>
              <a:t>(s3_redirect, resp.s3.getTarget, Some("s3_target"), 3)</a:t>
            </a:r>
          </a:p>
          <a:p>
            <a:r>
              <a:rPr lang="en-US" altLang="zh-CN" dirty="0" err="1" smtClean="0">
                <a:solidFill>
                  <a:srgbClr val="FF0000"/>
                </a:solidFill>
              </a:rPr>
              <a:t>foldedGhGen.register</a:t>
            </a:r>
            <a:r>
              <a:rPr lang="en-US" altLang="zh-CN" dirty="0" smtClean="0">
                <a:solidFill>
                  <a:srgbClr val="FF0000"/>
                </a:solidFill>
              </a:rPr>
              <a:t>(s3_redirect</a:t>
            </a:r>
            <a:r>
              <a:rPr lang="en-US" altLang="zh-CN" dirty="0">
                <a:solidFill>
                  <a:srgbClr val="FF0000"/>
                </a:solidFill>
              </a:rPr>
              <a:t>, s3_predicted_fh, Some("s3_FGH"), 3)</a:t>
            </a:r>
          </a:p>
          <a:p>
            <a:r>
              <a:rPr lang="en-US" altLang="zh-CN" dirty="0" err="1" smtClean="0">
                <a:solidFill>
                  <a:srgbClr val="FF0000"/>
                </a:solidFill>
              </a:rPr>
              <a:t>ghistPtrGen.register</a:t>
            </a:r>
            <a:r>
              <a:rPr lang="en-US" altLang="zh-CN" dirty="0" smtClean="0">
                <a:solidFill>
                  <a:srgbClr val="FF0000"/>
                </a:solidFill>
              </a:rPr>
              <a:t>(s3_redirect</a:t>
            </a:r>
            <a:r>
              <a:rPr lang="en-US" altLang="zh-CN" dirty="0">
                <a:solidFill>
                  <a:srgbClr val="FF0000"/>
                </a:solidFill>
              </a:rPr>
              <a:t>, s3_predicted_ghist_ptr, Some("s3_GHPtr"), 3)</a:t>
            </a:r>
          </a:p>
          <a:p>
            <a:r>
              <a:rPr lang="en-US" altLang="zh-CN" dirty="0" smtClean="0"/>
              <a:t>…</a:t>
            </a:r>
            <a:endParaRPr lang="en-US" altLang="zh-CN" dirty="0"/>
          </a:p>
        </p:txBody>
      </p:sp>
    </p:spTree>
    <p:extLst>
      <p:ext uri="{BB962C8B-B14F-4D97-AF65-F5344CB8AC3E}">
        <p14:creationId xmlns:p14="http://schemas.microsoft.com/office/powerpoint/2010/main" val="84860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640" y="1268760"/>
            <a:ext cx="8229600" cy="4525963"/>
          </a:xfrm>
        </p:spPr>
        <p:txBody>
          <a:bodyPr/>
          <a:lstStyle/>
          <a:p>
            <a:pPr marL="0" indent="0">
              <a:buNone/>
            </a:pPr>
            <a:r>
              <a:rPr lang="en-US" altLang="zh-CN" sz="2000" dirty="0">
                <a:latin typeface="Microsoft YaHei UI" pitchFamily="34" charset="-122"/>
                <a:ea typeface="Microsoft YaHei UI" pitchFamily="34" charset="-122"/>
              </a:rPr>
              <a:t>BPU</a:t>
            </a:r>
            <a:r>
              <a:rPr lang="zh-CN" altLang="en-US" sz="2000" dirty="0">
                <a:latin typeface="Microsoft YaHei UI" pitchFamily="34" charset="-122"/>
                <a:ea typeface="Microsoft YaHei UI" pitchFamily="34" charset="-122"/>
              </a:rPr>
              <a:t>为取值目标队列（</a:t>
            </a:r>
            <a:r>
              <a:rPr lang="en-US" altLang="zh-CN" sz="2000" dirty="0">
                <a:latin typeface="Microsoft YaHei UI" pitchFamily="34" charset="-122"/>
                <a:ea typeface="Microsoft YaHei UI" pitchFamily="34" charset="-122"/>
              </a:rPr>
              <a:t>FTQ</a:t>
            </a:r>
            <a:r>
              <a:rPr lang="zh-CN" altLang="en-US" sz="2000" dirty="0">
                <a:latin typeface="Microsoft YaHei UI" pitchFamily="34" charset="-122"/>
                <a:ea typeface="Microsoft YaHei UI" pitchFamily="34" charset="-122"/>
              </a:rPr>
              <a:t>）提供预测的取址目标，</a:t>
            </a:r>
            <a:r>
              <a:rPr lang="en-US" altLang="zh-CN" sz="2000" dirty="0">
                <a:latin typeface="Microsoft YaHei UI" pitchFamily="34" charset="-122"/>
                <a:ea typeface="Microsoft YaHei UI" pitchFamily="34" charset="-122"/>
              </a:rPr>
              <a:t>BPU</a:t>
            </a:r>
            <a:r>
              <a:rPr lang="zh-CN" altLang="en-US" sz="2000" dirty="0">
                <a:latin typeface="Microsoft YaHei UI" pitchFamily="34" charset="-122"/>
                <a:ea typeface="Microsoft YaHei UI" pitchFamily="34" charset="-122"/>
              </a:rPr>
              <a:t>主要包含如下逻辑</a:t>
            </a:r>
            <a:r>
              <a:rPr lang="zh-CN" altLang="en-US" sz="2000" dirty="0" smtClean="0">
                <a:latin typeface="Microsoft YaHei UI" pitchFamily="34" charset="-122"/>
                <a:ea typeface="Microsoft YaHei UI" pitchFamily="34" charset="-122"/>
              </a:rPr>
              <a:t>：</a:t>
            </a:r>
            <a:endParaRPr lang="en-US" altLang="zh-CN" sz="2000" dirty="0" smtClean="0">
              <a:latin typeface="Microsoft YaHei UI" pitchFamily="34" charset="-122"/>
              <a:ea typeface="Microsoft YaHei UI" pitchFamily="34" charset="-122"/>
            </a:endParaRPr>
          </a:p>
          <a:p>
            <a:pPr marL="0" indent="0">
              <a:buNone/>
            </a:pPr>
            <a:endParaRPr lang="zh-CN" altLang="en-US" sz="2000" dirty="0">
              <a:latin typeface="Microsoft YaHei UI" pitchFamily="34" charset="-122"/>
              <a:ea typeface="Microsoft YaHei UI" pitchFamily="34" charset="-122"/>
            </a:endParaRPr>
          </a:p>
          <a:p>
            <a:r>
              <a:rPr lang="zh-CN" altLang="en-US" sz="2000" dirty="0">
                <a:latin typeface="Microsoft YaHei UI" pitchFamily="34" charset="-122"/>
                <a:ea typeface="Microsoft YaHei UI" pitchFamily="34" charset="-122"/>
              </a:rPr>
              <a:t>覆盖预测逻辑（后级预测对前级进行覆盖）</a:t>
            </a:r>
          </a:p>
          <a:p>
            <a:r>
              <a:rPr lang="zh-CN" altLang="en-US" sz="2000" dirty="0">
                <a:latin typeface="Microsoft YaHei UI" pitchFamily="34" charset="-122"/>
                <a:ea typeface="Microsoft YaHei UI" pitchFamily="34" charset="-122"/>
              </a:rPr>
              <a:t>流水线握手（各级之间以及</a:t>
            </a:r>
            <a:r>
              <a:rPr lang="en-US" altLang="zh-CN" sz="2000" dirty="0">
                <a:latin typeface="Microsoft YaHei UI" pitchFamily="34" charset="-122"/>
                <a:ea typeface="Microsoft YaHei UI" pitchFamily="34" charset="-122"/>
              </a:rPr>
              <a:t>BPU</a:t>
            </a:r>
            <a:r>
              <a:rPr lang="zh-CN" altLang="en-US" sz="2000" dirty="0">
                <a:latin typeface="Microsoft YaHei UI" pitchFamily="34" charset="-122"/>
                <a:ea typeface="Microsoft YaHei UI" pitchFamily="34" charset="-122"/>
              </a:rPr>
              <a:t>和</a:t>
            </a:r>
            <a:r>
              <a:rPr lang="en-US" altLang="zh-CN" sz="2000" dirty="0">
                <a:latin typeface="Microsoft YaHei UI" pitchFamily="34" charset="-122"/>
                <a:ea typeface="Microsoft YaHei UI" pitchFamily="34" charset="-122"/>
              </a:rPr>
              <a:t>FTQ</a:t>
            </a:r>
            <a:r>
              <a:rPr lang="zh-CN" altLang="en-US" sz="2000" dirty="0">
                <a:latin typeface="Microsoft YaHei UI" pitchFamily="34" charset="-122"/>
                <a:ea typeface="Microsoft YaHei UI" pitchFamily="34" charset="-122"/>
              </a:rPr>
              <a:t>之间）</a:t>
            </a:r>
          </a:p>
          <a:p>
            <a:r>
              <a:rPr lang="zh-CN" altLang="en-US" sz="2000" dirty="0">
                <a:latin typeface="Microsoft YaHei UI" pitchFamily="34" charset="-122"/>
                <a:ea typeface="Microsoft YaHei UI" pitchFamily="34" charset="-122"/>
              </a:rPr>
              <a:t>全局分支历史管理</a:t>
            </a:r>
          </a:p>
          <a:p>
            <a:pPr marL="0" indent="0">
              <a:buNone/>
            </a:pPr>
            <a:endParaRPr lang="zh-CN" altLang="en-US" dirty="0">
              <a:latin typeface="Microsoft YaHei UI" pitchFamily="34" charset="-122"/>
              <a:ea typeface="Microsoft YaHei UI" pitchFamily="34" charset="-122"/>
            </a:endParaRPr>
          </a:p>
        </p:txBody>
      </p:sp>
      <p:sp>
        <p:nvSpPr>
          <p:cNvPr id="2" name="AutoShape 2" descr="bp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460375" y="476672"/>
            <a:ext cx="1616148" cy="523220"/>
          </a:xfrm>
          <a:prstGeom prst="rect">
            <a:avLst/>
          </a:prstGeom>
        </p:spPr>
        <p:txBody>
          <a:bodyPr wrap="none">
            <a:spAutoFit/>
          </a:bodyPr>
          <a:lstStyle/>
          <a:p>
            <a:r>
              <a:rPr lang="en-US" altLang="zh-CN" sz="2800" dirty="0" smtClean="0">
                <a:latin typeface="Microsoft YaHei UI" pitchFamily="34" charset="-122"/>
                <a:ea typeface="Microsoft YaHei UI" pitchFamily="34" charset="-122"/>
              </a:rPr>
              <a:t>BPU</a:t>
            </a:r>
            <a:r>
              <a:rPr lang="zh-CN" altLang="en-US" sz="2800" dirty="0" smtClean="0">
                <a:latin typeface="Microsoft YaHei UI" pitchFamily="34" charset="-122"/>
                <a:ea typeface="Microsoft YaHei UI" pitchFamily="34" charset="-122"/>
              </a:rPr>
              <a:t>简介</a:t>
            </a:r>
            <a:endParaRPr lang="en-US" altLang="zh-CN" sz="2800" dirty="0" smtClean="0">
              <a:latin typeface="Microsoft YaHei UI" pitchFamily="34" charset="-122"/>
              <a:ea typeface="Microsoft YaHei UI" pitchFamily="34" charset="-122"/>
            </a:endParaRPr>
          </a:p>
        </p:txBody>
      </p:sp>
    </p:spTree>
    <p:extLst>
      <p:ext uri="{BB962C8B-B14F-4D97-AF65-F5344CB8AC3E}">
        <p14:creationId xmlns:p14="http://schemas.microsoft.com/office/powerpoint/2010/main" val="355773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5269391"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结果保存及使用</a:t>
            </a:r>
            <a:endParaRPr lang="en-US" altLang="zh-CN" sz="2800" dirty="0" smtClean="0">
              <a:latin typeface="Microsoft YaHei UI" pitchFamily="34" charset="-122"/>
              <a:ea typeface="Microsoft YaHei UI" pitchFamily="34" charset="-122"/>
            </a:endParaRPr>
          </a:p>
        </p:txBody>
      </p:sp>
      <p:sp>
        <p:nvSpPr>
          <p:cNvPr id="2" name="矩形 1"/>
          <p:cNvSpPr/>
          <p:nvPr/>
        </p:nvSpPr>
        <p:spPr>
          <a:xfrm>
            <a:off x="465930" y="1268760"/>
            <a:ext cx="8498557" cy="4524315"/>
          </a:xfrm>
          <a:prstGeom prst="rect">
            <a:avLst/>
          </a:prstGeom>
        </p:spPr>
        <p:txBody>
          <a:bodyPr wrap="square">
            <a:spAutoFit/>
          </a:bodyPr>
          <a:lstStyle/>
          <a:p>
            <a:r>
              <a:rPr lang="en-US" altLang="zh-CN" b="1" dirty="0" smtClean="0">
                <a:solidFill>
                  <a:srgbClr val="FF0000"/>
                </a:solidFill>
              </a:rPr>
              <a:t>s0_pc </a:t>
            </a:r>
            <a:r>
              <a:rPr lang="en-US" altLang="zh-CN" b="1" dirty="0">
                <a:solidFill>
                  <a:srgbClr val="FF0000"/>
                </a:solidFill>
              </a:rPr>
              <a:t>        := </a:t>
            </a:r>
            <a:r>
              <a:rPr lang="en-US" altLang="zh-CN" b="1" dirty="0" err="1">
                <a:solidFill>
                  <a:srgbClr val="FF0000"/>
                </a:solidFill>
              </a:rPr>
              <a:t>npcGen</a:t>
            </a:r>
            <a:r>
              <a:rPr lang="en-US" altLang="zh-CN" b="1" dirty="0">
                <a:solidFill>
                  <a:srgbClr val="FF0000"/>
                </a:solidFill>
              </a:rPr>
              <a:t>()</a:t>
            </a:r>
          </a:p>
          <a:p>
            <a:r>
              <a:rPr lang="en-US" altLang="zh-CN" b="1" dirty="0" smtClean="0">
                <a:solidFill>
                  <a:srgbClr val="FF0000"/>
                </a:solidFill>
              </a:rPr>
              <a:t>when </a:t>
            </a:r>
            <a:r>
              <a:rPr lang="en-US" altLang="zh-CN" b="1" dirty="0">
                <a:solidFill>
                  <a:srgbClr val="FF0000"/>
                </a:solidFill>
              </a:rPr>
              <a:t>(!(</a:t>
            </a:r>
            <a:r>
              <a:rPr lang="en-US" altLang="zh-CN" b="1" dirty="0" err="1">
                <a:solidFill>
                  <a:srgbClr val="FF0000"/>
                </a:solidFill>
              </a:rPr>
              <a:t>RegNext</a:t>
            </a:r>
            <a:r>
              <a:rPr lang="en-US" altLang="zh-CN" b="1" dirty="0">
                <a:solidFill>
                  <a:srgbClr val="FF0000"/>
                </a:solidFill>
              </a:rPr>
              <a:t>(</a:t>
            </a:r>
            <a:r>
              <a:rPr lang="en-US" altLang="zh-CN" b="1" dirty="0" err="1">
                <a:solidFill>
                  <a:srgbClr val="FF0000"/>
                </a:solidFill>
              </a:rPr>
              <a:t>RegNext</a:t>
            </a:r>
            <a:r>
              <a:rPr lang="en-US" altLang="zh-CN" b="1" dirty="0">
                <a:solidFill>
                  <a:srgbClr val="FF0000"/>
                </a:solidFill>
              </a:rPr>
              <a:t>(</a:t>
            </a:r>
            <a:r>
              <a:rPr lang="en-US" altLang="zh-CN" b="1" dirty="0" err="1">
                <a:solidFill>
                  <a:srgbClr val="FF0000"/>
                </a:solidFill>
              </a:rPr>
              <a:t>reset.asBool</a:t>
            </a:r>
            <a:r>
              <a:rPr lang="en-US" altLang="zh-CN" b="1" dirty="0">
                <a:solidFill>
                  <a:srgbClr val="FF0000"/>
                </a:solidFill>
              </a:rPr>
              <a:t>) &amp;&amp; !</a:t>
            </a:r>
            <a:r>
              <a:rPr lang="en-US" altLang="zh-CN" b="1" dirty="0" err="1">
                <a:solidFill>
                  <a:srgbClr val="FF0000"/>
                </a:solidFill>
              </a:rPr>
              <a:t>reset.asBool</a:t>
            </a:r>
            <a:r>
              <a:rPr lang="en-US" altLang="zh-CN" b="1" dirty="0">
                <a:solidFill>
                  <a:srgbClr val="FF0000"/>
                </a:solidFill>
              </a:rPr>
              <a:t>) )) {</a:t>
            </a:r>
          </a:p>
          <a:p>
            <a:r>
              <a:rPr lang="en-US" altLang="zh-CN" b="1" dirty="0">
                <a:solidFill>
                  <a:srgbClr val="FF0000"/>
                </a:solidFill>
              </a:rPr>
              <a:t>    s0_pc_reg     := s0_pc</a:t>
            </a:r>
          </a:p>
          <a:p>
            <a:r>
              <a:rPr lang="en-US" altLang="zh-CN" b="1" dirty="0" smtClean="0">
                <a:solidFill>
                  <a:srgbClr val="FF0000"/>
                </a:solidFill>
              </a:rPr>
              <a:t>}</a:t>
            </a:r>
            <a:endParaRPr lang="en-US" altLang="zh-CN" b="1" dirty="0">
              <a:solidFill>
                <a:srgbClr val="FF0000"/>
              </a:solidFill>
            </a:endParaRPr>
          </a:p>
          <a:p>
            <a:r>
              <a:rPr lang="en-US" altLang="zh-CN" b="1" dirty="0" smtClean="0">
                <a:solidFill>
                  <a:srgbClr val="FF0000"/>
                </a:solidFill>
              </a:rPr>
              <a:t>s0_folded_gh </a:t>
            </a:r>
            <a:r>
              <a:rPr lang="en-US" altLang="zh-CN" b="1" dirty="0">
                <a:solidFill>
                  <a:srgbClr val="FF0000"/>
                </a:solidFill>
              </a:rPr>
              <a:t> := </a:t>
            </a:r>
            <a:r>
              <a:rPr lang="en-US" altLang="zh-CN" b="1" dirty="0" err="1">
                <a:solidFill>
                  <a:srgbClr val="FF0000"/>
                </a:solidFill>
              </a:rPr>
              <a:t>foldedGhGen</a:t>
            </a:r>
            <a:r>
              <a:rPr lang="en-US" altLang="zh-CN" b="1" dirty="0">
                <a:solidFill>
                  <a:srgbClr val="FF0000"/>
                </a:solidFill>
              </a:rPr>
              <a:t>()</a:t>
            </a:r>
          </a:p>
          <a:p>
            <a:r>
              <a:rPr lang="en-US" altLang="zh-CN" b="1" dirty="0" smtClean="0">
                <a:solidFill>
                  <a:srgbClr val="FF0000"/>
                </a:solidFill>
              </a:rPr>
              <a:t>s0_ghist_ptr </a:t>
            </a:r>
            <a:r>
              <a:rPr lang="en-US" altLang="zh-CN" b="1" dirty="0">
                <a:solidFill>
                  <a:srgbClr val="FF0000"/>
                </a:solidFill>
              </a:rPr>
              <a:t> := </a:t>
            </a:r>
            <a:r>
              <a:rPr lang="en-US" altLang="zh-CN" b="1" dirty="0" err="1">
                <a:solidFill>
                  <a:srgbClr val="FF0000"/>
                </a:solidFill>
              </a:rPr>
              <a:t>ghistPtrGen</a:t>
            </a:r>
            <a:r>
              <a:rPr lang="en-US" altLang="zh-CN" b="1" dirty="0">
                <a:solidFill>
                  <a:srgbClr val="FF0000"/>
                </a:solidFill>
              </a:rPr>
              <a:t>()</a:t>
            </a:r>
          </a:p>
          <a:p>
            <a:r>
              <a:rPr lang="en-US" altLang="zh-CN" b="1" dirty="0" smtClean="0">
                <a:solidFill>
                  <a:srgbClr val="FF0000"/>
                </a:solidFill>
              </a:rPr>
              <a:t>s0_ahead_fh_oldest_bits </a:t>
            </a:r>
            <a:r>
              <a:rPr lang="en-US" altLang="zh-CN" b="1" dirty="0">
                <a:solidFill>
                  <a:srgbClr val="FF0000"/>
                </a:solidFill>
              </a:rPr>
              <a:t>:= </a:t>
            </a:r>
            <a:r>
              <a:rPr lang="en-US" altLang="zh-CN" b="1" dirty="0" err="1">
                <a:solidFill>
                  <a:srgbClr val="FF0000"/>
                </a:solidFill>
              </a:rPr>
              <a:t>aheadFhObGen</a:t>
            </a:r>
            <a:r>
              <a:rPr lang="en-US" altLang="zh-CN" b="1" dirty="0">
                <a:solidFill>
                  <a:srgbClr val="FF0000"/>
                </a:solidFill>
              </a:rPr>
              <a:t>()</a:t>
            </a:r>
          </a:p>
          <a:p>
            <a:r>
              <a:rPr lang="en-US" altLang="zh-CN" b="1" dirty="0" smtClean="0">
                <a:solidFill>
                  <a:srgbClr val="FF0000"/>
                </a:solidFill>
              </a:rPr>
              <a:t>s0_last_br_num_oh </a:t>
            </a:r>
            <a:r>
              <a:rPr lang="en-US" altLang="zh-CN" b="1" dirty="0">
                <a:solidFill>
                  <a:srgbClr val="FF0000"/>
                </a:solidFill>
              </a:rPr>
              <a:t>:= </a:t>
            </a:r>
            <a:r>
              <a:rPr lang="en-US" altLang="zh-CN" b="1" dirty="0" err="1">
                <a:solidFill>
                  <a:srgbClr val="FF0000"/>
                </a:solidFill>
              </a:rPr>
              <a:t>lastBrNumOHGen</a:t>
            </a:r>
            <a:r>
              <a:rPr lang="en-US" altLang="zh-CN" b="1" dirty="0">
                <a:solidFill>
                  <a:srgbClr val="FF0000"/>
                </a:solidFill>
              </a:rPr>
              <a:t>()</a:t>
            </a:r>
          </a:p>
          <a:p>
            <a:r>
              <a:rPr lang="en-US" altLang="zh-CN" dirty="0" smtClean="0"/>
              <a:t>(</a:t>
            </a:r>
            <a:r>
              <a:rPr lang="en-US" altLang="zh-CN" dirty="0" err="1"/>
              <a:t>ghv_write_datas</a:t>
            </a:r>
            <a:r>
              <a:rPr lang="en-US" altLang="zh-CN" dirty="0"/>
              <a:t> zip </a:t>
            </a:r>
            <a:r>
              <a:rPr lang="en-US" altLang="zh-CN" dirty="0" err="1"/>
              <a:t>ghvBitWriteGens</a:t>
            </a:r>
            <a:r>
              <a:rPr lang="en-US" altLang="zh-CN" dirty="0"/>
              <a:t>).map{case (</a:t>
            </a:r>
            <a:r>
              <a:rPr lang="en-US" altLang="zh-CN" dirty="0" err="1"/>
              <a:t>wd</a:t>
            </a:r>
            <a:r>
              <a:rPr lang="en-US" altLang="zh-CN" dirty="0"/>
              <a:t>, d) =&gt; </a:t>
            </a:r>
            <a:r>
              <a:rPr lang="en-US" altLang="zh-CN" dirty="0" err="1"/>
              <a:t>wd</a:t>
            </a:r>
            <a:r>
              <a:rPr lang="en-US" altLang="zh-CN" dirty="0"/>
              <a:t> := d()}</a:t>
            </a:r>
          </a:p>
          <a:p>
            <a:r>
              <a:rPr lang="en-US" altLang="zh-CN" dirty="0" smtClean="0"/>
              <a:t>for </a:t>
            </a:r>
            <a:r>
              <a:rPr lang="en-US" altLang="zh-CN" dirty="0"/>
              <a:t>(i &lt;- 0 until </a:t>
            </a:r>
            <a:r>
              <a:rPr lang="en-US" altLang="zh-CN" dirty="0" err="1"/>
              <a:t>HistoryLength</a:t>
            </a:r>
            <a:r>
              <a:rPr lang="en-US" altLang="zh-CN" dirty="0"/>
              <a:t>) {</a:t>
            </a:r>
          </a:p>
          <a:p>
            <a:r>
              <a:rPr lang="en-US" altLang="zh-CN" dirty="0"/>
              <a:t>   </a:t>
            </a:r>
            <a:r>
              <a:rPr lang="en-US" altLang="zh-CN" dirty="0" smtClean="0"/>
              <a:t>   </a:t>
            </a:r>
            <a:r>
              <a:rPr lang="en-US" altLang="zh-CN" dirty="0" err="1" smtClean="0"/>
              <a:t>ghv_wens</a:t>
            </a:r>
            <a:r>
              <a:rPr lang="en-US" altLang="zh-CN" dirty="0" smtClean="0"/>
              <a:t>(i</a:t>
            </a:r>
            <a:r>
              <a:rPr lang="en-US" altLang="zh-CN" dirty="0"/>
              <a:t>) := </a:t>
            </a:r>
            <a:r>
              <a:rPr lang="en-US" altLang="zh-CN" dirty="0" err="1"/>
              <a:t>Seq</a:t>
            </a:r>
            <a:r>
              <a:rPr lang="en-US" altLang="zh-CN" dirty="0"/>
              <a:t>(s1_ghv_wens, s2_ghv_wens, s3_ghv_wens, </a:t>
            </a:r>
            <a:r>
              <a:rPr lang="en-US" altLang="zh-CN" dirty="0" err="1"/>
              <a:t>redirect_ghv_wens</a:t>
            </a:r>
            <a:r>
              <a:rPr lang="en-US" altLang="zh-CN" dirty="0"/>
              <a:t>).map(_(i).reduce(_||_)).reduce(_||_)</a:t>
            </a:r>
          </a:p>
          <a:p>
            <a:r>
              <a:rPr lang="en-US" altLang="zh-CN" dirty="0"/>
              <a:t>    </a:t>
            </a:r>
            <a:r>
              <a:rPr lang="en-US" altLang="zh-CN" dirty="0" smtClean="0"/>
              <a:t>  when </a:t>
            </a:r>
            <a:r>
              <a:rPr lang="en-US" altLang="zh-CN" dirty="0"/>
              <a:t>(</a:t>
            </a:r>
            <a:r>
              <a:rPr lang="en-US" altLang="zh-CN" dirty="0" err="1"/>
              <a:t>ghv_wens</a:t>
            </a:r>
            <a:r>
              <a:rPr lang="en-US" altLang="zh-CN" dirty="0"/>
              <a:t>(i)) {</a:t>
            </a:r>
          </a:p>
          <a:p>
            <a:r>
              <a:rPr lang="en-US" altLang="zh-CN" dirty="0"/>
              <a:t>      </a:t>
            </a:r>
            <a:r>
              <a:rPr lang="en-US" altLang="zh-CN" dirty="0" smtClean="0"/>
              <a:t>    </a:t>
            </a:r>
            <a:r>
              <a:rPr lang="en-US" altLang="zh-CN" dirty="0" err="1" smtClean="0"/>
              <a:t>ghv</a:t>
            </a:r>
            <a:r>
              <a:rPr lang="en-US" altLang="zh-CN" dirty="0" smtClean="0"/>
              <a:t>(i</a:t>
            </a:r>
            <a:r>
              <a:rPr lang="en-US" altLang="zh-CN" dirty="0"/>
              <a:t>) := </a:t>
            </a:r>
            <a:r>
              <a:rPr lang="en-US" altLang="zh-CN" dirty="0" err="1"/>
              <a:t>ghv_write_datas</a:t>
            </a:r>
            <a:r>
              <a:rPr lang="en-US" altLang="zh-CN" dirty="0"/>
              <a:t>(i)</a:t>
            </a:r>
          </a:p>
          <a:p>
            <a:r>
              <a:rPr lang="en-US" altLang="zh-CN" dirty="0"/>
              <a:t>    </a:t>
            </a:r>
            <a:r>
              <a:rPr lang="en-US" altLang="zh-CN" dirty="0" smtClean="0"/>
              <a:t>  }</a:t>
            </a:r>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1519854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75" y="355928"/>
            <a:ext cx="4910319"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分支历史管理</a:t>
            </a:r>
            <a:endParaRPr lang="en-US" altLang="zh-CN" sz="2800" dirty="0" smtClean="0">
              <a:latin typeface="Microsoft YaHei UI" pitchFamily="34" charset="-122"/>
              <a:ea typeface="Microsoft YaHei UI" pitchFamily="34" charset="-122"/>
            </a:endParaRPr>
          </a:p>
        </p:txBody>
      </p:sp>
      <p:sp>
        <p:nvSpPr>
          <p:cNvPr id="9" name="TextBox 8"/>
          <p:cNvSpPr txBox="1"/>
          <p:nvPr/>
        </p:nvSpPr>
        <p:spPr>
          <a:xfrm>
            <a:off x="460375" y="1484783"/>
            <a:ext cx="7920880" cy="2862322"/>
          </a:xfrm>
          <a:prstGeom prst="rect">
            <a:avLst/>
          </a:prstGeom>
          <a:noFill/>
        </p:spPr>
        <p:txBody>
          <a:bodyPr wrap="square" rtlCol="0">
            <a:spAutoFit/>
          </a:bodyPr>
          <a:lstStyle/>
          <a:p>
            <a:r>
              <a:rPr lang="zh-CN" altLang="en-US" b="1" dirty="0">
                <a:latin typeface="Microsoft YaHei UI Light" pitchFamily="34" charset="-122"/>
                <a:ea typeface="Microsoft YaHei UI Light" pitchFamily="34" charset="-122"/>
              </a:rPr>
              <a:t>推测更新 </a:t>
            </a:r>
            <a:r>
              <a:rPr lang="zh-CN" altLang="en-US" dirty="0">
                <a:latin typeface="Microsoft YaHei UI Light" pitchFamily="34" charset="-122"/>
                <a:ea typeface="Microsoft YaHei UI Light" pitchFamily="34" charset="-122"/>
              </a:rPr>
              <a:t>：每次预测都会根据</a:t>
            </a:r>
            <a:r>
              <a:rPr lang="zh-CN" altLang="en-US" dirty="0">
                <a:latin typeface="Microsoft YaHei UI Light" pitchFamily="34" charset="-122"/>
                <a:ea typeface="Microsoft YaHei UI Light" pitchFamily="34" charset="-122"/>
                <a:hlinkClick r:id="rId2"/>
              </a:rPr>
              <a:t>预测块</a:t>
            </a:r>
            <a:r>
              <a:rPr lang="zh-CN" altLang="en-US" dirty="0">
                <a:latin typeface="Microsoft YaHei UI Light" pitchFamily="34" charset="-122"/>
                <a:ea typeface="Microsoft YaHei UI Light" pitchFamily="34" charset="-122"/>
              </a:rPr>
              <a:t>内的条件分支指令个数和预测方向计算新的全局历史，并在新的预测中</a:t>
            </a:r>
            <a:r>
              <a:rPr lang="zh-CN" altLang="en-US" dirty="0" smtClean="0">
                <a:latin typeface="Microsoft YaHei UI Light" pitchFamily="34" charset="-122"/>
                <a:ea typeface="Microsoft YaHei UI Light" pitchFamily="34" charset="-122"/>
              </a:rPr>
              <a:t>使用</a:t>
            </a:r>
            <a:endParaRPr lang="en-US" altLang="zh-CN" dirty="0" smtClean="0">
              <a:latin typeface="Microsoft YaHei UI Light" pitchFamily="34" charset="-122"/>
              <a:ea typeface="Microsoft YaHei UI Light" pitchFamily="34" charset="-122"/>
            </a:endParaRPr>
          </a:p>
          <a:p>
            <a:endParaRPr lang="zh-CN" altLang="en-US" dirty="0">
              <a:latin typeface="Microsoft YaHei UI Light" pitchFamily="34" charset="-122"/>
              <a:ea typeface="Microsoft YaHei UI Light" pitchFamily="34" charset="-122"/>
            </a:endParaRPr>
          </a:p>
          <a:p>
            <a:r>
              <a:rPr lang="zh-CN" altLang="en-US" b="1" dirty="0">
                <a:latin typeface="Microsoft YaHei UI Light" pitchFamily="34" charset="-122"/>
                <a:ea typeface="Microsoft YaHei UI Light" pitchFamily="34" charset="-122"/>
              </a:rPr>
              <a:t>覆盖逻辑中加入全局历史的比较 </a:t>
            </a:r>
            <a:r>
              <a:rPr lang="zh-CN" altLang="en-US" dirty="0">
                <a:latin typeface="Microsoft YaHei UI Light" pitchFamily="34" charset="-122"/>
                <a:ea typeface="Microsoft YaHei UI Light" pitchFamily="34" charset="-122"/>
              </a:rPr>
              <a:t>：一旦位于后面的流水级推测更新后全局历史与之前流水级的结果不同（条件分支个数或执行结果不同），同样会冲刷流水线并重新开始</a:t>
            </a:r>
            <a:r>
              <a:rPr lang="zh-CN" altLang="en-US" dirty="0" smtClean="0">
                <a:latin typeface="Microsoft YaHei UI Light" pitchFamily="34" charset="-122"/>
                <a:ea typeface="Microsoft YaHei UI Light" pitchFamily="34" charset="-122"/>
              </a:rPr>
              <a:t>预测</a:t>
            </a:r>
            <a:endParaRPr lang="en-US" altLang="zh-CN" dirty="0" smtClean="0">
              <a:latin typeface="Microsoft YaHei UI Light" pitchFamily="34" charset="-122"/>
              <a:ea typeface="Microsoft YaHei UI Light" pitchFamily="34" charset="-122"/>
            </a:endParaRPr>
          </a:p>
          <a:p>
            <a:endParaRPr lang="zh-CN" altLang="en-US" dirty="0">
              <a:latin typeface="Microsoft YaHei UI Light" pitchFamily="34" charset="-122"/>
              <a:ea typeface="Microsoft YaHei UI Light" pitchFamily="34" charset="-122"/>
            </a:endParaRPr>
          </a:p>
          <a:p>
            <a:r>
              <a:rPr lang="zh-CN" altLang="en-US" b="1" dirty="0">
                <a:latin typeface="Microsoft YaHei UI Light" pitchFamily="34" charset="-122"/>
                <a:ea typeface="Microsoft YaHei UI Light" pitchFamily="34" charset="-122"/>
              </a:rPr>
              <a:t>预测后存储全局历史的副本 </a:t>
            </a:r>
            <a:r>
              <a:rPr lang="zh-CN" altLang="en-US" dirty="0">
                <a:latin typeface="Microsoft YaHei UI Light" pitchFamily="34" charset="-122"/>
                <a:ea typeface="Microsoft YaHei UI Light" pitchFamily="34" charset="-122"/>
              </a:rPr>
              <a:t>：在预测结束后，当次预测使用的全局历史会存储到 </a:t>
            </a:r>
            <a:r>
              <a:rPr lang="en-US" altLang="zh-CN" dirty="0">
                <a:latin typeface="Microsoft YaHei UI Light" pitchFamily="34" charset="-122"/>
                <a:ea typeface="Microsoft YaHei UI Light" pitchFamily="34" charset="-122"/>
                <a:hlinkClick r:id="rId3"/>
              </a:rPr>
              <a:t>FTQ</a:t>
            </a:r>
            <a:r>
              <a:rPr lang="zh-CN" altLang="en-US" dirty="0">
                <a:latin typeface="Microsoft YaHei UI Light" pitchFamily="34" charset="-122"/>
                <a:ea typeface="Microsoft YaHei UI Light" pitchFamily="34" charset="-122"/>
              </a:rPr>
              <a:t> 中，在误预测恢复时读出并送回 </a:t>
            </a:r>
            <a:r>
              <a:rPr lang="en-US" altLang="zh-CN" dirty="0">
                <a:latin typeface="Microsoft YaHei UI Light" pitchFamily="34" charset="-122"/>
                <a:ea typeface="Microsoft YaHei UI Light" pitchFamily="34" charset="-122"/>
              </a:rPr>
              <a:t>BPU</a:t>
            </a:r>
          </a:p>
          <a:p>
            <a:endParaRPr lang="zh-CN" altLang="en-US" dirty="0"/>
          </a:p>
        </p:txBody>
      </p:sp>
    </p:spTree>
    <p:extLst>
      <p:ext uri="{BB962C8B-B14F-4D97-AF65-F5344CB8AC3E}">
        <p14:creationId xmlns:p14="http://schemas.microsoft.com/office/powerpoint/2010/main" val="160837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75" y="355928"/>
            <a:ext cx="4910319"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分支历史管理</a:t>
            </a:r>
            <a:endParaRPr lang="en-US" altLang="zh-CN" sz="2800" dirty="0" smtClean="0">
              <a:latin typeface="Microsoft YaHei UI" pitchFamily="34" charset="-122"/>
              <a:ea typeface="Microsoft YaHei UI" pitchFamily="34" charset="-122"/>
            </a:endParaRPr>
          </a:p>
        </p:txBody>
      </p:sp>
      <p:sp>
        <p:nvSpPr>
          <p:cNvPr id="9" name="TextBox 8"/>
          <p:cNvSpPr txBox="1"/>
          <p:nvPr/>
        </p:nvSpPr>
        <p:spPr>
          <a:xfrm>
            <a:off x="460375" y="1484783"/>
            <a:ext cx="7920880" cy="646331"/>
          </a:xfrm>
          <a:prstGeom prst="rect">
            <a:avLst/>
          </a:prstGeom>
          <a:noFill/>
        </p:spPr>
        <p:txBody>
          <a:bodyPr wrap="square" rtlCol="0">
            <a:spAutoFit/>
          </a:bodyPr>
          <a:lstStyle/>
          <a:p>
            <a:r>
              <a:rPr lang="zh-CN" altLang="en-US" b="1" dirty="0">
                <a:latin typeface="Microsoft YaHei UI Light" pitchFamily="34" charset="-122"/>
                <a:ea typeface="Microsoft YaHei UI Light" pitchFamily="34" charset="-122"/>
              </a:rPr>
              <a:t>推测更新 </a:t>
            </a:r>
            <a:r>
              <a:rPr lang="zh-CN" altLang="en-US" dirty="0">
                <a:latin typeface="Microsoft YaHei UI Light" pitchFamily="34" charset="-122"/>
                <a:ea typeface="Microsoft YaHei UI Light" pitchFamily="34" charset="-122"/>
              </a:rPr>
              <a:t>：每次预测都会根据</a:t>
            </a:r>
            <a:r>
              <a:rPr lang="zh-CN" altLang="en-US" dirty="0">
                <a:latin typeface="Microsoft YaHei UI Light" pitchFamily="34" charset="-122"/>
                <a:ea typeface="Microsoft YaHei UI Light" pitchFamily="34" charset="-122"/>
                <a:hlinkClick r:id="rId2"/>
              </a:rPr>
              <a:t>预测块</a:t>
            </a:r>
            <a:r>
              <a:rPr lang="zh-CN" altLang="en-US" dirty="0">
                <a:latin typeface="Microsoft YaHei UI Light" pitchFamily="34" charset="-122"/>
                <a:ea typeface="Microsoft YaHei UI Light" pitchFamily="34" charset="-122"/>
              </a:rPr>
              <a:t>内的条件分支指令个数和预测方向计算新的全局历史，并在新的预测中</a:t>
            </a:r>
            <a:r>
              <a:rPr lang="zh-CN" altLang="en-US" dirty="0" smtClean="0">
                <a:latin typeface="Microsoft YaHei UI Light" pitchFamily="34" charset="-122"/>
                <a:ea typeface="Microsoft YaHei UI Light" pitchFamily="34" charset="-122"/>
              </a:rPr>
              <a:t>使用</a:t>
            </a:r>
            <a:endParaRPr lang="zh-CN" altLang="en-US" dirty="0">
              <a:latin typeface="Microsoft YaHei UI Light" pitchFamily="34" charset="-122"/>
              <a:ea typeface="Microsoft YaHei UI Light" pitchFamily="34" charset="-122"/>
            </a:endParaRPr>
          </a:p>
        </p:txBody>
      </p:sp>
      <p:sp>
        <p:nvSpPr>
          <p:cNvPr id="2" name="矩形 1"/>
          <p:cNvSpPr/>
          <p:nvPr/>
        </p:nvSpPr>
        <p:spPr>
          <a:xfrm>
            <a:off x="460375" y="2534504"/>
            <a:ext cx="8046640" cy="923330"/>
          </a:xfrm>
          <a:prstGeom prst="rect">
            <a:avLst/>
          </a:prstGeom>
        </p:spPr>
        <p:txBody>
          <a:bodyPr wrap="square">
            <a:spAutoFit/>
          </a:bodyPr>
          <a:lstStyle/>
          <a:p>
            <a:r>
              <a:rPr lang="en-US" altLang="zh-CN" dirty="0" err="1"/>
              <a:t>val</a:t>
            </a:r>
            <a:r>
              <a:rPr lang="en-US" altLang="zh-CN" dirty="0"/>
              <a:t> s1_possible_predicted_fhs = (0 to </a:t>
            </a:r>
            <a:r>
              <a:rPr lang="en-US" altLang="zh-CN" dirty="0" err="1"/>
              <a:t>numBr</a:t>
            </a:r>
            <a:r>
              <a:rPr lang="en-US" altLang="zh-CN" dirty="0"/>
              <a:t>).map(i =&gt;</a:t>
            </a:r>
          </a:p>
          <a:p>
            <a:r>
              <a:rPr lang="en-US" altLang="zh-CN" dirty="0"/>
              <a:t>    s1_folded_gh.update(s1_ahead_fh_oldest_bits, </a:t>
            </a:r>
            <a:r>
              <a:rPr lang="en-US" altLang="zh-CN" b="1" dirty="0">
                <a:solidFill>
                  <a:srgbClr val="FF0000"/>
                </a:solidFill>
              </a:rPr>
              <a:t>s1_last_br_num_oh</a:t>
            </a:r>
            <a:r>
              <a:rPr lang="en-US" altLang="zh-CN" dirty="0"/>
              <a:t>, i, </a:t>
            </a:r>
            <a:r>
              <a:rPr lang="en-US" altLang="zh-CN" b="1" dirty="0">
                <a:solidFill>
                  <a:srgbClr val="FF0000"/>
                </a:solidFill>
              </a:rPr>
              <a:t>resp.s1.brTaken &amp;&amp; resp.s1.lastBrPosOH(i)))</a:t>
            </a:r>
            <a:endParaRPr lang="zh-CN" altLang="en-US" b="1" dirty="0">
              <a:solidFill>
                <a:srgbClr val="FF0000"/>
              </a:solidFill>
            </a:endParaRPr>
          </a:p>
        </p:txBody>
      </p:sp>
    </p:spTree>
    <p:extLst>
      <p:ext uri="{BB962C8B-B14F-4D97-AF65-F5344CB8AC3E}">
        <p14:creationId xmlns:p14="http://schemas.microsoft.com/office/powerpoint/2010/main" val="145130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75" y="355928"/>
            <a:ext cx="4910319"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分支历史管理</a:t>
            </a:r>
            <a:endParaRPr lang="en-US" altLang="zh-CN" sz="2800" dirty="0" smtClean="0">
              <a:latin typeface="Microsoft YaHei UI" pitchFamily="34" charset="-122"/>
              <a:ea typeface="Microsoft YaHei UI" pitchFamily="34" charset="-122"/>
            </a:endParaRPr>
          </a:p>
        </p:txBody>
      </p:sp>
      <p:sp>
        <p:nvSpPr>
          <p:cNvPr id="9" name="TextBox 8"/>
          <p:cNvSpPr txBox="1"/>
          <p:nvPr/>
        </p:nvSpPr>
        <p:spPr>
          <a:xfrm>
            <a:off x="460375" y="1484783"/>
            <a:ext cx="7920880" cy="923330"/>
          </a:xfrm>
          <a:prstGeom prst="rect">
            <a:avLst/>
          </a:prstGeom>
          <a:noFill/>
        </p:spPr>
        <p:txBody>
          <a:bodyPr wrap="square" rtlCol="0">
            <a:spAutoFit/>
          </a:bodyPr>
          <a:lstStyle/>
          <a:p>
            <a:r>
              <a:rPr lang="zh-CN" altLang="en-US" b="1" dirty="0">
                <a:latin typeface="Microsoft YaHei UI Light" pitchFamily="34" charset="-122"/>
                <a:ea typeface="Microsoft YaHei UI Light" pitchFamily="34" charset="-122"/>
              </a:rPr>
              <a:t>覆盖逻辑中加入全局历史的比较 </a:t>
            </a:r>
            <a:r>
              <a:rPr lang="zh-CN" altLang="en-US" dirty="0">
                <a:latin typeface="Microsoft YaHei UI Light" pitchFamily="34" charset="-122"/>
                <a:ea typeface="Microsoft YaHei UI Light" pitchFamily="34" charset="-122"/>
              </a:rPr>
              <a:t>：一旦位于后面的流水级推测更新后全局历史与之前流水级的结果不同（条件分支个数或执行结果不同），同样会冲刷流水线并重新开始预测</a:t>
            </a:r>
            <a:endParaRPr lang="en-US" altLang="zh-CN" dirty="0">
              <a:latin typeface="Microsoft YaHei UI Light" pitchFamily="34" charset="-122"/>
              <a:ea typeface="Microsoft YaHei UI Light" pitchFamily="34" charset="-122"/>
            </a:endParaRPr>
          </a:p>
        </p:txBody>
      </p:sp>
      <p:sp>
        <p:nvSpPr>
          <p:cNvPr id="2" name="矩形 1"/>
          <p:cNvSpPr/>
          <p:nvPr/>
        </p:nvSpPr>
        <p:spPr>
          <a:xfrm>
            <a:off x="460373" y="2636912"/>
            <a:ext cx="9008169" cy="2862322"/>
          </a:xfrm>
          <a:prstGeom prst="rect">
            <a:avLst/>
          </a:prstGeom>
        </p:spPr>
        <p:txBody>
          <a:bodyPr wrap="square">
            <a:spAutoFit/>
          </a:bodyPr>
          <a:lstStyle/>
          <a:p>
            <a:r>
              <a:rPr lang="en-US" altLang="zh-CN" dirty="0" err="1" smtClean="0"/>
              <a:t>def</a:t>
            </a:r>
            <a:r>
              <a:rPr lang="en-US" altLang="zh-CN" dirty="0" smtClean="0"/>
              <a:t> </a:t>
            </a:r>
            <a:r>
              <a:rPr lang="en-US" altLang="zh-CN" dirty="0" err="1"/>
              <a:t>preds_needs_redirect_vec</a:t>
            </a:r>
            <a:r>
              <a:rPr lang="en-US" altLang="zh-CN" dirty="0"/>
              <a:t>(x: </a:t>
            </a:r>
            <a:r>
              <a:rPr lang="en-US" altLang="zh-CN" dirty="0" err="1"/>
              <a:t>BranchPredictionBundle</a:t>
            </a:r>
            <a:r>
              <a:rPr lang="en-US" altLang="zh-CN" dirty="0"/>
              <a:t>, y: </a:t>
            </a:r>
            <a:r>
              <a:rPr lang="en-US" altLang="zh-CN" dirty="0" err="1"/>
              <a:t>BranchPredictionBundle</a:t>
            </a:r>
            <a:r>
              <a:rPr lang="en-US" altLang="zh-CN" dirty="0"/>
              <a:t>) = {</a:t>
            </a:r>
          </a:p>
          <a:p>
            <a:r>
              <a:rPr lang="en-US" altLang="zh-CN" dirty="0"/>
              <a:t>    </a:t>
            </a:r>
            <a:r>
              <a:rPr lang="en-US" altLang="zh-CN" dirty="0" err="1"/>
              <a:t>VecInit</a:t>
            </a:r>
            <a:r>
              <a:rPr lang="en-US" altLang="zh-CN" dirty="0"/>
              <a:t>(</a:t>
            </a:r>
          </a:p>
          <a:p>
            <a:r>
              <a:rPr lang="en-US" altLang="zh-CN" dirty="0"/>
              <a:t>      </a:t>
            </a:r>
            <a:r>
              <a:rPr lang="en-US" altLang="zh-CN" dirty="0" err="1"/>
              <a:t>x.getTarget</a:t>
            </a:r>
            <a:r>
              <a:rPr lang="en-US" altLang="zh-CN" dirty="0"/>
              <a:t> =/= </a:t>
            </a:r>
            <a:r>
              <a:rPr lang="en-US" altLang="zh-CN" dirty="0" err="1"/>
              <a:t>y.getTarget</a:t>
            </a:r>
            <a:r>
              <a:rPr lang="en-US" altLang="zh-CN" dirty="0"/>
              <a:t>,</a:t>
            </a:r>
          </a:p>
          <a:p>
            <a:r>
              <a:rPr lang="en-US" altLang="zh-CN" dirty="0"/>
              <a:t>      </a:t>
            </a:r>
            <a:r>
              <a:rPr lang="en-US" altLang="zh-CN" dirty="0" err="1"/>
              <a:t>x.lastBrPosOH.asUInt</a:t>
            </a:r>
            <a:r>
              <a:rPr lang="en-US" altLang="zh-CN" dirty="0"/>
              <a:t> =/= </a:t>
            </a:r>
            <a:r>
              <a:rPr lang="en-US" altLang="zh-CN" dirty="0" err="1"/>
              <a:t>y.lastBrPosOH.asUInt</a:t>
            </a:r>
            <a:r>
              <a:rPr lang="en-US" altLang="zh-CN" dirty="0" smtClean="0"/>
              <a:t>,    // </a:t>
            </a:r>
            <a:r>
              <a:rPr lang="zh-CN" altLang="en-US" dirty="0" smtClean="0"/>
              <a:t>分支个数</a:t>
            </a:r>
            <a:r>
              <a:rPr lang="en-US" altLang="zh-CN" dirty="0" smtClean="0"/>
              <a:t>????</a:t>
            </a:r>
            <a:endParaRPr lang="en-US" altLang="zh-CN" dirty="0"/>
          </a:p>
          <a:p>
            <a:r>
              <a:rPr lang="en-US" altLang="zh-CN" dirty="0"/>
              <a:t>      </a:t>
            </a:r>
            <a:r>
              <a:rPr lang="en-US" altLang="zh-CN" dirty="0" err="1"/>
              <a:t>x.taken</a:t>
            </a:r>
            <a:r>
              <a:rPr lang="en-US" altLang="zh-CN" dirty="0"/>
              <a:t> =/= </a:t>
            </a:r>
            <a:r>
              <a:rPr lang="en-US" altLang="zh-CN" dirty="0" err="1"/>
              <a:t>y.taken</a:t>
            </a:r>
            <a:r>
              <a:rPr lang="en-US" altLang="zh-CN" dirty="0" smtClean="0"/>
              <a:t>,                                                     // </a:t>
            </a:r>
            <a:r>
              <a:rPr lang="zh-CN" altLang="en-US" dirty="0" smtClean="0"/>
              <a:t>执行结果不同</a:t>
            </a:r>
            <a:endParaRPr lang="en-US" altLang="zh-CN" dirty="0"/>
          </a:p>
          <a:p>
            <a:r>
              <a:rPr lang="en-US" altLang="zh-CN" dirty="0"/>
              <a:t>      (</a:t>
            </a:r>
            <a:r>
              <a:rPr lang="en-US" altLang="zh-CN" dirty="0" err="1"/>
              <a:t>x.taken</a:t>
            </a:r>
            <a:r>
              <a:rPr lang="en-US" altLang="zh-CN" dirty="0"/>
              <a:t> &amp;&amp; </a:t>
            </a:r>
            <a:r>
              <a:rPr lang="en-US" altLang="zh-CN" dirty="0" err="1"/>
              <a:t>y.taken</a:t>
            </a:r>
            <a:r>
              <a:rPr lang="en-US" altLang="zh-CN" dirty="0"/>
              <a:t>) &amp;&amp; </a:t>
            </a:r>
            <a:r>
              <a:rPr lang="en-US" altLang="zh-CN" dirty="0" err="1"/>
              <a:t>x.cfiIndex.bits</a:t>
            </a:r>
            <a:r>
              <a:rPr lang="en-US" altLang="zh-CN" dirty="0"/>
              <a:t> =/= </a:t>
            </a:r>
            <a:r>
              <a:rPr lang="en-US" altLang="zh-CN" dirty="0" err="1"/>
              <a:t>y.cfiIndex.bits</a:t>
            </a:r>
            <a:r>
              <a:rPr lang="en-US" altLang="zh-CN" dirty="0"/>
              <a:t>,</a:t>
            </a:r>
          </a:p>
          <a:p>
            <a:r>
              <a:rPr lang="en-US" altLang="zh-CN" dirty="0"/>
              <a:t>      // </a:t>
            </a:r>
            <a:r>
              <a:rPr lang="en-US" altLang="zh-CN" dirty="0" err="1"/>
              <a:t>x.shouldShiftVec.asUInt</a:t>
            </a:r>
            <a:r>
              <a:rPr lang="en-US" altLang="zh-CN" dirty="0"/>
              <a:t> =/= </a:t>
            </a:r>
            <a:r>
              <a:rPr lang="en-US" altLang="zh-CN" dirty="0" err="1"/>
              <a:t>y.shouldShiftVec.asUInt</a:t>
            </a:r>
            <a:r>
              <a:rPr lang="en-US" altLang="zh-CN" dirty="0"/>
              <a:t>,</a:t>
            </a:r>
          </a:p>
          <a:p>
            <a:r>
              <a:rPr lang="en-US" altLang="zh-CN" dirty="0"/>
              <a:t>      // </a:t>
            </a:r>
            <a:r>
              <a:rPr lang="en-US" altLang="zh-CN" dirty="0" err="1"/>
              <a:t>x.brTaken</a:t>
            </a:r>
            <a:r>
              <a:rPr lang="en-US" altLang="zh-CN" dirty="0"/>
              <a:t> =/= </a:t>
            </a:r>
            <a:r>
              <a:rPr lang="en-US" altLang="zh-CN" dirty="0" err="1"/>
              <a:t>y.brTaken</a:t>
            </a:r>
            <a:endParaRPr lang="en-US" altLang="zh-CN" dirty="0"/>
          </a:p>
          <a:p>
            <a:r>
              <a:rPr lang="en-US" altLang="zh-CN" dirty="0"/>
              <a:t>    )</a:t>
            </a:r>
          </a:p>
          <a:p>
            <a:r>
              <a:rPr lang="en-US" altLang="zh-CN" dirty="0" smtClean="0"/>
              <a:t>}</a:t>
            </a:r>
            <a:endParaRPr lang="en-US" altLang="zh-CN" dirty="0"/>
          </a:p>
        </p:txBody>
      </p:sp>
    </p:spTree>
    <p:extLst>
      <p:ext uri="{BB962C8B-B14F-4D97-AF65-F5344CB8AC3E}">
        <p14:creationId xmlns:p14="http://schemas.microsoft.com/office/powerpoint/2010/main" val="3547721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75" y="355928"/>
            <a:ext cx="4910319"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分支历史管理</a:t>
            </a:r>
            <a:endParaRPr lang="en-US" altLang="zh-CN" sz="2800" dirty="0" smtClean="0">
              <a:latin typeface="Microsoft YaHei UI" pitchFamily="34" charset="-122"/>
              <a:ea typeface="Microsoft YaHei UI" pitchFamily="34" charset="-122"/>
            </a:endParaRPr>
          </a:p>
        </p:txBody>
      </p:sp>
      <p:sp>
        <p:nvSpPr>
          <p:cNvPr id="9" name="TextBox 8"/>
          <p:cNvSpPr txBox="1"/>
          <p:nvPr/>
        </p:nvSpPr>
        <p:spPr>
          <a:xfrm>
            <a:off x="460375" y="1484783"/>
            <a:ext cx="7920880" cy="923330"/>
          </a:xfrm>
          <a:prstGeom prst="rect">
            <a:avLst/>
          </a:prstGeom>
          <a:noFill/>
        </p:spPr>
        <p:txBody>
          <a:bodyPr wrap="square" rtlCol="0">
            <a:spAutoFit/>
          </a:bodyPr>
          <a:lstStyle/>
          <a:p>
            <a:r>
              <a:rPr lang="zh-CN" altLang="en-US" b="1" dirty="0" smtClean="0">
                <a:latin typeface="Microsoft YaHei UI Light" pitchFamily="34" charset="-122"/>
                <a:ea typeface="Microsoft YaHei UI Light" pitchFamily="34" charset="-122"/>
              </a:rPr>
              <a:t>预测</a:t>
            </a:r>
            <a:r>
              <a:rPr lang="zh-CN" altLang="en-US" b="1" dirty="0">
                <a:latin typeface="Microsoft YaHei UI Light" pitchFamily="34" charset="-122"/>
                <a:ea typeface="Microsoft YaHei UI Light" pitchFamily="34" charset="-122"/>
              </a:rPr>
              <a:t>后存储全局历史的副本 </a:t>
            </a:r>
            <a:r>
              <a:rPr lang="zh-CN" altLang="en-US" dirty="0">
                <a:latin typeface="Microsoft YaHei UI Light" pitchFamily="34" charset="-122"/>
                <a:ea typeface="Microsoft YaHei UI Light" pitchFamily="34" charset="-122"/>
              </a:rPr>
              <a:t>：在预测结束后，当次预测使用的全局历史会存储到 </a:t>
            </a:r>
            <a:r>
              <a:rPr lang="en-US" altLang="zh-CN" dirty="0">
                <a:latin typeface="Microsoft YaHei UI Light" pitchFamily="34" charset="-122"/>
                <a:ea typeface="Microsoft YaHei UI Light" pitchFamily="34" charset="-122"/>
                <a:hlinkClick r:id="rId2"/>
              </a:rPr>
              <a:t>FTQ</a:t>
            </a:r>
            <a:r>
              <a:rPr lang="zh-CN" altLang="en-US" dirty="0">
                <a:latin typeface="Microsoft YaHei UI Light" pitchFamily="34" charset="-122"/>
                <a:ea typeface="Microsoft YaHei UI Light" pitchFamily="34" charset="-122"/>
              </a:rPr>
              <a:t> 中，在误预测恢复时读出并送回 </a:t>
            </a:r>
            <a:r>
              <a:rPr lang="en-US" altLang="zh-CN" dirty="0">
                <a:latin typeface="Microsoft YaHei UI Light" pitchFamily="34" charset="-122"/>
                <a:ea typeface="Microsoft YaHei UI Light" pitchFamily="34" charset="-122"/>
              </a:rPr>
              <a:t>BPU</a:t>
            </a:r>
          </a:p>
          <a:p>
            <a:endParaRPr lang="zh-CN" altLang="en-US" dirty="0"/>
          </a:p>
        </p:txBody>
      </p:sp>
      <p:sp>
        <p:nvSpPr>
          <p:cNvPr id="2" name="矩形 1"/>
          <p:cNvSpPr/>
          <p:nvPr/>
        </p:nvSpPr>
        <p:spPr>
          <a:xfrm>
            <a:off x="539552" y="2708920"/>
            <a:ext cx="7398568" cy="2031325"/>
          </a:xfrm>
          <a:prstGeom prst="rect">
            <a:avLst/>
          </a:prstGeom>
        </p:spPr>
        <p:txBody>
          <a:bodyPr wrap="square">
            <a:spAutoFit/>
          </a:bodyPr>
          <a:lstStyle/>
          <a:p>
            <a:r>
              <a:rPr lang="en-US" altLang="zh-CN" dirty="0" err="1"/>
              <a:t>io.bpu_to_ftq.resp.bits</a:t>
            </a:r>
            <a:r>
              <a:rPr lang="en-US" altLang="zh-CN" dirty="0"/>
              <a:t>  := </a:t>
            </a:r>
            <a:r>
              <a:rPr lang="en-US" altLang="zh-CN" dirty="0" err="1"/>
              <a:t>BpuToFtqBundle</a:t>
            </a:r>
            <a:r>
              <a:rPr lang="en-US" altLang="zh-CN" dirty="0"/>
              <a:t>(</a:t>
            </a:r>
            <a:r>
              <a:rPr lang="en-US" altLang="zh-CN" dirty="0" err="1"/>
              <a:t>predictors.io.out.resp</a:t>
            </a:r>
            <a:r>
              <a:rPr lang="en-US" altLang="zh-CN" dirty="0"/>
              <a:t>)</a:t>
            </a:r>
          </a:p>
          <a:p>
            <a:r>
              <a:rPr lang="en-US" altLang="zh-CN" dirty="0" err="1"/>
              <a:t>io.bpu_to_ftq.resp.bits.meta</a:t>
            </a:r>
            <a:r>
              <a:rPr lang="en-US" altLang="zh-CN" dirty="0"/>
              <a:t>  := </a:t>
            </a:r>
            <a:r>
              <a:rPr lang="en-US" altLang="zh-CN" dirty="0" err="1"/>
              <a:t>predictors.io.out.last_stage_meta</a:t>
            </a:r>
            <a:r>
              <a:rPr lang="en-US" altLang="zh-CN" dirty="0"/>
              <a:t> // TODO: change to </a:t>
            </a:r>
            <a:r>
              <a:rPr lang="en-US" altLang="zh-CN" dirty="0" err="1"/>
              <a:t>lastStageMeta</a:t>
            </a:r>
            <a:endParaRPr lang="en-US" altLang="zh-CN" dirty="0"/>
          </a:p>
          <a:p>
            <a:r>
              <a:rPr lang="en-US" altLang="zh-CN" b="1" dirty="0">
                <a:solidFill>
                  <a:srgbClr val="FF0000"/>
                </a:solidFill>
              </a:rPr>
              <a:t>io.bpu_to_ftq.resp.bits.s3.folded_hist := s3_folded_gh</a:t>
            </a:r>
          </a:p>
          <a:p>
            <a:r>
              <a:rPr lang="en-US" altLang="zh-CN" b="1" dirty="0">
                <a:solidFill>
                  <a:srgbClr val="FF0000"/>
                </a:solidFill>
              </a:rPr>
              <a:t>io.bpu_to_ftq.resp.bits.s3.histPtr := s3_ghist_ptr</a:t>
            </a:r>
          </a:p>
          <a:p>
            <a:r>
              <a:rPr lang="en-US" altLang="zh-CN" b="1" dirty="0">
                <a:solidFill>
                  <a:srgbClr val="FF0000"/>
                </a:solidFill>
              </a:rPr>
              <a:t>io.bpu_to_ftq.resp.bits.s3.lastBrNumOH := s3_last_br_num_oh</a:t>
            </a:r>
          </a:p>
          <a:p>
            <a:r>
              <a:rPr lang="en-US" altLang="zh-CN" b="1" dirty="0">
                <a:solidFill>
                  <a:srgbClr val="FF0000"/>
                </a:solidFill>
              </a:rPr>
              <a:t>io.bpu_to_ftq.resp.bits.s3.afhob := s3_ahead_fh_oldest_bits</a:t>
            </a:r>
            <a:endParaRPr lang="zh-CN" altLang="en-US" b="1" dirty="0">
              <a:solidFill>
                <a:srgbClr val="FF0000"/>
              </a:solidFill>
            </a:endParaRPr>
          </a:p>
        </p:txBody>
      </p:sp>
    </p:spTree>
    <p:extLst>
      <p:ext uri="{BB962C8B-B14F-4D97-AF65-F5344CB8AC3E}">
        <p14:creationId xmlns:p14="http://schemas.microsoft.com/office/powerpoint/2010/main" val="309333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375" y="355928"/>
            <a:ext cx="4910319"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预测器逻辑</a:t>
            </a:r>
            <a:r>
              <a:rPr lang="en-US" altLang="zh-CN" sz="2800" dirty="0" smtClean="0">
                <a:latin typeface="Microsoft YaHei UI" pitchFamily="34" charset="-122"/>
                <a:ea typeface="Microsoft YaHei UI" pitchFamily="34" charset="-122"/>
              </a:rPr>
              <a:t>——</a:t>
            </a:r>
            <a:r>
              <a:rPr lang="zh-CN" altLang="en-US" sz="2800" dirty="0" smtClean="0">
                <a:latin typeface="Microsoft YaHei UI" pitchFamily="34" charset="-122"/>
                <a:ea typeface="Microsoft YaHei UI" pitchFamily="34" charset="-122"/>
              </a:rPr>
              <a:t>分支历史管理</a:t>
            </a:r>
            <a:endParaRPr lang="en-US" altLang="zh-CN" sz="2800" dirty="0" smtClean="0">
              <a:latin typeface="Microsoft YaHei UI" pitchFamily="34" charset="-122"/>
              <a:ea typeface="Microsoft YaHei UI"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196752"/>
            <a:ext cx="8477200" cy="336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50" y="4941168"/>
            <a:ext cx="8608045" cy="167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79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0688"/>
            <a:ext cx="7334807"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7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p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bp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bp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bp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04" y="1041201"/>
            <a:ext cx="5607025" cy="391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450504" y="5229200"/>
            <a:ext cx="7783926" cy="1364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分支预测单元采用多级混合预测架构，主要包含两个部分</a:t>
            </a:r>
            <a:endParaRPr kumimoji="0" lang="zh-CN" sz="2400" b="0" i="0" u="none" strike="noStrike" cap="none" normalizeH="0" baseline="0" dirty="0" smtClean="0">
              <a:ln>
                <a:noFill/>
              </a:ln>
              <a:solidFill>
                <a:schemeClr val="tx1"/>
              </a:solidFill>
              <a:effectLst/>
              <a:latin typeface="Microsoft YaHei UI" pitchFamily="34" charset="-122"/>
              <a:ea typeface="Microsoft YaHei UI"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Next Line Predictor (NLP)</a:t>
            </a:r>
            <a:r>
              <a:rPr kumimoji="0" 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a:t>
            </a:r>
            <a:r>
              <a:rPr kumimoji="0" lang="en-US" alt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u</a:t>
            </a:r>
            <a:r>
              <a:rPr kumimoji="0" lang="zh-CN" alt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BTB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rgbClr val="333333"/>
                </a:solidFill>
                <a:effectLst/>
                <a:latin typeface="Microsoft YaHei UI" pitchFamily="34" charset="-122"/>
                <a:ea typeface="Microsoft YaHei UI" pitchFamily="34" charset="-122"/>
                <a:cs typeface="Open Sans" pitchFamily="34" charset="0"/>
              </a:rPr>
              <a:t>Accurate Predictor (APD): FTB/TAGE-SC/ITTAGE/RAS</a:t>
            </a:r>
          </a:p>
        </p:txBody>
      </p:sp>
      <p:sp>
        <p:nvSpPr>
          <p:cNvPr id="11" name="矩形 10"/>
          <p:cNvSpPr/>
          <p:nvPr/>
        </p:nvSpPr>
        <p:spPr>
          <a:xfrm>
            <a:off x="460375" y="355928"/>
            <a:ext cx="2698175"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基本结构及参数</a:t>
            </a:r>
            <a:endParaRPr lang="en-US" altLang="zh-CN" sz="2800" dirty="0" smtClean="0">
              <a:latin typeface="Microsoft YaHei UI" pitchFamily="34" charset="-122"/>
              <a:ea typeface="Microsoft YaHei UI" pitchFamily="34" charset="-122"/>
            </a:endParaRPr>
          </a:p>
        </p:txBody>
      </p:sp>
    </p:spTree>
    <p:extLst>
      <p:ext uri="{BB962C8B-B14F-4D97-AF65-F5344CB8AC3E}">
        <p14:creationId xmlns:p14="http://schemas.microsoft.com/office/powerpoint/2010/main" val="304378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476672"/>
            <a:ext cx="7920880" cy="4801314"/>
          </a:xfrm>
          <a:prstGeom prst="rect">
            <a:avLst/>
          </a:prstGeom>
        </p:spPr>
        <p:txBody>
          <a:bodyPr wrap="square">
            <a:spAutoFit/>
          </a:bodyPr>
          <a:lstStyle/>
          <a:p>
            <a:r>
              <a:rPr lang="en-US" altLang="zh-CN" dirty="0"/>
              <a:t>trait </a:t>
            </a:r>
            <a:r>
              <a:rPr lang="en-US" altLang="zh-CN" dirty="0" err="1"/>
              <a:t>HasBPUConst</a:t>
            </a:r>
            <a:r>
              <a:rPr lang="en-US" altLang="zh-CN" dirty="0"/>
              <a:t> extends </a:t>
            </a:r>
            <a:r>
              <a:rPr lang="en-US" altLang="zh-CN" dirty="0" err="1"/>
              <a:t>HasXSParameter</a:t>
            </a:r>
            <a:r>
              <a:rPr lang="en-US" altLang="zh-CN" dirty="0"/>
              <a:t> {</a:t>
            </a:r>
          </a:p>
          <a:p>
            <a:r>
              <a:rPr lang="en-US" altLang="zh-CN" dirty="0"/>
              <a:t>  </a:t>
            </a:r>
            <a:r>
              <a:rPr lang="en-US" altLang="zh-CN" dirty="0" err="1"/>
              <a:t>val</a:t>
            </a:r>
            <a:r>
              <a:rPr lang="en-US" altLang="zh-CN" dirty="0"/>
              <a:t> </a:t>
            </a:r>
            <a:r>
              <a:rPr lang="en-US" altLang="zh-CN" dirty="0" err="1"/>
              <a:t>MaxMetaLength</a:t>
            </a:r>
            <a:r>
              <a:rPr lang="en-US" altLang="zh-CN" dirty="0"/>
              <a:t> = 512 </a:t>
            </a:r>
            <a:r>
              <a:rPr lang="en-US" altLang="zh-CN" dirty="0" smtClean="0"/>
              <a:t>         // </a:t>
            </a:r>
            <a:r>
              <a:rPr lang="en-US" altLang="zh-CN" dirty="0"/>
              <a:t>TODO: Reduce meta length</a:t>
            </a:r>
          </a:p>
          <a:p>
            <a:r>
              <a:rPr lang="en-US" altLang="zh-CN" dirty="0"/>
              <a:t>  </a:t>
            </a:r>
            <a:r>
              <a:rPr lang="en-US" altLang="zh-CN" dirty="0" err="1"/>
              <a:t>val</a:t>
            </a:r>
            <a:r>
              <a:rPr lang="en-US" altLang="zh-CN" dirty="0"/>
              <a:t> </a:t>
            </a:r>
            <a:r>
              <a:rPr lang="en-US" altLang="zh-CN" dirty="0" err="1"/>
              <a:t>MaxBasicBlockSize</a:t>
            </a:r>
            <a:r>
              <a:rPr lang="en-US" altLang="zh-CN" dirty="0"/>
              <a:t> = </a:t>
            </a:r>
            <a:r>
              <a:rPr lang="en-US" altLang="zh-CN" dirty="0" smtClean="0"/>
              <a:t>32        // </a:t>
            </a:r>
            <a:r>
              <a:rPr lang="zh-CN" altLang="en-US" dirty="0" smtClean="0"/>
              <a:t>预测块大小  </a:t>
            </a:r>
            <a:r>
              <a:rPr lang="en-US" altLang="zh-CN" dirty="0" smtClean="0"/>
              <a:t>????</a:t>
            </a:r>
            <a:endParaRPr lang="en-US" altLang="zh-CN" dirty="0"/>
          </a:p>
          <a:p>
            <a:r>
              <a:rPr lang="en-US" altLang="zh-CN" dirty="0"/>
              <a:t>  </a:t>
            </a:r>
            <a:r>
              <a:rPr lang="en-US" altLang="zh-CN" dirty="0" err="1"/>
              <a:t>val</a:t>
            </a:r>
            <a:r>
              <a:rPr lang="en-US" altLang="zh-CN" dirty="0"/>
              <a:t> </a:t>
            </a:r>
            <a:r>
              <a:rPr lang="en-US" altLang="zh-CN" dirty="0" err="1"/>
              <a:t>LHistoryLength</a:t>
            </a:r>
            <a:r>
              <a:rPr lang="en-US" altLang="zh-CN" dirty="0"/>
              <a:t> = </a:t>
            </a:r>
            <a:r>
              <a:rPr lang="en-US" altLang="zh-CN" dirty="0" smtClean="0"/>
              <a:t>32               // history length</a:t>
            </a:r>
            <a:endParaRPr lang="en-US" altLang="zh-CN" dirty="0"/>
          </a:p>
          <a:p>
            <a:r>
              <a:rPr lang="en-US" altLang="zh-CN" dirty="0"/>
              <a:t>  // </a:t>
            </a:r>
            <a:r>
              <a:rPr lang="en-US" altLang="zh-CN" dirty="0" err="1"/>
              <a:t>val</a:t>
            </a:r>
            <a:r>
              <a:rPr lang="en-US" altLang="zh-CN" dirty="0"/>
              <a:t> </a:t>
            </a:r>
            <a:r>
              <a:rPr lang="en-US" altLang="zh-CN" dirty="0" err="1"/>
              <a:t>numBr</a:t>
            </a:r>
            <a:r>
              <a:rPr lang="en-US" altLang="zh-CN" dirty="0"/>
              <a:t> = </a:t>
            </a:r>
            <a:r>
              <a:rPr lang="en-US" altLang="zh-CN" dirty="0" smtClean="0"/>
              <a:t>2                           // </a:t>
            </a:r>
            <a:r>
              <a:rPr lang="zh-CN" altLang="en-US" dirty="0" smtClean="0"/>
              <a:t>每次预测最多同时预测两条指令</a:t>
            </a:r>
            <a:endParaRPr lang="en-US" altLang="zh-CN" dirty="0"/>
          </a:p>
          <a:p>
            <a:endParaRPr lang="en-US" altLang="zh-CN" dirty="0" smtClean="0"/>
          </a:p>
          <a:p>
            <a:r>
              <a:rPr lang="en-US" altLang="zh-CN" dirty="0"/>
              <a:t>  </a:t>
            </a:r>
            <a:r>
              <a:rPr lang="en-US" altLang="zh-CN" dirty="0" err="1"/>
              <a:t>val</a:t>
            </a:r>
            <a:r>
              <a:rPr lang="en-US" altLang="zh-CN" dirty="0"/>
              <a:t> </a:t>
            </a:r>
            <a:r>
              <a:rPr lang="en-US" altLang="zh-CN" dirty="0" err="1"/>
              <a:t>useLHist</a:t>
            </a:r>
            <a:r>
              <a:rPr lang="en-US" altLang="zh-CN" dirty="0"/>
              <a:t> = true</a:t>
            </a:r>
          </a:p>
          <a:p>
            <a:r>
              <a:rPr lang="en-US" altLang="zh-CN" dirty="0"/>
              <a:t>  </a:t>
            </a:r>
            <a:r>
              <a:rPr lang="en-US" altLang="zh-CN" dirty="0" err="1"/>
              <a:t>val</a:t>
            </a:r>
            <a:r>
              <a:rPr lang="en-US" altLang="zh-CN" dirty="0"/>
              <a:t> </a:t>
            </a:r>
            <a:r>
              <a:rPr lang="en-US" altLang="zh-CN" dirty="0" err="1"/>
              <a:t>numBrSlot</a:t>
            </a:r>
            <a:r>
              <a:rPr lang="en-US" altLang="zh-CN" dirty="0"/>
              <a:t> = numBr-1</a:t>
            </a:r>
          </a:p>
          <a:p>
            <a:r>
              <a:rPr lang="en-US" altLang="zh-CN" dirty="0"/>
              <a:t>  </a:t>
            </a:r>
            <a:r>
              <a:rPr lang="en-US" altLang="zh-CN" dirty="0" err="1"/>
              <a:t>val</a:t>
            </a:r>
            <a:r>
              <a:rPr lang="en-US" altLang="zh-CN" dirty="0"/>
              <a:t> </a:t>
            </a:r>
            <a:r>
              <a:rPr lang="en-US" altLang="zh-CN" dirty="0" err="1"/>
              <a:t>totalSlot</a:t>
            </a:r>
            <a:r>
              <a:rPr lang="en-US" altLang="zh-CN" dirty="0"/>
              <a:t> = </a:t>
            </a:r>
            <a:r>
              <a:rPr lang="en-US" altLang="zh-CN" dirty="0" err="1"/>
              <a:t>numBrSlot</a:t>
            </a:r>
            <a:r>
              <a:rPr lang="en-US" altLang="zh-CN" dirty="0"/>
              <a:t> + 1</a:t>
            </a:r>
          </a:p>
          <a:p>
            <a:r>
              <a:rPr lang="en-US" altLang="zh-CN" dirty="0"/>
              <a:t/>
            </a:r>
            <a:br>
              <a:rPr lang="en-US" altLang="zh-CN" dirty="0"/>
            </a:br>
            <a:r>
              <a:rPr lang="en-US" altLang="zh-CN" dirty="0"/>
              <a:t>  </a:t>
            </a:r>
            <a:r>
              <a:rPr lang="en-US" altLang="zh-CN" dirty="0" err="1"/>
              <a:t>def</a:t>
            </a:r>
            <a:r>
              <a:rPr lang="en-US" altLang="zh-CN" dirty="0"/>
              <a:t> BP_STAGES = (0 until 3).map(_.U(2.W))    // any value, 2 bit width</a:t>
            </a:r>
          </a:p>
          <a:p>
            <a:r>
              <a:rPr lang="en-US" altLang="zh-CN" dirty="0"/>
              <a:t>  </a:t>
            </a:r>
            <a:r>
              <a:rPr lang="en-US" altLang="zh-CN" dirty="0" err="1"/>
              <a:t>def</a:t>
            </a:r>
            <a:r>
              <a:rPr lang="en-US" altLang="zh-CN" dirty="0"/>
              <a:t> BP_S1 = BP_STAGES(0)                    </a:t>
            </a:r>
            <a:r>
              <a:rPr lang="en-US" altLang="zh-CN" dirty="0" smtClean="0"/>
              <a:t>            </a:t>
            </a:r>
            <a:r>
              <a:rPr lang="en-US" altLang="zh-CN" dirty="0"/>
              <a:t>// 0 is map to BP_S1</a:t>
            </a:r>
          </a:p>
          <a:p>
            <a:r>
              <a:rPr lang="en-US" altLang="zh-CN" dirty="0"/>
              <a:t>  </a:t>
            </a:r>
            <a:r>
              <a:rPr lang="en-US" altLang="zh-CN" dirty="0" err="1"/>
              <a:t>def</a:t>
            </a:r>
            <a:r>
              <a:rPr lang="en-US" altLang="zh-CN" dirty="0"/>
              <a:t> BP_S2 = BP_STAGES(1)</a:t>
            </a:r>
          </a:p>
          <a:p>
            <a:r>
              <a:rPr lang="en-US" altLang="zh-CN" dirty="0"/>
              <a:t>  </a:t>
            </a:r>
            <a:r>
              <a:rPr lang="en-US" altLang="zh-CN" dirty="0" err="1"/>
              <a:t>def</a:t>
            </a:r>
            <a:r>
              <a:rPr lang="en-US" altLang="zh-CN" dirty="0"/>
              <a:t> BP_S3 = BP_STAGES(2)</a:t>
            </a:r>
          </a:p>
          <a:p>
            <a:r>
              <a:rPr lang="en-US" altLang="zh-CN" dirty="0"/>
              <a:t>  </a:t>
            </a:r>
            <a:r>
              <a:rPr lang="en-US" altLang="zh-CN" dirty="0" err="1"/>
              <a:t>val</a:t>
            </a:r>
            <a:r>
              <a:rPr lang="en-US" altLang="zh-CN" dirty="0"/>
              <a:t> </a:t>
            </a:r>
            <a:r>
              <a:rPr lang="en-US" altLang="zh-CN" dirty="0" err="1"/>
              <a:t>numBpStages</a:t>
            </a:r>
            <a:r>
              <a:rPr lang="en-US" altLang="zh-CN" dirty="0"/>
              <a:t> = </a:t>
            </a:r>
            <a:r>
              <a:rPr lang="en-US" altLang="zh-CN" dirty="0" err="1"/>
              <a:t>BP_STAGES.length</a:t>
            </a:r>
            <a:endParaRPr lang="en-US" altLang="zh-CN" dirty="0"/>
          </a:p>
          <a:p>
            <a:endParaRPr lang="en-US" altLang="zh-CN" dirty="0" smtClean="0"/>
          </a:p>
          <a:p>
            <a:r>
              <a:rPr lang="en-US" altLang="zh-CN" dirty="0" smtClean="0"/>
              <a:t>}</a:t>
            </a:r>
            <a:endParaRPr lang="en-US" altLang="zh-CN" dirty="0"/>
          </a:p>
        </p:txBody>
      </p:sp>
    </p:spTree>
    <p:extLst>
      <p:ext uri="{BB962C8B-B14F-4D97-AF65-F5344CB8AC3E}">
        <p14:creationId xmlns:p14="http://schemas.microsoft.com/office/powerpoint/2010/main" val="161135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1661032"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a:t>
            </a:r>
            <a:r>
              <a:rPr lang="zh-CN" altLang="en-US" sz="2800" dirty="0" smtClean="0">
                <a:latin typeface="Microsoft YaHei UI" pitchFamily="34" charset="-122"/>
                <a:ea typeface="Microsoft YaHei UI" pitchFamily="34" charset="-122"/>
              </a:rPr>
              <a:t>器</a:t>
            </a:r>
            <a:r>
              <a:rPr lang="en-US" altLang="zh-CN" sz="2800" dirty="0" smtClean="0">
                <a:latin typeface="Microsoft YaHei UI" pitchFamily="34" charset="-122"/>
                <a:ea typeface="Microsoft YaHei UI" pitchFamily="34" charset="-122"/>
              </a:rPr>
              <a:t>IO</a:t>
            </a:r>
            <a:endParaRPr lang="en-US" altLang="zh-CN" sz="2800" dirty="0" smtClean="0">
              <a:latin typeface="Microsoft YaHei UI" pitchFamily="34" charset="-122"/>
              <a:ea typeface="Microsoft YaHei UI" pitchFamily="34" charset="-122"/>
            </a:endParaRPr>
          </a:p>
        </p:txBody>
      </p:sp>
      <p:sp>
        <p:nvSpPr>
          <p:cNvPr id="2" name="矩形 1"/>
          <p:cNvSpPr/>
          <p:nvPr/>
        </p:nvSpPr>
        <p:spPr>
          <a:xfrm>
            <a:off x="486998" y="1196752"/>
            <a:ext cx="7920880" cy="3139321"/>
          </a:xfrm>
          <a:prstGeom prst="rect">
            <a:avLst/>
          </a:prstGeom>
        </p:spPr>
        <p:txBody>
          <a:bodyPr wrap="square">
            <a:spAutoFit/>
          </a:bodyPr>
          <a:lstStyle/>
          <a:p>
            <a:r>
              <a:rPr lang="en-US" altLang="zh-CN" dirty="0" smtClean="0"/>
              <a:t>class </a:t>
            </a:r>
            <a:r>
              <a:rPr lang="en-US" altLang="zh-CN" dirty="0" err="1" smtClean="0"/>
              <a:t>BasePredictorInput</a:t>
            </a:r>
            <a:r>
              <a:rPr lang="en-US" altLang="zh-CN" dirty="0" smtClean="0"/>
              <a:t> (implicit p: Parameters) extends </a:t>
            </a:r>
            <a:r>
              <a:rPr lang="en-US" altLang="zh-CN" dirty="0" err="1" smtClean="0"/>
              <a:t>XSBundle</a:t>
            </a:r>
            <a:r>
              <a:rPr lang="en-US" altLang="zh-CN" dirty="0" smtClean="0"/>
              <a:t> with </a:t>
            </a:r>
            <a:r>
              <a:rPr lang="en-US" altLang="zh-CN" dirty="0" err="1" smtClean="0"/>
              <a:t>HasBPUConst</a:t>
            </a:r>
            <a:r>
              <a:rPr lang="en-US" altLang="zh-CN" dirty="0" smtClean="0"/>
              <a:t> {</a:t>
            </a:r>
          </a:p>
          <a:p>
            <a:r>
              <a:rPr lang="en-US" altLang="zh-CN" dirty="0" smtClean="0"/>
              <a:t>    </a:t>
            </a:r>
            <a:r>
              <a:rPr lang="en-US" altLang="zh-CN" dirty="0" err="1" smtClean="0"/>
              <a:t>def</a:t>
            </a:r>
            <a:r>
              <a:rPr lang="en-US" altLang="zh-CN" dirty="0" smtClean="0"/>
              <a:t> </a:t>
            </a:r>
            <a:r>
              <a:rPr lang="en-US" altLang="zh-CN" dirty="0" err="1" smtClean="0"/>
              <a:t>nInputs</a:t>
            </a:r>
            <a:r>
              <a:rPr lang="en-US" altLang="zh-CN" dirty="0" smtClean="0"/>
              <a:t> = 1</a:t>
            </a:r>
          </a:p>
          <a:p>
            <a:endParaRPr lang="en-US" altLang="zh-CN" dirty="0" smtClean="0"/>
          </a:p>
          <a:p>
            <a:r>
              <a:rPr lang="en-US" altLang="zh-CN" dirty="0" smtClean="0"/>
              <a:t>    </a:t>
            </a:r>
            <a:r>
              <a:rPr lang="en-US" altLang="zh-CN" dirty="0" err="1" smtClean="0">
                <a:solidFill>
                  <a:srgbClr val="FF0000"/>
                </a:solidFill>
              </a:rPr>
              <a:t>val</a:t>
            </a:r>
            <a:r>
              <a:rPr lang="en-US" altLang="zh-CN" dirty="0" smtClean="0">
                <a:solidFill>
                  <a:srgbClr val="FF0000"/>
                </a:solidFill>
              </a:rPr>
              <a:t> s0_pc = </a:t>
            </a:r>
            <a:r>
              <a:rPr lang="en-US" altLang="zh-CN" dirty="0" err="1" smtClean="0">
                <a:solidFill>
                  <a:srgbClr val="FF0000"/>
                </a:solidFill>
              </a:rPr>
              <a:t>UInt</a:t>
            </a:r>
            <a:r>
              <a:rPr lang="en-US" altLang="zh-CN" dirty="0" smtClean="0">
                <a:solidFill>
                  <a:srgbClr val="FF0000"/>
                </a:solidFill>
              </a:rPr>
              <a:t>(</a:t>
            </a:r>
            <a:r>
              <a:rPr lang="en-US" altLang="zh-CN" dirty="0" err="1" smtClean="0">
                <a:solidFill>
                  <a:srgbClr val="FF0000"/>
                </a:solidFill>
              </a:rPr>
              <a:t>VAddrBits.W</a:t>
            </a:r>
            <a:r>
              <a:rPr lang="en-US" altLang="zh-CN" dirty="0" smtClean="0">
                <a:solidFill>
                  <a:srgbClr val="FF0000"/>
                </a:solidFill>
              </a:rPr>
              <a:t>)</a:t>
            </a:r>
          </a:p>
          <a:p>
            <a:endParaRPr lang="en-US" altLang="zh-CN" dirty="0" smtClean="0">
              <a:solidFill>
                <a:srgbClr val="FF0000"/>
              </a:solidFill>
            </a:endParaRPr>
          </a:p>
          <a:p>
            <a:r>
              <a:rPr lang="en-US" altLang="zh-CN" dirty="0" smtClean="0">
                <a:solidFill>
                  <a:srgbClr val="FF0000"/>
                </a:solidFill>
              </a:rPr>
              <a:t>    </a:t>
            </a:r>
            <a:r>
              <a:rPr lang="en-US" altLang="zh-CN" dirty="0" err="1" smtClean="0">
                <a:solidFill>
                  <a:srgbClr val="FF0000"/>
                </a:solidFill>
              </a:rPr>
              <a:t>val</a:t>
            </a:r>
            <a:r>
              <a:rPr lang="en-US" altLang="zh-CN" dirty="0" smtClean="0">
                <a:solidFill>
                  <a:srgbClr val="FF0000"/>
                </a:solidFill>
              </a:rPr>
              <a:t> </a:t>
            </a:r>
            <a:r>
              <a:rPr lang="en-US" altLang="zh-CN" dirty="0" err="1" smtClean="0">
                <a:solidFill>
                  <a:srgbClr val="FF0000"/>
                </a:solidFill>
              </a:rPr>
              <a:t>folded_hist</a:t>
            </a:r>
            <a:r>
              <a:rPr lang="en-US" altLang="zh-CN" dirty="0" smtClean="0">
                <a:solidFill>
                  <a:srgbClr val="FF0000"/>
                </a:solidFill>
              </a:rPr>
              <a:t> = new </a:t>
            </a:r>
            <a:r>
              <a:rPr lang="en-US" altLang="zh-CN" dirty="0" err="1" smtClean="0">
                <a:solidFill>
                  <a:srgbClr val="FF0000"/>
                </a:solidFill>
              </a:rPr>
              <a:t>AllFoldedHistories</a:t>
            </a:r>
            <a:r>
              <a:rPr lang="en-US" altLang="zh-CN" dirty="0" smtClean="0">
                <a:solidFill>
                  <a:srgbClr val="FF0000"/>
                </a:solidFill>
              </a:rPr>
              <a:t>(</a:t>
            </a:r>
            <a:r>
              <a:rPr lang="en-US" altLang="zh-CN" dirty="0" err="1" smtClean="0">
                <a:solidFill>
                  <a:srgbClr val="FF0000"/>
                </a:solidFill>
              </a:rPr>
              <a:t>foldedGHistInfos</a:t>
            </a:r>
            <a:r>
              <a:rPr lang="en-US" altLang="zh-CN" dirty="0" smtClean="0">
                <a:solidFill>
                  <a:srgbClr val="FF0000"/>
                </a:solidFill>
              </a:rPr>
              <a:t>)    // </a:t>
            </a:r>
            <a:r>
              <a:rPr lang="zh-CN" altLang="en-US" dirty="0" smtClean="0">
                <a:solidFill>
                  <a:srgbClr val="FF0000"/>
                </a:solidFill>
              </a:rPr>
              <a:t>经过折叠的历史</a:t>
            </a:r>
          </a:p>
          <a:p>
            <a:r>
              <a:rPr lang="zh-CN" altLang="en-US" dirty="0" smtClean="0">
                <a:solidFill>
                  <a:srgbClr val="FF0000"/>
                </a:solidFill>
              </a:rPr>
              <a:t>    </a:t>
            </a:r>
            <a:r>
              <a:rPr lang="en-US" altLang="zh-CN" dirty="0" err="1" smtClean="0">
                <a:solidFill>
                  <a:srgbClr val="FF0000"/>
                </a:solidFill>
              </a:rPr>
              <a:t>val</a:t>
            </a:r>
            <a:r>
              <a:rPr lang="en-US" altLang="zh-CN" dirty="0" smtClean="0">
                <a:solidFill>
                  <a:srgbClr val="FF0000"/>
                </a:solidFill>
              </a:rPr>
              <a:t> </a:t>
            </a:r>
            <a:r>
              <a:rPr lang="en-US" altLang="zh-CN" dirty="0" err="1" smtClean="0">
                <a:solidFill>
                  <a:srgbClr val="FF0000"/>
                </a:solidFill>
              </a:rPr>
              <a:t>ghist</a:t>
            </a:r>
            <a:r>
              <a:rPr lang="en-US" altLang="zh-CN" dirty="0" smtClean="0">
                <a:solidFill>
                  <a:srgbClr val="FF0000"/>
                </a:solidFill>
              </a:rPr>
              <a:t> = </a:t>
            </a:r>
            <a:r>
              <a:rPr lang="en-US" altLang="zh-CN" dirty="0" err="1" smtClean="0">
                <a:solidFill>
                  <a:srgbClr val="FF0000"/>
                </a:solidFill>
              </a:rPr>
              <a:t>UInt</a:t>
            </a:r>
            <a:r>
              <a:rPr lang="en-US" altLang="zh-CN" dirty="0" smtClean="0">
                <a:solidFill>
                  <a:srgbClr val="FF0000"/>
                </a:solidFill>
              </a:rPr>
              <a:t>(</a:t>
            </a:r>
            <a:r>
              <a:rPr lang="en-US" altLang="zh-CN" dirty="0" err="1" smtClean="0">
                <a:solidFill>
                  <a:srgbClr val="FF0000"/>
                </a:solidFill>
              </a:rPr>
              <a:t>HistoryLength.W</a:t>
            </a:r>
            <a:r>
              <a:rPr lang="en-US" altLang="zh-CN" dirty="0" smtClean="0">
                <a:solidFill>
                  <a:srgbClr val="FF0000"/>
                </a:solidFill>
              </a:rPr>
              <a:t>)                           </a:t>
            </a:r>
            <a:r>
              <a:rPr lang="en-US" altLang="zh-CN" dirty="0" smtClean="0">
                <a:solidFill>
                  <a:srgbClr val="FF0000"/>
                </a:solidFill>
              </a:rPr>
              <a:t>// </a:t>
            </a:r>
            <a:r>
              <a:rPr lang="zh-CN" altLang="en-US" dirty="0" smtClean="0">
                <a:solidFill>
                  <a:srgbClr val="FF0000"/>
                </a:solidFill>
              </a:rPr>
              <a:t>全局</a:t>
            </a:r>
            <a:r>
              <a:rPr lang="zh-CN" altLang="en-US" dirty="0" smtClean="0">
                <a:solidFill>
                  <a:srgbClr val="FF0000"/>
                </a:solidFill>
              </a:rPr>
              <a:t>历史   </a:t>
            </a:r>
            <a:r>
              <a:rPr lang="en-US" altLang="zh-CN" dirty="0" smtClean="0">
                <a:solidFill>
                  <a:srgbClr val="FF0000"/>
                </a:solidFill>
              </a:rPr>
              <a:t>256</a:t>
            </a:r>
            <a:endParaRPr lang="zh-CN" altLang="en-US" dirty="0" smtClean="0">
              <a:solidFill>
                <a:srgbClr val="FF0000"/>
              </a:solidFill>
            </a:endParaRPr>
          </a:p>
          <a:p>
            <a:endParaRPr lang="zh-CN" altLang="en-US" dirty="0" smtClean="0"/>
          </a:p>
          <a:p>
            <a:r>
              <a:rPr lang="zh-CN" altLang="en-US" dirty="0" smtClean="0"/>
              <a:t>    </a:t>
            </a:r>
            <a:r>
              <a:rPr lang="en-US" altLang="zh-CN" dirty="0" err="1" smtClean="0"/>
              <a:t>val</a:t>
            </a:r>
            <a:r>
              <a:rPr lang="en-US" altLang="zh-CN" dirty="0" smtClean="0"/>
              <a:t> </a:t>
            </a:r>
            <a:r>
              <a:rPr lang="en-US" altLang="zh-CN" dirty="0" err="1" smtClean="0"/>
              <a:t>resp_in</a:t>
            </a:r>
            <a:r>
              <a:rPr lang="en-US" altLang="zh-CN" dirty="0" smtClean="0"/>
              <a:t> = </a:t>
            </a:r>
            <a:r>
              <a:rPr lang="en-US" altLang="zh-CN" dirty="0" err="1" smtClean="0"/>
              <a:t>Vec</a:t>
            </a:r>
            <a:r>
              <a:rPr lang="en-US" altLang="zh-CN" dirty="0" smtClean="0"/>
              <a:t>(</a:t>
            </a:r>
            <a:r>
              <a:rPr lang="en-US" altLang="zh-CN" dirty="0" err="1" smtClean="0"/>
              <a:t>nInputs</a:t>
            </a:r>
            <a:r>
              <a:rPr lang="en-US" altLang="zh-CN" dirty="0" smtClean="0"/>
              <a:t>, new </a:t>
            </a:r>
            <a:r>
              <a:rPr lang="en-US" altLang="zh-CN" dirty="0" err="1" smtClean="0"/>
              <a:t>BranchPredictionResp</a:t>
            </a:r>
            <a:r>
              <a:rPr lang="en-US" altLang="zh-CN" dirty="0" smtClean="0"/>
              <a:t>)</a:t>
            </a:r>
          </a:p>
          <a:p>
            <a:r>
              <a:rPr lang="en-US" altLang="zh-CN" dirty="0" smtClean="0"/>
              <a:t>}</a:t>
            </a:r>
            <a:endParaRPr lang="zh-CN" altLang="en-US" dirty="0"/>
          </a:p>
        </p:txBody>
      </p:sp>
      <p:sp>
        <p:nvSpPr>
          <p:cNvPr id="5" name="矩形 4"/>
          <p:cNvSpPr/>
          <p:nvPr/>
        </p:nvSpPr>
        <p:spPr>
          <a:xfrm>
            <a:off x="486998" y="4509120"/>
            <a:ext cx="7920880" cy="1754326"/>
          </a:xfrm>
          <a:prstGeom prst="rect">
            <a:avLst/>
          </a:prstGeom>
        </p:spPr>
        <p:txBody>
          <a:bodyPr wrap="square">
            <a:spAutoFit/>
          </a:bodyPr>
          <a:lstStyle/>
          <a:p>
            <a:r>
              <a:rPr lang="en-US" altLang="zh-CN" dirty="0" smtClean="0"/>
              <a:t>class </a:t>
            </a:r>
            <a:r>
              <a:rPr lang="en-US" altLang="zh-CN" dirty="0" err="1" smtClean="0"/>
              <a:t>BasePredictorOutput</a:t>
            </a:r>
            <a:r>
              <a:rPr lang="en-US" altLang="zh-CN" dirty="0" smtClean="0"/>
              <a:t> (implicit p: Parameters) extends </a:t>
            </a:r>
            <a:r>
              <a:rPr lang="en-US" altLang="zh-CN" dirty="0" err="1" smtClean="0"/>
              <a:t>XSBundle</a:t>
            </a:r>
            <a:r>
              <a:rPr lang="en-US" altLang="zh-CN" dirty="0" smtClean="0"/>
              <a:t> with </a:t>
            </a:r>
            <a:r>
              <a:rPr lang="en-US" altLang="zh-CN" dirty="0" err="1" smtClean="0"/>
              <a:t>HasBPUConst</a:t>
            </a:r>
            <a:r>
              <a:rPr lang="en-US" altLang="zh-CN" dirty="0" smtClean="0"/>
              <a:t> {</a:t>
            </a:r>
          </a:p>
          <a:p>
            <a:r>
              <a:rPr lang="en-US" altLang="zh-CN" dirty="0" smtClean="0"/>
              <a:t>    </a:t>
            </a:r>
            <a:r>
              <a:rPr lang="en-US" altLang="zh-CN" dirty="0" err="1" smtClean="0"/>
              <a:t>val</a:t>
            </a:r>
            <a:r>
              <a:rPr lang="en-US" altLang="zh-CN" dirty="0" smtClean="0"/>
              <a:t> </a:t>
            </a:r>
            <a:r>
              <a:rPr lang="en-US" altLang="zh-CN" dirty="0" err="1" smtClean="0"/>
              <a:t>last_stage_meta</a:t>
            </a:r>
            <a:r>
              <a:rPr lang="en-US" altLang="zh-CN" dirty="0" smtClean="0"/>
              <a:t> = </a:t>
            </a:r>
            <a:r>
              <a:rPr lang="en-US" altLang="zh-CN" dirty="0" err="1" smtClean="0"/>
              <a:t>UInt</a:t>
            </a:r>
            <a:r>
              <a:rPr lang="en-US" altLang="zh-CN" dirty="0" smtClean="0"/>
              <a:t>(</a:t>
            </a:r>
            <a:r>
              <a:rPr lang="en-US" altLang="zh-CN" dirty="0" err="1" smtClean="0"/>
              <a:t>MaxMetaLength.W</a:t>
            </a:r>
            <a:r>
              <a:rPr lang="en-US" altLang="zh-CN" dirty="0" smtClean="0"/>
              <a:t>) // This is use by composer</a:t>
            </a:r>
          </a:p>
          <a:p>
            <a:r>
              <a:rPr lang="en-US" altLang="zh-CN" dirty="0" smtClean="0"/>
              <a:t>    </a:t>
            </a:r>
            <a:r>
              <a:rPr lang="en-US" altLang="zh-CN" dirty="0" err="1" smtClean="0">
                <a:solidFill>
                  <a:srgbClr val="FF0000"/>
                </a:solidFill>
              </a:rPr>
              <a:t>val</a:t>
            </a:r>
            <a:r>
              <a:rPr lang="en-US" altLang="zh-CN" dirty="0" smtClean="0">
                <a:solidFill>
                  <a:srgbClr val="FF0000"/>
                </a:solidFill>
              </a:rPr>
              <a:t> </a:t>
            </a:r>
            <a:r>
              <a:rPr lang="en-US" altLang="zh-CN" dirty="0" err="1" smtClean="0">
                <a:solidFill>
                  <a:srgbClr val="FF0000"/>
                </a:solidFill>
              </a:rPr>
              <a:t>resp</a:t>
            </a:r>
            <a:r>
              <a:rPr lang="en-US" altLang="zh-CN" dirty="0" smtClean="0">
                <a:solidFill>
                  <a:srgbClr val="FF0000"/>
                </a:solidFill>
              </a:rPr>
              <a:t> = new </a:t>
            </a:r>
            <a:r>
              <a:rPr lang="en-US" altLang="zh-CN" dirty="0" err="1" smtClean="0">
                <a:solidFill>
                  <a:srgbClr val="FF0000"/>
                </a:solidFill>
              </a:rPr>
              <a:t>BranchPredictionResp</a:t>
            </a:r>
            <a:r>
              <a:rPr lang="en-US" altLang="zh-CN" dirty="0" smtClean="0">
                <a:solidFill>
                  <a:srgbClr val="FF0000"/>
                </a:solidFill>
              </a:rPr>
              <a:t>         // </a:t>
            </a:r>
            <a:r>
              <a:rPr lang="zh-CN" altLang="en-US" dirty="0" smtClean="0">
                <a:solidFill>
                  <a:srgbClr val="FF0000"/>
                </a:solidFill>
              </a:rPr>
              <a:t>预测器的结果，包含了各个</a:t>
            </a:r>
            <a:r>
              <a:rPr lang="en-US" altLang="zh-CN" dirty="0" smtClean="0">
                <a:solidFill>
                  <a:srgbClr val="FF0000"/>
                </a:solidFill>
              </a:rPr>
              <a:t>stage</a:t>
            </a:r>
            <a:r>
              <a:rPr lang="zh-CN" altLang="en-US" dirty="0" smtClean="0">
                <a:solidFill>
                  <a:srgbClr val="FF0000"/>
                </a:solidFill>
              </a:rPr>
              <a:t>的预测结果</a:t>
            </a:r>
          </a:p>
          <a:p>
            <a:r>
              <a:rPr lang="en-US" altLang="zh-CN" dirty="0" smtClean="0"/>
              <a:t>}</a:t>
            </a:r>
            <a:endParaRPr lang="zh-CN" altLang="en-US" dirty="0"/>
          </a:p>
        </p:txBody>
      </p:sp>
    </p:spTree>
    <p:extLst>
      <p:ext uri="{BB962C8B-B14F-4D97-AF65-F5344CB8AC3E}">
        <p14:creationId xmlns:p14="http://schemas.microsoft.com/office/powerpoint/2010/main" val="324674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1661032"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a:t>
            </a:r>
            <a:r>
              <a:rPr lang="zh-CN" altLang="en-US" sz="2800" dirty="0" smtClean="0">
                <a:latin typeface="Microsoft YaHei UI" pitchFamily="34" charset="-122"/>
                <a:ea typeface="Microsoft YaHei UI" pitchFamily="34" charset="-122"/>
              </a:rPr>
              <a:t>器</a:t>
            </a:r>
            <a:r>
              <a:rPr lang="en-US" altLang="zh-CN" sz="2800" dirty="0" smtClean="0">
                <a:latin typeface="Microsoft YaHei UI" pitchFamily="34" charset="-122"/>
                <a:ea typeface="Microsoft YaHei UI" pitchFamily="34" charset="-122"/>
              </a:rPr>
              <a:t>IO</a:t>
            </a:r>
            <a:endParaRPr lang="en-US" altLang="zh-CN" sz="2800" dirty="0" smtClean="0">
              <a:latin typeface="Microsoft YaHei UI" pitchFamily="34" charset="-122"/>
              <a:ea typeface="Microsoft YaHei UI" pitchFamily="34" charset="-122"/>
            </a:endParaRPr>
          </a:p>
        </p:txBody>
      </p:sp>
      <p:sp>
        <p:nvSpPr>
          <p:cNvPr id="4" name="矩形 3"/>
          <p:cNvSpPr/>
          <p:nvPr/>
        </p:nvSpPr>
        <p:spPr>
          <a:xfrm>
            <a:off x="433859" y="1052736"/>
            <a:ext cx="8052469" cy="4247317"/>
          </a:xfrm>
          <a:prstGeom prst="rect">
            <a:avLst/>
          </a:prstGeom>
        </p:spPr>
        <p:txBody>
          <a:bodyPr wrap="square">
            <a:spAutoFit/>
          </a:bodyPr>
          <a:lstStyle/>
          <a:p>
            <a:r>
              <a:rPr lang="en-US" altLang="zh-CN" dirty="0" err="1"/>
              <a:t>val</a:t>
            </a:r>
            <a:r>
              <a:rPr lang="en-US" altLang="zh-CN" dirty="0"/>
              <a:t> </a:t>
            </a:r>
            <a:r>
              <a:rPr lang="en-US" altLang="zh-CN" dirty="0" err="1"/>
              <a:t>foldedGHistInfos</a:t>
            </a:r>
            <a:r>
              <a:rPr lang="en-US" altLang="zh-CN" dirty="0"/>
              <a:t> =</a:t>
            </a:r>
          </a:p>
          <a:p>
            <a:r>
              <a:rPr lang="en-US" altLang="zh-CN" dirty="0"/>
              <a:t>    (</a:t>
            </a:r>
            <a:r>
              <a:rPr lang="en-US" altLang="zh-CN" dirty="0" err="1"/>
              <a:t>TageTableInfos.map</a:t>
            </a:r>
            <a:r>
              <a:rPr lang="en-US" altLang="zh-CN" dirty="0"/>
              <a:t>{ case (</a:t>
            </a:r>
            <a:r>
              <a:rPr lang="en-US" altLang="zh-CN" dirty="0" err="1"/>
              <a:t>nRows</a:t>
            </a:r>
            <a:r>
              <a:rPr lang="en-US" altLang="zh-CN" dirty="0"/>
              <a:t>, h, t) =&gt;</a:t>
            </a:r>
          </a:p>
          <a:p>
            <a:r>
              <a:rPr lang="en-US" altLang="zh-CN" dirty="0"/>
              <a:t>      </a:t>
            </a:r>
            <a:r>
              <a:rPr lang="en-US" altLang="zh-CN" dirty="0">
                <a:solidFill>
                  <a:srgbClr val="FF0000"/>
                </a:solidFill>
              </a:rPr>
              <a:t>if (h &gt; 0)</a:t>
            </a:r>
          </a:p>
          <a:p>
            <a:r>
              <a:rPr lang="en-US" altLang="zh-CN" dirty="0">
                <a:solidFill>
                  <a:srgbClr val="FF0000"/>
                </a:solidFill>
              </a:rPr>
              <a:t>        Set((h, min(log2Ceil(</a:t>
            </a:r>
            <a:r>
              <a:rPr lang="en-US" altLang="zh-CN" dirty="0" err="1">
                <a:solidFill>
                  <a:srgbClr val="FF0000"/>
                </a:solidFill>
              </a:rPr>
              <a:t>nRows</a:t>
            </a:r>
            <a:r>
              <a:rPr lang="en-US" altLang="zh-CN" dirty="0">
                <a:solidFill>
                  <a:srgbClr val="FF0000"/>
                </a:solidFill>
              </a:rPr>
              <a:t>/</a:t>
            </a:r>
            <a:r>
              <a:rPr lang="en-US" altLang="zh-CN" dirty="0" err="1">
                <a:solidFill>
                  <a:srgbClr val="FF0000"/>
                </a:solidFill>
              </a:rPr>
              <a:t>numBr</a:t>
            </a:r>
            <a:r>
              <a:rPr lang="en-US" altLang="zh-CN" dirty="0">
                <a:solidFill>
                  <a:srgbClr val="FF0000"/>
                </a:solidFill>
              </a:rPr>
              <a:t>), h)), (h, min(h, t)), (h, min(h, t-1)))</a:t>
            </a:r>
          </a:p>
          <a:p>
            <a:r>
              <a:rPr lang="en-US" altLang="zh-CN" dirty="0">
                <a:solidFill>
                  <a:srgbClr val="FF0000"/>
                </a:solidFill>
              </a:rPr>
              <a:t>      else</a:t>
            </a:r>
          </a:p>
          <a:p>
            <a:r>
              <a:rPr lang="en-US" altLang="zh-CN" dirty="0">
                <a:solidFill>
                  <a:srgbClr val="FF0000"/>
                </a:solidFill>
              </a:rPr>
              <a:t>        Set[</a:t>
            </a:r>
            <a:r>
              <a:rPr lang="en-US" altLang="zh-CN" dirty="0" err="1">
                <a:solidFill>
                  <a:srgbClr val="FF0000"/>
                </a:solidFill>
              </a:rPr>
              <a:t>FoldedHistoryInfo</a:t>
            </a:r>
            <a:r>
              <a:rPr lang="en-US" altLang="zh-CN" dirty="0">
                <a:solidFill>
                  <a:srgbClr val="FF0000"/>
                </a:solidFill>
              </a:rPr>
              <a:t>]()</a:t>
            </a:r>
          </a:p>
          <a:p>
            <a:r>
              <a:rPr lang="en-US" altLang="zh-CN" dirty="0"/>
              <a:t>    }.reduce(_++_).</a:t>
            </a:r>
            <a:r>
              <a:rPr lang="en-US" altLang="zh-CN" dirty="0" err="1"/>
              <a:t>toSet</a:t>
            </a:r>
            <a:r>
              <a:rPr lang="en-US" altLang="zh-CN" dirty="0"/>
              <a:t> ++</a:t>
            </a:r>
          </a:p>
          <a:p>
            <a:r>
              <a:rPr lang="en-US" altLang="zh-CN" dirty="0"/>
              <a:t>    </a:t>
            </a:r>
            <a:r>
              <a:rPr lang="en-US" altLang="zh-CN" dirty="0" err="1"/>
              <a:t>SCTableInfos.map</a:t>
            </a:r>
            <a:r>
              <a:rPr lang="en-US" altLang="zh-CN" dirty="0"/>
              <a:t>{ case (</a:t>
            </a:r>
            <a:r>
              <a:rPr lang="en-US" altLang="zh-CN" dirty="0" err="1"/>
              <a:t>nRows</a:t>
            </a:r>
            <a:r>
              <a:rPr lang="en-US" altLang="zh-CN" dirty="0"/>
              <a:t>, _, h) =&gt;</a:t>
            </a:r>
          </a:p>
          <a:p>
            <a:r>
              <a:rPr lang="en-US" altLang="zh-CN" dirty="0"/>
              <a:t>      </a:t>
            </a:r>
            <a:r>
              <a:rPr lang="en-US" altLang="zh-CN" dirty="0" smtClean="0"/>
              <a:t>……</a:t>
            </a:r>
            <a:endParaRPr lang="en-US" altLang="zh-CN" dirty="0"/>
          </a:p>
          <a:p>
            <a:r>
              <a:rPr lang="en-US" altLang="zh-CN" dirty="0"/>
              <a:t>    }.reduce(_++_).</a:t>
            </a:r>
            <a:r>
              <a:rPr lang="en-US" altLang="zh-CN" dirty="0" err="1"/>
              <a:t>toSet</a:t>
            </a:r>
            <a:r>
              <a:rPr lang="en-US" altLang="zh-CN" dirty="0"/>
              <a:t> ++</a:t>
            </a:r>
          </a:p>
          <a:p>
            <a:r>
              <a:rPr lang="en-US" altLang="zh-CN" dirty="0"/>
              <a:t>    </a:t>
            </a:r>
            <a:r>
              <a:rPr lang="en-US" altLang="zh-CN" dirty="0" err="1"/>
              <a:t>ITTageTableInfos.map</a:t>
            </a:r>
            <a:r>
              <a:rPr lang="en-US" altLang="zh-CN" dirty="0"/>
              <a:t>{ case (</a:t>
            </a:r>
            <a:r>
              <a:rPr lang="en-US" altLang="zh-CN" dirty="0" err="1"/>
              <a:t>nRows</a:t>
            </a:r>
            <a:r>
              <a:rPr lang="en-US" altLang="zh-CN" dirty="0"/>
              <a:t>, h, t) =&gt;</a:t>
            </a:r>
          </a:p>
          <a:p>
            <a:r>
              <a:rPr lang="en-US" altLang="zh-CN" dirty="0"/>
              <a:t>      </a:t>
            </a:r>
            <a:r>
              <a:rPr lang="en-US" altLang="zh-CN" dirty="0" smtClean="0"/>
              <a:t>……</a:t>
            </a:r>
            <a:endParaRPr lang="en-US" altLang="zh-CN" dirty="0"/>
          </a:p>
          <a:p>
            <a:r>
              <a:rPr lang="en-US" altLang="zh-CN" dirty="0"/>
              <a:t>    }.reduce(_++_) ++</a:t>
            </a:r>
          </a:p>
          <a:p>
            <a:r>
              <a:rPr lang="en-US" altLang="zh-CN" dirty="0"/>
              <a:t>      Set[</a:t>
            </a:r>
            <a:r>
              <a:rPr lang="en-US" altLang="zh-CN" dirty="0" err="1"/>
              <a:t>FoldedHistoryInfo</a:t>
            </a:r>
            <a:r>
              <a:rPr lang="en-US" altLang="zh-CN" dirty="0"/>
              <a:t>]((</a:t>
            </a:r>
            <a:r>
              <a:rPr lang="en-US" altLang="zh-CN" dirty="0" err="1"/>
              <a:t>UbtbGHRLength</a:t>
            </a:r>
            <a:r>
              <a:rPr lang="en-US" altLang="zh-CN" dirty="0"/>
              <a:t>, log2Ceil(</a:t>
            </a:r>
            <a:r>
              <a:rPr lang="en-US" altLang="zh-CN" dirty="0" err="1"/>
              <a:t>UbtbSize</a:t>
            </a:r>
            <a:r>
              <a:rPr lang="en-US" altLang="zh-CN" dirty="0"/>
              <a:t>)))</a:t>
            </a:r>
          </a:p>
          <a:p>
            <a:r>
              <a:rPr lang="en-US" altLang="zh-CN" dirty="0"/>
              <a:t>    ).</a:t>
            </a:r>
            <a:r>
              <a:rPr lang="en-US" altLang="zh-CN" dirty="0" err="1"/>
              <a:t>toList</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921" y="5616220"/>
            <a:ext cx="6566344" cy="5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7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1661032"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a:t>
            </a:r>
            <a:r>
              <a:rPr lang="zh-CN" altLang="en-US" sz="2800" dirty="0" smtClean="0">
                <a:latin typeface="Microsoft YaHei UI" pitchFamily="34" charset="-122"/>
                <a:ea typeface="Microsoft YaHei UI" pitchFamily="34" charset="-122"/>
              </a:rPr>
              <a:t>器</a:t>
            </a:r>
            <a:r>
              <a:rPr lang="en-US" altLang="zh-CN" sz="2800" dirty="0" smtClean="0">
                <a:latin typeface="Microsoft YaHei UI" pitchFamily="34" charset="-122"/>
                <a:ea typeface="Microsoft YaHei UI" pitchFamily="34" charset="-122"/>
              </a:rPr>
              <a:t>IO</a:t>
            </a:r>
            <a:endParaRPr lang="en-US" altLang="zh-CN" sz="2800" dirty="0" smtClean="0">
              <a:latin typeface="Microsoft YaHei UI" pitchFamily="34" charset="-122"/>
              <a:ea typeface="Microsoft YaHei UI" pitchFamily="34" charset="-122"/>
            </a:endParaRPr>
          </a:p>
        </p:txBody>
      </p:sp>
      <p:sp>
        <p:nvSpPr>
          <p:cNvPr id="4" name="矩形 3"/>
          <p:cNvSpPr/>
          <p:nvPr/>
        </p:nvSpPr>
        <p:spPr>
          <a:xfrm>
            <a:off x="460375" y="1124744"/>
            <a:ext cx="6750496" cy="5047536"/>
          </a:xfrm>
          <a:prstGeom prst="rect">
            <a:avLst/>
          </a:prstGeom>
        </p:spPr>
        <p:txBody>
          <a:bodyPr wrap="square">
            <a:spAutoFit/>
          </a:bodyPr>
          <a:lstStyle/>
          <a:p>
            <a:r>
              <a:rPr lang="en-US" altLang="zh-CN" sz="1400" dirty="0"/>
              <a:t>class </a:t>
            </a:r>
            <a:r>
              <a:rPr lang="en-US" altLang="zh-CN" sz="1400" dirty="0" err="1"/>
              <a:t>BranchPredictionResp</a:t>
            </a:r>
            <a:r>
              <a:rPr lang="en-US" altLang="zh-CN" sz="1400" dirty="0"/>
              <a:t>(implicit p: Parameters) extends </a:t>
            </a:r>
            <a:r>
              <a:rPr lang="en-US" altLang="zh-CN" sz="1400" dirty="0" err="1"/>
              <a:t>XSBundle</a:t>
            </a:r>
            <a:r>
              <a:rPr lang="en-US" altLang="zh-CN" sz="1400" dirty="0"/>
              <a:t> with </a:t>
            </a:r>
            <a:r>
              <a:rPr lang="en-US" altLang="zh-CN" sz="1400" dirty="0" err="1"/>
              <a:t>HasBPUConst</a:t>
            </a:r>
            <a:r>
              <a:rPr lang="en-US" altLang="zh-CN" sz="1400" dirty="0"/>
              <a:t> {</a:t>
            </a:r>
          </a:p>
          <a:p>
            <a:r>
              <a:rPr lang="en-US" altLang="zh-CN" sz="1400" dirty="0"/>
              <a:t>  // </a:t>
            </a:r>
            <a:r>
              <a:rPr lang="en-US" altLang="zh-CN" sz="1400" dirty="0" err="1"/>
              <a:t>val</a:t>
            </a:r>
            <a:r>
              <a:rPr lang="en-US" altLang="zh-CN" sz="1400" dirty="0"/>
              <a:t> </a:t>
            </a:r>
            <a:r>
              <a:rPr lang="en-US" altLang="zh-CN" sz="1400" dirty="0" err="1"/>
              <a:t>valids</a:t>
            </a:r>
            <a:r>
              <a:rPr lang="en-US" altLang="zh-CN" sz="1400" dirty="0"/>
              <a:t> = </a:t>
            </a:r>
            <a:r>
              <a:rPr lang="en-US" altLang="zh-CN" sz="1400" dirty="0" err="1"/>
              <a:t>Vec</a:t>
            </a:r>
            <a:r>
              <a:rPr lang="en-US" altLang="zh-CN" sz="1400" dirty="0"/>
              <a:t>(3, </a:t>
            </a:r>
            <a:r>
              <a:rPr lang="en-US" altLang="zh-CN" sz="1400" dirty="0" err="1"/>
              <a:t>Bool</a:t>
            </a:r>
            <a:r>
              <a:rPr lang="en-US" altLang="zh-CN" sz="1400" dirty="0"/>
              <a:t>())</a:t>
            </a:r>
          </a:p>
          <a:p>
            <a:r>
              <a:rPr lang="en-US" altLang="zh-CN" sz="1400" dirty="0"/>
              <a:t>  </a:t>
            </a:r>
            <a:r>
              <a:rPr lang="en-US" altLang="zh-CN" sz="1400" dirty="0" err="1"/>
              <a:t>val</a:t>
            </a:r>
            <a:r>
              <a:rPr lang="en-US" altLang="zh-CN" sz="1400" dirty="0"/>
              <a:t> s1 = new </a:t>
            </a:r>
            <a:r>
              <a:rPr lang="en-US" altLang="zh-CN" sz="1400" dirty="0" err="1"/>
              <a:t>BranchPredictionBundle</a:t>
            </a:r>
            <a:r>
              <a:rPr lang="en-US" altLang="zh-CN" sz="1400" dirty="0"/>
              <a:t>    // s1 </a:t>
            </a:r>
            <a:r>
              <a:rPr lang="zh-CN" altLang="en-US" sz="1400" dirty="0"/>
              <a:t>的预测结果</a:t>
            </a:r>
          </a:p>
          <a:p>
            <a:r>
              <a:rPr lang="zh-CN" altLang="en-US" sz="1400" dirty="0"/>
              <a:t>  </a:t>
            </a:r>
            <a:r>
              <a:rPr lang="en-US" altLang="zh-CN" sz="1400" dirty="0" err="1"/>
              <a:t>val</a:t>
            </a:r>
            <a:r>
              <a:rPr lang="en-US" altLang="zh-CN" sz="1400" dirty="0"/>
              <a:t> s2 = new </a:t>
            </a:r>
            <a:r>
              <a:rPr lang="en-US" altLang="zh-CN" sz="1400" dirty="0" err="1"/>
              <a:t>BranchPredictionBundle</a:t>
            </a:r>
            <a:r>
              <a:rPr lang="en-US" altLang="zh-CN" sz="1400" dirty="0"/>
              <a:t>    // s2 </a:t>
            </a:r>
            <a:r>
              <a:rPr lang="zh-CN" altLang="en-US" sz="1400" dirty="0"/>
              <a:t>的预测结果</a:t>
            </a:r>
          </a:p>
          <a:p>
            <a:r>
              <a:rPr lang="zh-CN" altLang="en-US" sz="1400" dirty="0"/>
              <a:t>  </a:t>
            </a:r>
            <a:r>
              <a:rPr lang="en-US" altLang="zh-CN" sz="1400" dirty="0" err="1"/>
              <a:t>val</a:t>
            </a:r>
            <a:r>
              <a:rPr lang="en-US" altLang="zh-CN" sz="1400" dirty="0"/>
              <a:t> s3 = new </a:t>
            </a:r>
            <a:r>
              <a:rPr lang="en-US" altLang="zh-CN" sz="1400" dirty="0" err="1"/>
              <a:t>BranchPredictionBundle</a:t>
            </a:r>
            <a:endParaRPr lang="en-US" altLang="zh-CN" sz="1400" dirty="0"/>
          </a:p>
          <a:p>
            <a:r>
              <a:rPr lang="en-US" altLang="zh-CN" sz="1400" dirty="0"/>
              <a:t/>
            </a:r>
            <a:br>
              <a:rPr lang="en-US" altLang="zh-CN" sz="1400" dirty="0"/>
            </a:br>
            <a:r>
              <a:rPr lang="en-US" altLang="zh-CN" sz="1400" b="1" dirty="0">
                <a:solidFill>
                  <a:srgbClr val="FF0000"/>
                </a:solidFill>
              </a:rPr>
              <a:t>  </a:t>
            </a:r>
            <a:r>
              <a:rPr lang="en-US" altLang="zh-CN" sz="1400" b="1" dirty="0" err="1">
                <a:solidFill>
                  <a:srgbClr val="FF0000"/>
                </a:solidFill>
              </a:rPr>
              <a:t>def</a:t>
            </a:r>
            <a:r>
              <a:rPr lang="en-US" altLang="zh-CN" sz="1400" b="1" dirty="0">
                <a:solidFill>
                  <a:srgbClr val="FF0000"/>
                </a:solidFill>
              </a:rPr>
              <a:t> </a:t>
            </a:r>
            <a:r>
              <a:rPr lang="en-US" altLang="zh-CN" sz="1400" b="1" dirty="0" err="1">
                <a:solidFill>
                  <a:srgbClr val="FF0000"/>
                </a:solidFill>
              </a:rPr>
              <a:t>selectedResp</a:t>
            </a:r>
            <a:r>
              <a:rPr lang="en-US" altLang="zh-CN" sz="1400" b="1" dirty="0">
                <a:solidFill>
                  <a:srgbClr val="FF0000"/>
                </a:solidFill>
              </a:rPr>
              <a:t> ={</a:t>
            </a:r>
          </a:p>
          <a:p>
            <a:r>
              <a:rPr lang="en-US" altLang="zh-CN" sz="1400" b="1" dirty="0">
                <a:solidFill>
                  <a:srgbClr val="FF0000"/>
                </a:solidFill>
              </a:rPr>
              <a:t>    </a:t>
            </a:r>
            <a:r>
              <a:rPr lang="en-US" altLang="zh-CN" sz="1400" b="1" dirty="0" err="1">
                <a:solidFill>
                  <a:srgbClr val="FF0000"/>
                </a:solidFill>
              </a:rPr>
              <a:t>val</a:t>
            </a:r>
            <a:r>
              <a:rPr lang="en-US" altLang="zh-CN" sz="1400" b="1" dirty="0">
                <a:solidFill>
                  <a:srgbClr val="FF0000"/>
                </a:solidFill>
              </a:rPr>
              <a:t> res =</a:t>
            </a:r>
          </a:p>
          <a:p>
            <a:r>
              <a:rPr lang="en-US" altLang="zh-CN" sz="1400" b="1" dirty="0">
                <a:solidFill>
                  <a:srgbClr val="FF0000"/>
                </a:solidFill>
              </a:rPr>
              <a:t>      </a:t>
            </a:r>
            <a:r>
              <a:rPr lang="en-US" altLang="zh-CN" sz="1400" b="1" dirty="0" err="1">
                <a:solidFill>
                  <a:srgbClr val="FF0000"/>
                </a:solidFill>
              </a:rPr>
              <a:t>PriorityMux</a:t>
            </a:r>
            <a:r>
              <a:rPr lang="en-US" altLang="zh-CN" sz="1400" b="1" dirty="0">
                <a:solidFill>
                  <a:srgbClr val="FF0000"/>
                </a:solidFill>
              </a:rPr>
              <a:t>(</a:t>
            </a:r>
            <a:r>
              <a:rPr lang="en-US" altLang="zh-CN" sz="1400" b="1" dirty="0" err="1">
                <a:solidFill>
                  <a:srgbClr val="FF0000"/>
                </a:solidFill>
              </a:rPr>
              <a:t>Seq</a:t>
            </a:r>
            <a:r>
              <a:rPr lang="en-US" altLang="zh-CN" sz="1400" b="1" dirty="0">
                <a:solidFill>
                  <a:srgbClr val="FF0000"/>
                </a:solidFill>
              </a:rPr>
              <a:t>(</a:t>
            </a:r>
          </a:p>
          <a:p>
            <a:r>
              <a:rPr lang="en-US" altLang="zh-CN" sz="1400" b="1" dirty="0">
                <a:solidFill>
                  <a:srgbClr val="FF0000"/>
                </a:solidFill>
              </a:rPr>
              <a:t>        ((s3.valid &amp;&amp; s3.hasRedirect) -&gt; s3</a:t>
            </a:r>
            <a:r>
              <a:rPr lang="en-US" altLang="zh-CN" sz="1400" b="1" dirty="0" smtClean="0">
                <a:solidFill>
                  <a:srgbClr val="FF0000"/>
                </a:solidFill>
              </a:rPr>
              <a:t>),     // </a:t>
            </a:r>
            <a:r>
              <a:rPr lang="zh-CN" altLang="en-US" sz="1400" b="1" dirty="0" smtClean="0">
                <a:solidFill>
                  <a:srgbClr val="FF0000"/>
                </a:solidFill>
              </a:rPr>
              <a:t>优先选择最迟输出的结果</a:t>
            </a:r>
            <a:endParaRPr lang="en-US" altLang="zh-CN" sz="1400" b="1" dirty="0">
              <a:solidFill>
                <a:srgbClr val="FF0000"/>
              </a:solidFill>
            </a:endParaRPr>
          </a:p>
          <a:p>
            <a:r>
              <a:rPr lang="en-US" altLang="zh-CN" sz="1400" b="1" dirty="0">
                <a:solidFill>
                  <a:srgbClr val="FF0000"/>
                </a:solidFill>
              </a:rPr>
              <a:t>        ((s2.valid &amp;&amp; s2.hasRedirect) -&gt; s2),</a:t>
            </a:r>
          </a:p>
          <a:p>
            <a:r>
              <a:rPr lang="en-US" altLang="zh-CN" sz="1400" b="1" dirty="0">
                <a:solidFill>
                  <a:srgbClr val="FF0000"/>
                </a:solidFill>
              </a:rPr>
              <a:t>        (s1.valid -&gt; s1)</a:t>
            </a:r>
          </a:p>
          <a:p>
            <a:r>
              <a:rPr lang="en-US" altLang="zh-CN" sz="1400" b="1" dirty="0">
                <a:solidFill>
                  <a:srgbClr val="FF0000"/>
                </a:solidFill>
              </a:rPr>
              <a:t>      ))</a:t>
            </a:r>
          </a:p>
          <a:p>
            <a:r>
              <a:rPr lang="en-US" altLang="zh-CN" sz="1400" b="1" dirty="0">
                <a:solidFill>
                  <a:srgbClr val="FF0000"/>
                </a:solidFill>
              </a:rPr>
              <a:t>    res</a:t>
            </a:r>
          </a:p>
          <a:p>
            <a:r>
              <a:rPr lang="en-US" altLang="zh-CN" sz="1400" b="1" dirty="0">
                <a:solidFill>
                  <a:srgbClr val="FF0000"/>
                </a:solidFill>
              </a:rPr>
              <a:t>  }</a:t>
            </a:r>
          </a:p>
          <a:p>
            <a:r>
              <a:rPr lang="en-US" altLang="zh-CN" sz="1400" dirty="0"/>
              <a:t>  </a:t>
            </a:r>
            <a:r>
              <a:rPr lang="en-US" altLang="zh-CN" sz="1400" dirty="0" err="1"/>
              <a:t>def</a:t>
            </a:r>
            <a:r>
              <a:rPr lang="en-US" altLang="zh-CN" sz="1400" dirty="0"/>
              <a:t> </a:t>
            </a:r>
            <a:r>
              <a:rPr lang="en-US" altLang="zh-CN" sz="1400" dirty="0" err="1"/>
              <a:t>selectedRespIdx</a:t>
            </a:r>
            <a:r>
              <a:rPr lang="en-US" altLang="zh-CN" sz="1400" dirty="0"/>
              <a:t> =</a:t>
            </a:r>
          </a:p>
          <a:p>
            <a:r>
              <a:rPr lang="en-US" altLang="zh-CN" sz="1400" dirty="0"/>
              <a:t>    </a:t>
            </a:r>
            <a:r>
              <a:rPr lang="en-US" altLang="zh-CN" sz="1400" dirty="0" err="1"/>
              <a:t>PriorityMux</a:t>
            </a:r>
            <a:r>
              <a:rPr lang="en-US" altLang="zh-CN" sz="1400" dirty="0"/>
              <a:t>(</a:t>
            </a:r>
            <a:r>
              <a:rPr lang="en-US" altLang="zh-CN" sz="1400" dirty="0" err="1"/>
              <a:t>Seq</a:t>
            </a:r>
            <a:r>
              <a:rPr lang="en-US" altLang="zh-CN" sz="1400" dirty="0"/>
              <a:t>(</a:t>
            </a:r>
          </a:p>
          <a:p>
            <a:r>
              <a:rPr lang="en-US" altLang="zh-CN" sz="1400" dirty="0"/>
              <a:t>      ((s3.valid &amp;&amp; s3.hasRedirect) -&gt; BP_S3),</a:t>
            </a:r>
          </a:p>
          <a:p>
            <a:r>
              <a:rPr lang="en-US" altLang="zh-CN" sz="1400" dirty="0"/>
              <a:t>      ((s2.valid &amp;&amp; s2.hasRedirect) -&gt; BP_S2),</a:t>
            </a:r>
          </a:p>
          <a:p>
            <a:r>
              <a:rPr lang="en-US" altLang="zh-CN" sz="1400" dirty="0"/>
              <a:t>      (s1.valid -&gt; BP_S1)</a:t>
            </a:r>
          </a:p>
          <a:p>
            <a:r>
              <a:rPr lang="en-US" altLang="zh-CN" sz="1400" dirty="0"/>
              <a:t>    ))</a:t>
            </a:r>
          </a:p>
          <a:p>
            <a:r>
              <a:rPr lang="en-US" altLang="zh-CN" sz="1400" dirty="0"/>
              <a:t>  </a:t>
            </a:r>
            <a:r>
              <a:rPr lang="en-US" altLang="zh-CN" sz="1400" dirty="0" err="1"/>
              <a:t>def</a:t>
            </a:r>
            <a:r>
              <a:rPr lang="en-US" altLang="zh-CN" sz="1400" dirty="0"/>
              <a:t> </a:t>
            </a:r>
            <a:r>
              <a:rPr lang="en-US" altLang="zh-CN" sz="1400" dirty="0" err="1"/>
              <a:t>lastStage</a:t>
            </a:r>
            <a:r>
              <a:rPr lang="en-US" altLang="zh-CN" sz="1400" dirty="0"/>
              <a:t> = s3</a:t>
            </a:r>
          </a:p>
          <a:p>
            <a:r>
              <a:rPr lang="en-US" altLang="zh-CN" sz="1400" dirty="0"/>
              <a:t>}</a:t>
            </a:r>
          </a:p>
        </p:txBody>
      </p:sp>
    </p:spTree>
    <p:extLst>
      <p:ext uri="{BB962C8B-B14F-4D97-AF65-F5344CB8AC3E}">
        <p14:creationId xmlns:p14="http://schemas.microsoft.com/office/powerpoint/2010/main" val="34628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1661032"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a:t>
            </a:r>
            <a:r>
              <a:rPr lang="zh-CN" altLang="en-US" sz="2800" dirty="0" smtClean="0">
                <a:latin typeface="Microsoft YaHei UI" pitchFamily="34" charset="-122"/>
                <a:ea typeface="Microsoft YaHei UI" pitchFamily="34" charset="-122"/>
              </a:rPr>
              <a:t>器</a:t>
            </a:r>
            <a:r>
              <a:rPr lang="en-US" altLang="zh-CN" sz="2800" dirty="0" smtClean="0">
                <a:latin typeface="Microsoft YaHei UI" pitchFamily="34" charset="-122"/>
                <a:ea typeface="Microsoft YaHei UI" pitchFamily="34" charset="-122"/>
              </a:rPr>
              <a:t>IO</a:t>
            </a:r>
            <a:endParaRPr lang="en-US" altLang="zh-CN" sz="2800" dirty="0" smtClean="0">
              <a:latin typeface="Microsoft YaHei UI" pitchFamily="34" charset="-122"/>
              <a:ea typeface="Microsoft YaHei UI"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74756"/>
            <a:ext cx="581397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60375" y="1196752"/>
            <a:ext cx="6624736" cy="1754326"/>
          </a:xfrm>
          <a:prstGeom prst="rect">
            <a:avLst/>
          </a:prstGeom>
        </p:spPr>
        <p:txBody>
          <a:bodyPr wrap="square">
            <a:spAutoFit/>
          </a:bodyPr>
          <a:lstStyle/>
          <a:p>
            <a:r>
              <a:rPr lang="en-US" altLang="zh-CN" dirty="0"/>
              <a:t>class </a:t>
            </a:r>
            <a:r>
              <a:rPr lang="en-US" altLang="zh-CN" dirty="0" err="1"/>
              <a:t>PredictorIO</a:t>
            </a:r>
            <a:r>
              <a:rPr lang="en-US" altLang="zh-CN" dirty="0"/>
              <a:t>(implicit p: Parameters) extends </a:t>
            </a:r>
            <a:r>
              <a:rPr lang="en-US" altLang="zh-CN" dirty="0" err="1"/>
              <a:t>XSBundle</a:t>
            </a:r>
            <a:r>
              <a:rPr lang="en-US" altLang="zh-CN" dirty="0"/>
              <a:t> {</a:t>
            </a:r>
          </a:p>
          <a:p>
            <a:r>
              <a:rPr lang="en-US" altLang="zh-CN" b="1" dirty="0"/>
              <a:t>  </a:t>
            </a:r>
            <a:r>
              <a:rPr lang="en-US" altLang="zh-CN" b="1" dirty="0" smtClean="0"/>
              <a:t>  </a:t>
            </a:r>
            <a:r>
              <a:rPr lang="en-US" altLang="zh-CN" b="1" dirty="0" err="1" smtClean="0">
                <a:solidFill>
                  <a:srgbClr val="FF0000"/>
                </a:solidFill>
              </a:rPr>
              <a:t>val</a:t>
            </a:r>
            <a:r>
              <a:rPr lang="en-US" altLang="zh-CN" b="1" dirty="0" smtClean="0">
                <a:solidFill>
                  <a:srgbClr val="FF0000"/>
                </a:solidFill>
              </a:rPr>
              <a:t> </a:t>
            </a:r>
            <a:r>
              <a:rPr lang="en-US" altLang="zh-CN" b="1" dirty="0" err="1">
                <a:solidFill>
                  <a:srgbClr val="FF0000"/>
                </a:solidFill>
              </a:rPr>
              <a:t>bpu_to_ftq</a:t>
            </a:r>
            <a:r>
              <a:rPr lang="en-US" altLang="zh-CN" b="1" dirty="0">
                <a:solidFill>
                  <a:srgbClr val="FF0000"/>
                </a:solidFill>
              </a:rPr>
              <a:t> = new </a:t>
            </a:r>
            <a:r>
              <a:rPr lang="en-US" altLang="zh-CN" b="1" dirty="0" err="1">
                <a:solidFill>
                  <a:srgbClr val="FF0000"/>
                </a:solidFill>
              </a:rPr>
              <a:t>BpuToFtqIO</a:t>
            </a:r>
            <a:r>
              <a:rPr lang="en-US" altLang="zh-CN" b="1" dirty="0">
                <a:solidFill>
                  <a:srgbClr val="FF0000"/>
                </a:solidFill>
              </a:rPr>
              <a:t>()</a:t>
            </a:r>
          </a:p>
          <a:p>
            <a:r>
              <a:rPr lang="en-US" altLang="zh-CN" b="1" dirty="0">
                <a:solidFill>
                  <a:srgbClr val="FF0000"/>
                </a:solidFill>
              </a:rPr>
              <a:t>  </a:t>
            </a:r>
            <a:r>
              <a:rPr lang="en-US" altLang="zh-CN" b="1" dirty="0" smtClean="0">
                <a:solidFill>
                  <a:srgbClr val="FF0000"/>
                </a:solidFill>
              </a:rPr>
              <a:t>  </a:t>
            </a:r>
            <a:r>
              <a:rPr lang="en-US" altLang="zh-CN" b="1" dirty="0" err="1" smtClean="0">
                <a:solidFill>
                  <a:srgbClr val="FF0000"/>
                </a:solidFill>
              </a:rPr>
              <a:t>val</a:t>
            </a:r>
            <a:r>
              <a:rPr lang="en-US" altLang="zh-CN" b="1" dirty="0" smtClean="0">
                <a:solidFill>
                  <a:srgbClr val="FF0000"/>
                </a:solidFill>
              </a:rPr>
              <a:t> </a:t>
            </a:r>
            <a:r>
              <a:rPr lang="en-US" altLang="zh-CN" b="1" dirty="0" err="1">
                <a:solidFill>
                  <a:srgbClr val="FF0000"/>
                </a:solidFill>
              </a:rPr>
              <a:t>ftq_to_bpu</a:t>
            </a:r>
            <a:r>
              <a:rPr lang="en-US" altLang="zh-CN" b="1" dirty="0">
                <a:solidFill>
                  <a:srgbClr val="FF0000"/>
                </a:solidFill>
              </a:rPr>
              <a:t> = Flipped(new </a:t>
            </a:r>
            <a:r>
              <a:rPr lang="en-US" altLang="zh-CN" b="1" dirty="0" err="1">
                <a:solidFill>
                  <a:srgbClr val="FF0000"/>
                </a:solidFill>
              </a:rPr>
              <a:t>FtqToBpuIO</a:t>
            </a:r>
            <a:r>
              <a:rPr lang="en-US" altLang="zh-CN" b="1" dirty="0">
                <a:solidFill>
                  <a:srgbClr val="FF0000"/>
                </a:solidFill>
              </a:rPr>
              <a:t>())</a:t>
            </a:r>
          </a:p>
          <a:p>
            <a:r>
              <a:rPr lang="en-US" altLang="zh-CN" b="1" dirty="0">
                <a:solidFill>
                  <a:srgbClr val="FF0000"/>
                </a:solidFill>
              </a:rPr>
              <a:t>  </a:t>
            </a:r>
            <a:r>
              <a:rPr lang="en-US" altLang="zh-CN" b="1" dirty="0" smtClean="0">
                <a:solidFill>
                  <a:srgbClr val="FF0000"/>
                </a:solidFill>
              </a:rPr>
              <a:t>  </a:t>
            </a:r>
            <a:r>
              <a:rPr lang="en-US" altLang="zh-CN" b="1" dirty="0" err="1" smtClean="0">
                <a:solidFill>
                  <a:srgbClr val="FF0000"/>
                </a:solidFill>
              </a:rPr>
              <a:t>val</a:t>
            </a:r>
            <a:r>
              <a:rPr lang="en-US" altLang="zh-CN" b="1" dirty="0" smtClean="0">
                <a:solidFill>
                  <a:srgbClr val="FF0000"/>
                </a:solidFill>
              </a:rPr>
              <a:t> </a:t>
            </a:r>
            <a:r>
              <a:rPr lang="en-US" altLang="zh-CN" b="1" dirty="0">
                <a:solidFill>
                  <a:srgbClr val="FF0000"/>
                </a:solidFill>
              </a:rPr>
              <a:t>ctrl = Input(new </a:t>
            </a:r>
            <a:r>
              <a:rPr lang="en-US" altLang="zh-CN" b="1" dirty="0" err="1">
                <a:solidFill>
                  <a:srgbClr val="FF0000"/>
                </a:solidFill>
              </a:rPr>
              <a:t>BPUCtrl</a:t>
            </a:r>
            <a:r>
              <a:rPr lang="en-US" altLang="zh-CN" b="1" dirty="0">
                <a:solidFill>
                  <a:srgbClr val="FF0000"/>
                </a:solidFill>
              </a:rPr>
              <a:t>)</a:t>
            </a:r>
          </a:p>
          <a:p>
            <a:r>
              <a:rPr lang="en-US" altLang="zh-CN" b="1" dirty="0">
                <a:solidFill>
                  <a:srgbClr val="FF0000"/>
                </a:solidFill>
              </a:rPr>
              <a:t>  </a:t>
            </a:r>
            <a:r>
              <a:rPr lang="en-US" altLang="zh-CN" b="1" dirty="0" smtClean="0">
                <a:solidFill>
                  <a:srgbClr val="FF0000"/>
                </a:solidFill>
              </a:rPr>
              <a:t>  </a:t>
            </a:r>
            <a:r>
              <a:rPr lang="en-US" altLang="zh-CN" b="1" dirty="0" err="1" smtClean="0">
                <a:solidFill>
                  <a:srgbClr val="FF0000"/>
                </a:solidFill>
              </a:rPr>
              <a:t>val</a:t>
            </a:r>
            <a:r>
              <a:rPr lang="en-US" altLang="zh-CN" b="1" dirty="0" smtClean="0">
                <a:solidFill>
                  <a:srgbClr val="FF0000"/>
                </a:solidFill>
              </a:rPr>
              <a:t> </a:t>
            </a:r>
            <a:r>
              <a:rPr lang="en-US" altLang="zh-CN" b="1" dirty="0" err="1">
                <a:solidFill>
                  <a:srgbClr val="FF0000"/>
                </a:solidFill>
              </a:rPr>
              <a:t>reset_vector</a:t>
            </a:r>
            <a:r>
              <a:rPr lang="en-US" altLang="zh-CN" b="1" dirty="0">
                <a:solidFill>
                  <a:srgbClr val="FF0000"/>
                </a:solidFill>
              </a:rPr>
              <a:t> = Input(</a:t>
            </a:r>
            <a:r>
              <a:rPr lang="en-US" altLang="zh-CN" b="1" dirty="0" err="1">
                <a:solidFill>
                  <a:srgbClr val="FF0000"/>
                </a:solidFill>
              </a:rPr>
              <a:t>UInt</a:t>
            </a:r>
            <a:r>
              <a:rPr lang="en-US" altLang="zh-CN" b="1" dirty="0">
                <a:solidFill>
                  <a:srgbClr val="FF0000"/>
                </a:solidFill>
              </a:rPr>
              <a:t>(</a:t>
            </a:r>
            <a:r>
              <a:rPr lang="en-US" altLang="zh-CN" b="1" dirty="0" err="1">
                <a:solidFill>
                  <a:srgbClr val="FF0000"/>
                </a:solidFill>
              </a:rPr>
              <a:t>PAddrBits.W</a:t>
            </a:r>
            <a:r>
              <a:rPr lang="en-US" altLang="zh-CN" b="1" dirty="0">
                <a:solidFill>
                  <a:srgbClr val="FF0000"/>
                </a:solidFill>
              </a:rPr>
              <a:t>))</a:t>
            </a:r>
          </a:p>
          <a:p>
            <a:r>
              <a:rPr lang="en-US" altLang="zh-CN" dirty="0"/>
              <a:t>}</a:t>
            </a:r>
          </a:p>
        </p:txBody>
      </p:sp>
    </p:spTree>
    <p:extLst>
      <p:ext uri="{BB962C8B-B14F-4D97-AF65-F5344CB8AC3E}">
        <p14:creationId xmlns:p14="http://schemas.microsoft.com/office/powerpoint/2010/main" val="289505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75" y="355928"/>
            <a:ext cx="1661032" cy="523220"/>
          </a:xfrm>
          <a:prstGeom prst="rect">
            <a:avLst/>
          </a:prstGeom>
        </p:spPr>
        <p:txBody>
          <a:bodyPr wrap="none">
            <a:spAutoFit/>
          </a:bodyPr>
          <a:lstStyle/>
          <a:p>
            <a:r>
              <a:rPr lang="zh-CN" altLang="en-US" sz="2800" dirty="0" smtClean="0">
                <a:latin typeface="Microsoft YaHei UI" pitchFamily="34" charset="-122"/>
                <a:ea typeface="Microsoft YaHei UI" pitchFamily="34" charset="-122"/>
              </a:rPr>
              <a:t>预测</a:t>
            </a:r>
            <a:r>
              <a:rPr lang="zh-CN" altLang="en-US" sz="2800" dirty="0" smtClean="0">
                <a:latin typeface="Microsoft YaHei UI" pitchFamily="34" charset="-122"/>
                <a:ea typeface="Microsoft YaHei UI" pitchFamily="34" charset="-122"/>
              </a:rPr>
              <a:t>器</a:t>
            </a:r>
            <a:r>
              <a:rPr lang="en-US" altLang="zh-CN" sz="2800" dirty="0" smtClean="0">
                <a:latin typeface="Microsoft YaHei UI" pitchFamily="34" charset="-122"/>
                <a:ea typeface="Microsoft YaHei UI" pitchFamily="34" charset="-122"/>
              </a:rPr>
              <a:t>IO</a:t>
            </a:r>
            <a:endParaRPr lang="en-US" altLang="zh-CN" sz="2800" dirty="0" smtClean="0">
              <a:latin typeface="Microsoft YaHei UI" pitchFamily="34" charset="-122"/>
              <a:ea typeface="Microsoft YaHei UI" pitchFamily="34" charset="-122"/>
            </a:endParaRPr>
          </a:p>
        </p:txBody>
      </p:sp>
      <p:sp>
        <p:nvSpPr>
          <p:cNvPr id="4" name="矩形 3"/>
          <p:cNvSpPr/>
          <p:nvPr/>
        </p:nvSpPr>
        <p:spPr>
          <a:xfrm>
            <a:off x="485027" y="980728"/>
            <a:ext cx="6858000" cy="5693866"/>
          </a:xfrm>
          <a:prstGeom prst="rect">
            <a:avLst/>
          </a:prstGeom>
        </p:spPr>
        <p:txBody>
          <a:bodyPr wrap="square">
            <a:spAutoFit/>
          </a:bodyPr>
          <a:lstStyle/>
          <a:p>
            <a:r>
              <a:rPr lang="en-US" altLang="zh-CN" sz="1400" dirty="0">
                <a:latin typeface="Microsoft YaHei UI" pitchFamily="34" charset="-122"/>
                <a:ea typeface="Microsoft YaHei UI" pitchFamily="34" charset="-122"/>
              </a:rPr>
              <a:t>class </a:t>
            </a:r>
            <a:r>
              <a:rPr lang="en-US" altLang="zh-CN" sz="1400" dirty="0" err="1">
                <a:latin typeface="Microsoft YaHei UI" pitchFamily="34" charset="-122"/>
                <a:ea typeface="Microsoft YaHei UI" pitchFamily="34" charset="-122"/>
              </a:rPr>
              <a:t>BasePredictorIO</a:t>
            </a:r>
            <a:r>
              <a:rPr lang="en-US" altLang="zh-CN" sz="1400" dirty="0">
                <a:latin typeface="Microsoft YaHei UI" pitchFamily="34" charset="-122"/>
                <a:ea typeface="Microsoft YaHei UI" pitchFamily="34" charset="-122"/>
              </a:rPr>
              <a:t> (implicit p: Parameters) extends </a:t>
            </a:r>
            <a:r>
              <a:rPr lang="en-US" altLang="zh-CN" sz="1400" dirty="0" err="1">
                <a:latin typeface="Microsoft YaHei UI" pitchFamily="34" charset="-122"/>
                <a:ea typeface="Microsoft YaHei UI" pitchFamily="34" charset="-122"/>
              </a:rPr>
              <a:t>XSBundle</a:t>
            </a:r>
            <a:r>
              <a:rPr lang="en-US" altLang="zh-CN" sz="1400" dirty="0">
                <a:latin typeface="Microsoft YaHei UI" pitchFamily="34" charset="-122"/>
                <a:ea typeface="Microsoft YaHei UI" pitchFamily="34" charset="-122"/>
              </a:rPr>
              <a:t> with </a:t>
            </a:r>
            <a:r>
              <a:rPr lang="en-US" altLang="zh-CN" sz="1400" dirty="0" err="1">
                <a:latin typeface="Microsoft YaHei UI" pitchFamily="34" charset="-122"/>
                <a:ea typeface="Microsoft YaHei UI" pitchFamily="34" charset="-122"/>
              </a:rPr>
              <a:t>HasBPUConst</a:t>
            </a:r>
            <a:r>
              <a:rPr lang="en-US" altLang="zh-CN" sz="1400" dirty="0">
                <a:latin typeface="Microsoft YaHei UI" pitchFamily="34" charset="-122"/>
                <a:ea typeface="Microsoft YaHei UI" pitchFamily="34" charset="-122"/>
              </a:rPr>
              <a:t> {</a:t>
            </a:r>
          </a:p>
          <a:p>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reset_vector</a:t>
            </a:r>
            <a:r>
              <a:rPr lang="en-US" altLang="zh-CN" sz="1400" dirty="0">
                <a:latin typeface="Microsoft YaHei UI" pitchFamily="34" charset="-122"/>
                <a:ea typeface="Microsoft YaHei UI" pitchFamily="34" charset="-122"/>
              </a:rPr>
              <a:t> = Input(</a:t>
            </a:r>
            <a:r>
              <a:rPr lang="en-US" altLang="zh-CN" sz="1400" dirty="0" err="1">
                <a:latin typeface="Microsoft YaHei UI" pitchFamily="34" charset="-122"/>
                <a:ea typeface="Microsoft YaHei UI" pitchFamily="34" charset="-122"/>
              </a:rPr>
              <a:t>UInt</a:t>
            </a:r>
            <a:r>
              <a:rPr lang="en-US" altLang="zh-CN" sz="1400" dirty="0">
                <a:latin typeface="Microsoft YaHei UI" pitchFamily="34" charset="-122"/>
                <a:ea typeface="Microsoft YaHei UI" pitchFamily="34" charset="-122"/>
              </a:rPr>
              <a:t>(</a:t>
            </a:r>
            <a:r>
              <a:rPr lang="en-US" altLang="zh-CN" sz="1400" dirty="0" err="1">
                <a:latin typeface="Microsoft YaHei UI" pitchFamily="34" charset="-122"/>
                <a:ea typeface="Microsoft YaHei UI" pitchFamily="34" charset="-122"/>
              </a:rPr>
              <a:t>PAddrBits.W</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in  = Flipped(</a:t>
            </a:r>
            <a:r>
              <a:rPr lang="en-US" altLang="zh-CN" sz="1400" dirty="0" err="1">
                <a:latin typeface="Microsoft YaHei UI" pitchFamily="34" charset="-122"/>
                <a:ea typeface="Microsoft YaHei UI" pitchFamily="34" charset="-122"/>
              </a:rPr>
              <a:t>DecoupledIO</a:t>
            </a:r>
            <a:r>
              <a:rPr lang="en-US" altLang="zh-CN" sz="1400" dirty="0">
                <a:latin typeface="Microsoft YaHei UI" pitchFamily="34" charset="-122"/>
                <a:ea typeface="Microsoft YaHei UI" pitchFamily="34" charset="-122"/>
              </a:rPr>
              <a:t>(new </a:t>
            </a:r>
            <a:r>
              <a:rPr lang="en-US" altLang="zh-CN" sz="1400" dirty="0" err="1">
                <a:latin typeface="Microsoft YaHei UI" pitchFamily="34" charset="-122"/>
                <a:ea typeface="Microsoft YaHei UI" pitchFamily="34" charset="-122"/>
              </a:rPr>
              <a:t>BasePredictorInput</a:t>
            </a:r>
            <a:r>
              <a:rPr lang="en-US" altLang="zh-CN" sz="1400" dirty="0">
                <a:latin typeface="Microsoft YaHei UI" pitchFamily="34" charset="-122"/>
                <a:ea typeface="Microsoft YaHei UI" pitchFamily="34" charset="-122"/>
              </a:rPr>
              <a:t>)) // TODO: Remove </a:t>
            </a:r>
            <a:r>
              <a:rPr lang="en-US" altLang="zh-CN" sz="1400" dirty="0" err="1">
                <a:latin typeface="Microsoft YaHei UI" pitchFamily="34" charset="-122"/>
                <a:ea typeface="Microsoft YaHei UI" pitchFamily="34" charset="-122"/>
              </a:rPr>
              <a:t>DecoupledIO</a:t>
            </a:r>
            <a:endParaRPr lang="en-US" altLang="zh-CN" sz="1400" dirty="0">
              <a:latin typeface="Microsoft YaHei UI" pitchFamily="34" charset="-122"/>
              <a:ea typeface="Microsoft YaHei UI" pitchFamily="34" charset="-122"/>
            </a:endParaRPr>
          </a:p>
          <a:p>
            <a:r>
              <a:rPr lang="en-US" altLang="zh-CN" sz="1400" dirty="0">
                <a:latin typeface="Microsoft YaHei UI" pitchFamily="34" charset="-122"/>
                <a:ea typeface="Microsoft YaHei UI" pitchFamily="34" charset="-122"/>
              </a:rPr>
              <a:t>  //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out = </a:t>
            </a:r>
            <a:r>
              <a:rPr lang="en-US" altLang="zh-CN" sz="1400" dirty="0" err="1">
                <a:latin typeface="Microsoft YaHei UI" pitchFamily="34" charset="-122"/>
                <a:ea typeface="Microsoft YaHei UI" pitchFamily="34" charset="-122"/>
              </a:rPr>
              <a:t>DecoupledIO</a:t>
            </a:r>
            <a:r>
              <a:rPr lang="en-US" altLang="zh-CN" sz="1400" dirty="0">
                <a:latin typeface="Microsoft YaHei UI" pitchFamily="34" charset="-122"/>
                <a:ea typeface="Microsoft YaHei UI" pitchFamily="34" charset="-122"/>
              </a:rPr>
              <a:t>(new </a:t>
            </a:r>
            <a:r>
              <a:rPr lang="en-US" altLang="zh-CN" sz="1400" dirty="0" err="1">
                <a:latin typeface="Microsoft YaHei UI" pitchFamily="34" charset="-122"/>
                <a:ea typeface="Microsoft YaHei UI" pitchFamily="34" charset="-122"/>
              </a:rPr>
              <a:t>BasePredictorOutput</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out = Output(new </a:t>
            </a:r>
            <a:r>
              <a:rPr lang="en-US" altLang="zh-CN" sz="1400" dirty="0" err="1">
                <a:latin typeface="Microsoft YaHei UI" pitchFamily="34" charset="-122"/>
                <a:ea typeface="Microsoft YaHei UI" pitchFamily="34" charset="-122"/>
              </a:rPr>
              <a:t>BasePredictorOutput</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flush_out</a:t>
            </a:r>
            <a:r>
              <a:rPr lang="en-US" altLang="zh-CN" sz="1400" dirty="0">
                <a:latin typeface="Microsoft YaHei UI" pitchFamily="34" charset="-122"/>
                <a:ea typeface="Microsoft YaHei UI" pitchFamily="34" charset="-122"/>
              </a:rPr>
              <a:t> = Valid(</a:t>
            </a:r>
            <a:r>
              <a:rPr lang="en-US" altLang="zh-CN" sz="1400" dirty="0" err="1">
                <a:latin typeface="Microsoft YaHei UI" pitchFamily="34" charset="-122"/>
                <a:ea typeface="Microsoft YaHei UI" pitchFamily="34" charset="-122"/>
              </a:rPr>
              <a:t>UInt</a:t>
            </a:r>
            <a:r>
              <a:rPr lang="en-US" altLang="zh-CN" sz="1400" dirty="0">
                <a:latin typeface="Microsoft YaHei UI" pitchFamily="34" charset="-122"/>
                <a:ea typeface="Microsoft YaHei UI" pitchFamily="34" charset="-122"/>
              </a:rPr>
              <a:t>(</a:t>
            </a:r>
            <a:r>
              <a:rPr lang="en-US" altLang="zh-CN" sz="1400" dirty="0" err="1">
                <a:latin typeface="Microsoft YaHei UI" pitchFamily="34" charset="-122"/>
                <a:ea typeface="Microsoft YaHei UI" pitchFamily="34" charset="-122"/>
              </a:rPr>
              <a:t>VAddrBits.W</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a:r>
            <a:br>
              <a:rPr lang="en-US" altLang="zh-CN" sz="1400" dirty="0">
                <a:latin typeface="Microsoft YaHei UI" pitchFamily="34" charset="-122"/>
                <a:ea typeface="Microsoft YaHei UI" pitchFamily="34" charset="-122"/>
              </a:rPr>
            </a:br>
            <a:r>
              <a:rPr lang="en-US" altLang="zh-CN" sz="1400" b="1" dirty="0">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ctrl = Input(new </a:t>
            </a:r>
            <a:r>
              <a:rPr lang="en-US" altLang="zh-CN" sz="1400" b="1" dirty="0" err="1">
                <a:solidFill>
                  <a:srgbClr val="FF0000"/>
                </a:solidFill>
                <a:latin typeface="Microsoft YaHei UI" pitchFamily="34" charset="-122"/>
                <a:ea typeface="Microsoft YaHei UI" pitchFamily="34" charset="-122"/>
              </a:rPr>
              <a:t>BPUCtrl</a:t>
            </a:r>
            <a:r>
              <a:rPr lang="en-US" altLang="zh-CN" sz="1400" b="1" dirty="0" smtClean="0">
                <a:solidFill>
                  <a:srgbClr val="FF0000"/>
                </a:solidFill>
                <a:latin typeface="Microsoft YaHei UI" pitchFamily="34" charset="-122"/>
                <a:ea typeface="Microsoft YaHei UI" pitchFamily="34" charset="-122"/>
              </a:rPr>
              <a:t>)              // </a:t>
            </a:r>
            <a:r>
              <a:rPr lang="zh-CN" altLang="en-US" sz="1400" b="1" dirty="0">
                <a:solidFill>
                  <a:srgbClr val="FF0000"/>
                </a:solidFill>
                <a:latin typeface="Microsoft YaHei UI" pitchFamily="34" charset="-122"/>
                <a:ea typeface="Microsoft YaHei UI" pitchFamily="34" charset="-122"/>
              </a:rPr>
              <a:t>控制信号</a:t>
            </a:r>
            <a:endParaRPr lang="en-US" altLang="zh-CN" sz="1400" b="1" dirty="0">
              <a:solidFill>
                <a:srgbClr val="FF0000"/>
              </a:solidFill>
              <a:latin typeface="Microsoft YaHei UI" pitchFamily="34" charset="-122"/>
              <a:ea typeface="Microsoft YaHei UI" pitchFamily="34" charset="-122"/>
            </a:endParaRPr>
          </a:p>
          <a:p>
            <a:r>
              <a:rPr lang="en-US" altLang="zh-CN" sz="1400" b="1" dirty="0">
                <a:solidFill>
                  <a:srgbClr val="FF0000"/>
                </a:solidFill>
                <a:latin typeface="Microsoft YaHei UI" pitchFamily="34" charset="-122"/>
                <a:ea typeface="Microsoft YaHei UI" pitchFamily="34" charset="-122"/>
              </a:rPr>
              <a:t/>
            </a:r>
            <a:br>
              <a:rPr lang="en-US" altLang="zh-CN" sz="1400" b="1" dirty="0">
                <a:solidFill>
                  <a:srgbClr val="FF0000"/>
                </a:solidFill>
                <a:latin typeface="Microsoft YaHei UI" pitchFamily="34" charset="-122"/>
                <a:ea typeface="Microsoft YaHei UI" pitchFamily="34" charset="-122"/>
              </a:rPr>
            </a:br>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s0_fire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smtClean="0">
                <a:solidFill>
                  <a:srgbClr val="FF0000"/>
                </a:solidFill>
                <a:latin typeface="Microsoft YaHei UI" pitchFamily="34" charset="-122"/>
                <a:ea typeface="Microsoft YaHei UI" pitchFamily="34" charset="-122"/>
              </a:rPr>
              <a:t>())                    // </a:t>
            </a:r>
            <a:r>
              <a:rPr lang="zh-CN" altLang="en-US" sz="1400" b="1" dirty="0" smtClean="0">
                <a:solidFill>
                  <a:srgbClr val="FF0000"/>
                </a:solidFill>
                <a:latin typeface="Microsoft YaHei UI" pitchFamily="34" charset="-122"/>
                <a:ea typeface="Microsoft YaHei UI" pitchFamily="34" charset="-122"/>
              </a:rPr>
              <a:t>各个预测阶段的发射信号</a:t>
            </a:r>
            <a:endParaRPr lang="en-US" altLang="zh-CN" sz="1400" b="1" dirty="0">
              <a:solidFill>
                <a:srgbClr val="FF0000"/>
              </a:solidFill>
              <a:latin typeface="Microsoft YaHei UI" pitchFamily="34" charset="-122"/>
              <a:ea typeface="Microsoft YaHei UI" pitchFamily="34" charset="-122"/>
            </a:endParaRP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s1_fire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s2_fire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s3_fire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b="1" dirty="0">
                <a:solidFill>
                  <a:srgbClr val="FF0000"/>
                </a:solidFill>
                <a:latin typeface="Microsoft YaHei UI" pitchFamily="34" charset="-122"/>
                <a:ea typeface="Microsoft YaHei UI" pitchFamily="34" charset="-122"/>
              </a:rPr>
              <a:t/>
            </a:r>
            <a:br>
              <a:rPr lang="en-US" altLang="zh-CN" sz="1400" b="1" dirty="0">
                <a:solidFill>
                  <a:srgbClr val="FF0000"/>
                </a:solidFill>
                <a:latin typeface="Microsoft YaHei UI" pitchFamily="34" charset="-122"/>
                <a:ea typeface="Microsoft YaHei UI" pitchFamily="34" charset="-122"/>
              </a:rPr>
            </a:br>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s2_redirect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smtClean="0">
                <a:solidFill>
                  <a:srgbClr val="FF0000"/>
                </a:solidFill>
                <a:latin typeface="Microsoft YaHei UI" pitchFamily="34" charset="-122"/>
                <a:ea typeface="Microsoft YaHei UI" pitchFamily="34" charset="-122"/>
              </a:rPr>
              <a:t>())             // s2 </a:t>
            </a:r>
            <a:r>
              <a:rPr lang="zh-CN" altLang="en-US" sz="1400" b="1" dirty="0" smtClean="0">
                <a:solidFill>
                  <a:srgbClr val="FF0000"/>
                </a:solidFill>
                <a:latin typeface="Microsoft YaHei UI" pitchFamily="34" charset="-122"/>
                <a:ea typeface="Microsoft YaHei UI" pitchFamily="34" charset="-122"/>
              </a:rPr>
              <a:t>和 </a:t>
            </a:r>
            <a:r>
              <a:rPr lang="en-US" altLang="zh-CN" sz="1400" b="1" dirty="0" smtClean="0">
                <a:solidFill>
                  <a:srgbClr val="FF0000"/>
                </a:solidFill>
                <a:latin typeface="Microsoft YaHei UI" pitchFamily="34" charset="-122"/>
                <a:ea typeface="Microsoft YaHei UI" pitchFamily="34" charset="-122"/>
              </a:rPr>
              <a:t>s3</a:t>
            </a:r>
            <a:r>
              <a:rPr lang="zh-CN" altLang="en-US" sz="1400" b="1" dirty="0" smtClean="0">
                <a:solidFill>
                  <a:srgbClr val="FF0000"/>
                </a:solidFill>
                <a:latin typeface="Microsoft YaHei UI" pitchFamily="34" charset="-122"/>
                <a:ea typeface="Microsoft YaHei UI" pitchFamily="34" charset="-122"/>
              </a:rPr>
              <a:t>的重定位信号</a:t>
            </a:r>
            <a:endParaRPr lang="en-US" altLang="zh-CN" sz="1400" b="1" dirty="0">
              <a:solidFill>
                <a:srgbClr val="FF0000"/>
              </a:solidFill>
              <a:latin typeface="Microsoft YaHei UI" pitchFamily="34" charset="-122"/>
              <a:ea typeface="Microsoft YaHei UI" pitchFamily="34" charset="-122"/>
            </a:endParaRP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s3_redirect = Input(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b="1" dirty="0">
                <a:solidFill>
                  <a:srgbClr val="FF0000"/>
                </a:solidFill>
                <a:latin typeface="Microsoft YaHei UI" pitchFamily="34" charset="-122"/>
                <a:ea typeface="Microsoft YaHei UI" pitchFamily="34" charset="-122"/>
              </a:rPr>
              <a:t/>
            </a:r>
            <a:br>
              <a:rPr lang="en-US" altLang="zh-CN" sz="1400" b="1" dirty="0">
                <a:solidFill>
                  <a:srgbClr val="FF0000"/>
                </a:solidFill>
                <a:latin typeface="Microsoft YaHei UI" pitchFamily="34" charset="-122"/>
                <a:ea typeface="Microsoft YaHei UI" pitchFamily="34" charset="-122"/>
              </a:rPr>
            </a:br>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s1_ready = Output(</a:t>
            </a:r>
            <a:r>
              <a:rPr lang="en-US" altLang="zh-CN" sz="1400" b="1" dirty="0" err="1">
                <a:solidFill>
                  <a:srgbClr val="FF0000"/>
                </a:solidFill>
                <a:latin typeface="Microsoft YaHei UI" pitchFamily="34" charset="-122"/>
                <a:ea typeface="Microsoft YaHei UI" pitchFamily="34" charset="-122"/>
              </a:rPr>
              <a:t>Bool</a:t>
            </a:r>
            <a:r>
              <a:rPr lang="en-US" altLang="zh-CN" sz="1400" b="1" dirty="0" smtClean="0">
                <a:solidFill>
                  <a:srgbClr val="FF0000"/>
                </a:solidFill>
                <a:latin typeface="Microsoft YaHei UI" pitchFamily="34" charset="-122"/>
                <a:ea typeface="Microsoft YaHei UI" pitchFamily="34" charset="-122"/>
              </a:rPr>
              <a:t>())              // </a:t>
            </a:r>
            <a:r>
              <a:rPr lang="zh-CN" altLang="en-US" sz="1400" b="1" dirty="0" smtClean="0">
                <a:solidFill>
                  <a:srgbClr val="FF0000"/>
                </a:solidFill>
                <a:latin typeface="Microsoft YaHei UI" pitchFamily="34" charset="-122"/>
                <a:ea typeface="Microsoft YaHei UI" pitchFamily="34" charset="-122"/>
              </a:rPr>
              <a:t>各阶段的就绪</a:t>
            </a:r>
            <a:r>
              <a:rPr lang="zh-CN" altLang="en-US" sz="1400" b="1" dirty="0" smtClean="0">
                <a:solidFill>
                  <a:srgbClr val="FF0000"/>
                </a:solidFill>
                <a:latin typeface="Microsoft YaHei UI" pitchFamily="34" charset="-122"/>
                <a:ea typeface="Microsoft YaHei UI" pitchFamily="34" charset="-122"/>
              </a:rPr>
              <a:t>信号</a:t>
            </a:r>
            <a:r>
              <a:rPr lang="zh-CN" altLang="en-US" sz="1400" b="1" dirty="0" smtClean="0">
                <a:solidFill>
                  <a:srgbClr val="FF0000"/>
                </a:solidFill>
                <a:latin typeface="Microsoft YaHei UI" pitchFamily="34" charset="-122"/>
                <a:ea typeface="Microsoft YaHei UI" pitchFamily="34" charset="-122"/>
              </a:rPr>
              <a:t>，前一级可以</a:t>
            </a:r>
            <a:r>
              <a:rPr lang="en-US" altLang="zh-CN" sz="1400" b="1" dirty="0" smtClean="0">
                <a:solidFill>
                  <a:srgbClr val="FF0000"/>
                </a:solidFill>
                <a:latin typeface="Microsoft YaHei UI" pitchFamily="34" charset="-122"/>
                <a:ea typeface="Microsoft YaHei UI" pitchFamily="34" charset="-122"/>
              </a:rPr>
              <a:t>fire</a:t>
            </a:r>
            <a:endParaRPr lang="en-US" altLang="zh-CN" sz="1400" b="1" dirty="0">
              <a:solidFill>
                <a:srgbClr val="FF0000"/>
              </a:solidFill>
              <a:latin typeface="Microsoft YaHei UI" pitchFamily="34" charset="-122"/>
              <a:ea typeface="Microsoft YaHei UI" pitchFamily="34" charset="-122"/>
            </a:endParaRP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s2_ready = Output(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b="1" dirty="0">
                <a:solidFill>
                  <a:srgbClr val="FF0000"/>
                </a:solidFill>
                <a:latin typeface="Microsoft YaHei UI" pitchFamily="34" charset="-122"/>
                <a:ea typeface="Microsoft YaHei UI" pitchFamily="34" charset="-122"/>
              </a:rPr>
              <a:t>  </a:t>
            </a:r>
            <a:r>
              <a:rPr lang="en-US" altLang="zh-CN" sz="1400" b="1" dirty="0" err="1">
                <a:solidFill>
                  <a:srgbClr val="FF0000"/>
                </a:solidFill>
                <a:latin typeface="Microsoft YaHei UI" pitchFamily="34" charset="-122"/>
                <a:ea typeface="Microsoft YaHei UI" pitchFamily="34" charset="-122"/>
              </a:rPr>
              <a:t>val</a:t>
            </a:r>
            <a:r>
              <a:rPr lang="en-US" altLang="zh-CN" sz="1400" b="1" dirty="0">
                <a:solidFill>
                  <a:srgbClr val="FF0000"/>
                </a:solidFill>
                <a:latin typeface="Microsoft YaHei UI" pitchFamily="34" charset="-122"/>
                <a:ea typeface="Microsoft YaHei UI" pitchFamily="34" charset="-122"/>
              </a:rPr>
              <a:t> s3_ready = Output(</a:t>
            </a:r>
            <a:r>
              <a:rPr lang="en-US" altLang="zh-CN" sz="1400" b="1" dirty="0" err="1">
                <a:solidFill>
                  <a:srgbClr val="FF0000"/>
                </a:solidFill>
                <a:latin typeface="Microsoft YaHei UI" pitchFamily="34" charset="-122"/>
                <a:ea typeface="Microsoft YaHei UI" pitchFamily="34" charset="-122"/>
              </a:rPr>
              <a:t>Bool</a:t>
            </a:r>
            <a:r>
              <a:rPr lang="en-US" altLang="zh-CN" sz="1400" b="1" dirty="0">
                <a:solidFill>
                  <a:srgbClr val="FF0000"/>
                </a:solidFill>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a:r>
            <a:br>
              <a:rPr lang="en-US" altLang="zh-CN" sz="1400" dirty="0">
                <a:latin typeface="Microsoft YaHei UI" pitchFamily="34" charset="-122"/>
                <a:ea typeface="Microsoft YaHei UI" pitchFamily="34" charset="-122"/>
              </a:rPr>
            </a:br>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update = Flipped(Valid(new </a:t>
            </a:r>
            <a:r>
              <a:rPr lang="en-US" altLang="zh-CN" sz="1400" dirty="0" err="1">
                <a:latin typeface="Microsoft YaHei UI" pitchFamily="34" charset="-122"/>
                <a:ea typeface="Microsoft YaHei UI" pitchFamily="34" charset="-122"/>
              </a:rPr>
              <a:t>BranchPredictionUpdate</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  </a:t>
            </a:r>
            <a:r>
              <a:rPr lang="en-US" altLang="zh-CN" sz="1400" dirty="0" err="1">
                <a:latin typeface="Microsoft YaHei UI" pitchFamily="34" charset="-122"/>
                <a:ea typeface="Microsoft YaHei UI" pitchFamily="34" charset="-122"/>
              </a:rPr>
              <a:t>val</a:t>
            </a:r>
            <a:r>
              <a:rPr lang="en-US" altLang="zh-CN" sz="1400" dirty="0">
                <a:latin typeface="Microsoft YaHei UI" pitchFamily="34" charset="-122"/>
                <a:ea typeface="Microsoft YaHei UI" pitchFamily="34" charset="-122"/>
              </a:rPr>
              <a:t> redirect = Flipped(Valid(new </a:t>
            </a:r>
            <a:r>
              <a:rPr lang="en-US" altLang="zh-CN" sz="1400" dirty="0" err="1">
                <a:latin typeface="Microsoft YaHei UI" pitchFamily="34" charset="-122"/>
                <a:ea typeface="Microsoft YaHei UI" pitchFamily="34" charset="-122"/>
              </a:rPr>
              <a:t>BranchPredictionRedirect</a:t>
            </a:r>
            <a:r>
              <a:rPr lang="en-US" altLang="zh-CN" sz="1400" dirty="0">
                <a:latin typeface="Microsoft YaHei UI" pitchFamily="34" charset="-122"/>
                <a:ea typeface="Microsoft YaHei UI" pitchFamily="34" charset="-122"/>
              </a:rPr>
              <a:t>))</a:t>
            </a:r>
          </a:p>
          <a:p>
            <a:r>
              <a:rPr lang="en-US" altLang="zh-CN" sz="1400" dirty="0">
                <a:latin typeface="Microsoft YaHei UI" pitchFamily="34" charset="-122"/>
                <a:ea typeface="Microsoft YaHei UI" pitchFamily="34" charset="-122"/>
              </a:rPr>
              <a:t>}</a:t>
            </a:r>
          </a:p>
        </p:txBody>
      </p:sp>
    </p:spTree>
    <p:extLst>
      <p:ext uri="{BB962C8B-B14F-4D97-AF65-F5344CB8AC3E}">
        <p14:creationId xmlns:p14="http://schemas.microsoft.com/office/powerpoint/2010/main" val="998659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982</Words>
  <Application>Microsoft Office PowerPoint</Application>
  <PresentationFormat>全屏显示(4:3)</PresentationFormat>
  <Paragraphs>261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24</cp:revision>
  <dcterms:created xsi:type="dcterms:W3CDTF">2022-10-10T12:16:27Z</dcterms:created>
  <dcterms:modified xsi:type="dcterms:W3CDTF">2022-10-16T14:46:38Z</dcterms:modified>
</cp:coreProperties>
</file>