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5" r:id="rId7"/>
    <p:sldId id="262" r:id="rId8"/>
    <p:sldId id="264" r:id="rId9"/>
    <p:sldId id="263" r:id="rId10"/>
    <p:sldId id="266" r:id="rId11"/>
    <p:sldId id="267" r:id="rId12"/>
    <p:sldId id="268"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664" y="-7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2022/11/13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2022/11/13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2022/11/13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OpenXiangShan/XiangShan-doc/blob/main/docs/frontend/ifu.md#validinst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penXiangShan/XiangShan-doc/blob/main/docs/frontend/ifu.md#crossfetch"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OpenXiangShan/XiangShan-doc/blob/main/docs/frontend/ifu.md#predecod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penXiangShan/XiangShan-doc/blob/main/docs/frontend/ifu.md#predchecker"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github.com/OpenXiangShan/XiangShan-doc/blob/main/docs/frontend/ifu.md#half" TargetMode="External"/><Relationship Id="rId4" Type="http://schemas.openxmlformats.org/officeDocument/2006/relationships/hyperlink" Target="https://github.com/OpenXiangShan/XiangShan-doc/blob/main/docs/frontend/ifu.md#mmiofetch"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Predecoder</a:t>
            </a:r>
            <a:endParaRPr lang="zh-CN" altLang="en-US" dirty="0"/>
          </a:p>
        </p:txBody>
      </p:sp>
    </p:spTree>
    <p:extLst>
      <p:ext uri="{BB962C8B-B14F-4D97-AF65-F5344CB8AC3E}">
        <p14:creationId xmlns:p14="http://schemas.microsoft.com/office/powerpoint/2010/main" val="102129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772816"/>
            <a:ext cx="7848872" cy="1200329"/>
          </a:xfrm>
          <a:prstGeom prst="rect">
            <a:avLst/>
          </a:prstGeom>
        </p:spPr>
        <p:txBody>
          <a:bodyPr wrap="square">
            <a:spAutoFit/>
          </a:bodyPr>
          <a:lstStyle/>
          <a:p>
            <a:r>
              <a:rPr lang="en-US" altLang="zh-CN" b="1" dirty="0">
                <a:latin typeface="等线 Light" pitchFamily="2" charset="-122"/>
                <a:ea typeface="等线 Light" pitchFamily="2" charset="-122"/>
              </a:rPr>
              <a:t>jump </a:t>
            </a:r>
            <a:r>
              <a:rPr lang="zh-CN" altLang="en-US" b="1" dirty="0">
                <a:latin typeface="等线 Light" pitchFamily="2" charset="-122"/>
                <a:ea typeface="等线 Light" pitchFamily="2" charset="-122"/>
              </a:rPr>
              <a:t>指令预测不跳转的错误</a:t>
            </a:r>
            <a:r>
              <a:rPr lang="zh-CN" altLang="en-US" dirty="0">
                <a:latin typeface="等线 Light" pitchFamily="2" charset="-122"/>
                <a:ea typeface="等线 Light" pitchFamily="2" charset="-122"/>
              </a:rPr>
              <a:t>：针对 </a:t>
            </a:r>
            <a:r>
              <a:rPr lang="en-US" altLang="zh-CN" dirty="0" err="1">
                <a:latin typeface="等线 Light" pitchFamily="2" charset="-122"/>
                <a:ea typeface="等线 Light" pitchFamily="2" charset="-122"/>
              </a:rPr>
              <a:t>jal</a:t>
            </a:r>
            <a:r>
              <a:rPr lang="en-US" altLang="zh-CN" dirty="0">
                <a:latin typeface="等线 Light" pitchFamily="2" charset="-122"/>
                <a:ea typeface="等线 Light" pitchFamily="2" charset="-122"/>
              </a:rPr>
              <a:t> </a:t>
            </a:r>
            <a:r>
              <a:rPr lang="zh-CN" altLang="en-US" dirty="0">
                <a:latin typeface="等线 Light" pitchFamily="2" charset="-122"/>
                <a:ea typeface="等线 Light" pitchFamily="2" charset="-122"/>
              </a:rPr>
              <a:t>和 </a:t>
            </a:r>
            <a:r>
              <a:rPr lang="en-US" altLang="zh-CN" dirty="0">
                <a:latin typeface="等线 Light" pitchFamily="2" charset="-122"/>
                <a:ea typeface="等线 Light" pitchFamily="2" charset="-122"/>
              </a:rPr>
              <a:t>ret </a:t>
            </a:r>
            <a:r>
              <a:rPr lang="zh-CN" altLang="en-US" dirty="0">
                <a:latin typeface="等线 Light" pitchFamily="2" charset="-122"/>
                <a:ea typeface="等线 Light" pitchFamily="2" charset="-122"/>
              </a:rPr>
              <a:t>这两种种必定跳转的指令检查，如果这个块的 </a:t>
            </a:r>
            <a:r>
              <a:rPr lang="zh-CN" altLang="en-US" dirty="0">
                <a:latin typeface="等线 Light" pitchFamily="2" charset="-122"/>
                <a:ea typeface="等线 Light" pitchFamily="2" charset="-122"/>
                <a:hlinkClick r:id="rId2"/>
              </a:rPr>
              <a:t>有效指令范围</a:t>
            </a:r>
            <a:r>
              <a:rPr lang="zh-CN" altLang="en-US" dirty="0">
                <a:latin typeface="等线 Light" pitchFamily="2" charset="-122"/>
                <a:ea typeface="等线 Light" pitchFamily="2" charset="-122"/>
              </a:rPr>
              <a:t> 内有这两种指令，且预测为不跳转，则视为预测错误</a:t>
            </a:r>
            <a:r>
              <a:rPr lang="zh-CN" altLang="en-US" dirty="0" smtClean="0">
                <a:latin typeface="等线 Light" pitchFamily="2" charset="-122"/>
                <a:ea typeface="等线 Light" pitchFamily="2" charset="-122"/>
              </a:rPr>
              <a:t>。</a:t>
            </a:r>
            <a:endParaRPr lang="en-US" altLang="zh-CN" dirty="0" smtClean="0">
              <a:latin typeface="等线 Light" pitchFamily="2" charset="-122"/>
              <a:ea typeface="等线 Light" pitchFamily="2" charset="-122"/>
            </a:endParaRPr>
          </a:p>
          <a:p>
            <a:endParaRPr lang="zh-CN" altLang="en-US" dirty="0">
              <a:latin typeface="等线 Light" pitchFamily="2" charset="-122"/>
              <a:ea typeface="等线 Light" pitchFamily="2" charset="-122"/>
            </a:endParaRPr>
          </a:p>
        </p:txBody>
      </p:sp>
      <p:sp>
        <p:nvSpPr>
          <p:cNvPr id="5" name="矩形 4"/>
          <p:cNvSpPr/>
          <p:nvPr/>
        </p:nvSpPr>
        <p:spPr>
          <a:xfrm>
            <a:off x="395536" y="882298"/>
            <a:ext cx="2339102" cy="523220"/>
          </a:xfrm>
          <a:prstGeom prst="rect">
            <a:avLst/>
          </a:prstGeom>
        </p:spPr>
        <p:txBody>
          <a:bodyPr wrap="none">
            <a:spAutoFit/>
          </a:bodyPr>
          <a:lstStyle/>
          <a:p>
            <a:r>
              <a:rPr lang="zh-CN" altLang="en-US" sz="2800" dirty="0">
                <a:latin typeface="等线 Light" pitchFamily="2" charset="-122"/>
                <a:ea typeface="等线 Light" pitchFamily="2" charset="-122"/>
              </a:rPr>
              <a:t>分支预测检查</a:t>
            </a:r>
            <a:endParaRPr lang="zh-CN" altLang="en-US" sz="2800" dirty="0">
              <a:latin typeface="等线 Light" pitchFamily="2" charset="-122"/>
              <a:ea typeface="等线 Light" pitchFamily="2" charset="-122"/>
            </a:endParaRPr>
          </a:p>
        </p:txBody>
      </p:sp>
      <p:sp>
        <p:nvSpPr>
          <p:cNvPr id="6" name="矩形 5"/>
          <p:cNvSpPr/>
          <p:nvPr/>
        </p:nvSpPr>
        <p:spPr>
          <a:xfrm>
            <a:off x="251520" y="2964513"/>
            <a:ext cx="8892480" cy="3139321"/>
          </a:xfrm>
          <a:prstGeom prst="rect">
            <a:avLst/>
          </a:prstGeom>
        </p:spPr>
        <p:txBody>
          <a:bodyPr wrap="square">
            <a:spAutoFit/>
          </a:bodyPr>
          <a:lstStyle/>
          <a:p>
            <a:r>
              <a:rPr lang="en-US" altLang="zh-CN" dirty="0"/>
              <a:t>  </a:t>
            </a:r>
            <a:r>
              <a:rPr lang="en-US" altLang="zh-CN" dirty="0" err="1"/>
              <a:t>jalFaultVec</a:t>
            </a:r>
            <a:r>
              <a:rPr lang="en-US" altLang="zh-CN" dirty="0"/>
              <a:t>         := </a:t>
            </a:r>
            <a:r>
              <a:rPr lang="en-US" altLang="zh-CN" dirty="0" err="1"/>
              <a:t>VecInit</a:t>
            </a:r>
            <a:r>
              <a:rPr lang="en-US" altLang="zh-CN" dirty="0"/>
              <a:t>(</a:t>
            </a:r>
            <a:r>
              <a:rPr lang="en-US" altLang="zh-CN" dirty="0" err="1"/>
              <a:t>pds.zipWithIndex.map</a:t>
            </a:r>
            <a:r>
              <a:rPr lang="en-US" altLang="zh-CN" dirty="0"/>
              <a:t>{case(</a:t>
            </a:r>
            <a:r>
              <a:rPr lang="en-US" altLang="zh-CN" dirty="0" err="1"/>
              <a:t>pd</a:t>
            </a:r>
            <a:r>
              <a:rPr lang="en-US" altLang="zh-CN" dirty="0"/>
              <a:t>, i) =&gt; </a:t>
            </a:r>
            <a:r>
              <a:rPr lang="en-US" altLang="zh-CN" dirty="0" err="1"/>
              <a:t>pd.isJal</a:t>
            </a:r>
            <a:r>
              <a:rPr lang="en-US" altLang="zh-CN" dirty="0"/>
              <a:t> &amp;&amp; </a:t>
            </a:r>
            <a:r>
              <a:rPr lang="en-US" altLang="zh-CN" dirty="0" err="1"/>
              <a:t>instrRange</a:t>
            </a:r>
            <a:r>
              <a:rPr lang="en-US" altLang="zh-CN" dirty="0"/>
              <a:t>(i) &amp;&amp; </a:t>
            </a:r>
            <a:r>
              <a:rPr lang="en-US" altLang="zh-CN" dirty="0" err="1"/>
              <a:t>instrValid</a:t>
            </a:r>
            <a:r>
              <a:rPr lang="en-US" altLang="zh-CN" dirty="0"/>
              <a:t>(i) &amp;&amp; (</a:t>
            </a:r>
            <a:r>
              <a:rPr lang="en-US" altLang="zh-CN" dirty="0" err="1"/>
              <a:t>takenIdx</a:t>
            </a:r>
            <a:r>
              <a:rPr lang="en-US" altLang="zh-CN" dirty="0"/>
              <a:t> &gt; </a:t>
            </a:r>
            <a:r>
              <a:rPr lang="en-US" altLang="zh-CN" dirty="0" err="1"/>
              <a:t>i.U</a:t>
            </a:r>
            <a:r>
              <a:rPr lang="en-US" altLang="zh-CN" dirty="0"/>
              <a:t> &amp;&amp; </a:t>
            </a:r>
            <a:r>
              <a:rPr lang="en-US" altLang="zh-CN" dirty="0" err="1"/>
              <a:t>predTaken</a:t>
            </a:r>
            <a:r>
              <a:rPr lang="en-US" altLang="zh-CN" dirty="0"/>
              <a:t> || !</a:t>
            </a:r>
            <a:r>
              <a:rPr lang="en-US" altLang="zh-CN" dirty="0" err="1"/>
              <a:t>predTaken</a:t>
            </a:r>
            <a:r>
              <a:rPr lang="en-US" altLang="zh-CN" dirty="0"/>
              <a:t>) </a:t>
            </a:r>
            <a:r>
              <a:rPr lang="en-US" altLang="zh-CN" dirty="0" smtClean="0"/>
              <a:t>})</a:t>
            </a:r>
          </a:p>
          <a:p>
            <a:endParaRPr lang="en-US" altLang="zh-CN" dirty="0"/>
          </a:p>
          <a:p>
            <a:r>
              <a:rPr lang="en-US" altLang="zh-CN" dirty="0"/>
              <a:t>  </a:t>
            </a:r>
            <a:r>
              <a:rPr lang="en-US" altLang="zh-CN" dirty="0" err="1"/>
              <a:t>retFaultVec</a:t>
            </a:r>
            <a:r>
              <a:rPr lang="en-US" altLang="zh-CN" dirty="0"/>
              <a:t>         := </a:t>
            </a:r>
            <a:r>
              <a:rPr lang="en-US" altLang="zh-CN" dirty="0" err="1"/>
              <a:t>VecInit</a:t>
            </a:r>
            <a:r>
              <a:rPr lang="en-US" altLang="zh-CN" dirty="0"/>
              <a:t>(</a:t>
            </a:r>
            <a:r>
              <a:rPr lang="en-US" altLang="zh-CN" dirty="0" err="1"/>
              <a:t>pds.zipWithIndex.map</a:t>
            </a:r>
            <a:r>
              <a:rPr lang="en-US" altLang="zh-CN" dirty="0"/>
              <a:t>{case(</a:t>
            </a:r>
            <a:r>
              <a:rPr lang="en-US" altLang="zh-CN" dirty="0" err="1"/>
              <a:t>pd</a:t>
            </a:r>
            <a:r>
              <a:rPr lang="en-US" altLang="zh-CN" dirty="0"/>
              <a:t>, i) =&gt; </a:t>
            </a:r>
            <a:r>
              <a:rPr lang="en-US" altLang="zh-CN" dirty="0" err="1"/>
              <a:t>pd.isRet</a:t>
            </a:r>
            <a:r>
              <a:rPr lang="en-US" altLang="zh-CN" dirty="0"/>
              <a:t> &amp;&amp; </a:t>
            </a:r>
            <a:r>
              <a:rPr lang="en-US" altLang="zh-CN" dirty="0" err="1"/>
              <a:t>instrRange</a:t>
            </a:r>
            <a:r>
              <a:rPr lang="en-US" altLang="zh-CN" dirty="0"/>
              <a:t>(i) &amp;&amp; </a:t>
            </a:r>
            <a:r>
              <a:rPr lang="en-US" altLang="zh-CN" dirty="0" err="1"/>
              <a:t>instrValid</a:t>
            </a:r>
            <a:r>
              <a:rPr lang="en-US" altLang="zh-CN" dirty="0"/>
              <a:t>(i) &amp;&amp; (</a:t>
            </a:r>
            <a:r>
              <a:rPr lang="en-US" altLang="zh-CN" dirty="0" err="1"/>
              <a:t>takenIdx</a:t>
            </a:r>
            <a:r>
              <a:rPr lang="en-US" altLang="zh-CN" dirty="0"/>
              <a:t> &gt; </a:t>
            </a:r>
            <a:r>
              <a:rPr lang="en-US" altLang="zh-CN" dirty="0" err="1"/>
              <a:t>i.U</a:t>
            </a:r>
            <a:r>
              <a:rPr lang="en-US" altLang="zh-CN" dirty="0"/>
              <a:t> &amp;&amp; </a:t>
            </a:r>
            <a:r>
              <a:rPr lang="en-US" altLang="zh-CN" dirty="0" err="1"/>
              <a:t>predTaken</a:t>
            </a:r>
            <a:r>
              <a:rPr lang="en-US" altLang="zh-CN" dirty="0"/>
              <a:t> || !</a:t>
            </a:r>
            <a:r>
              <a:rPr lang="en-US" altLang="zh-CN" dirty="0" err="1"/>
              <a:t>predTaken</a:t>
            </a:r>
            <a:r>
              <a:rPr lang="en-US" altLang="zh-CN" dirty="0"/>
              <a:t>) </a:t>
            </a:r>
            <a:r>
              <a:rPr lang="en-US" altLang="zh-CN" dirty="0" smtClean="0"/>
              <a:t>})</a:t>
            </a:r>
          </a:p>
          <a:p>
            <a:endParaRPr lang="en-US" altLang="zh-CN" dirty="0"/>
          </a:p>
          <a:p>
            <a:r>
              <a:rPr lang="en-US" altLang="zh-CN" dirty="0"/>
              <a:t>  </a:t>
            </a:r>
            <a:r>
              <a:rPr lang="en-US" altLang="zh-CN" dirty="0" err="1"/>
              <a:t>val</a:t>
            </a:r>
            <a:r>
              <a:rPr lang="en-US" altLang="zh-CN" dirty="0"/>
              <a:t> </a:t>
            </a:r>
            <a:r>
              <a:rPr lang="en-US" altLang="zh-CN" dirty="0" err="1"/>
              <a:t>remaskFault</a:t>
            </a:r>
            <a:r>
              <a:rPr lang="en-US" altLang="zh-CN" dirty="0"/>
              <a:t>      = </a:t>
            </a:r>
            <a:r>
              <a:rPr lang="en-US" altLang="zh-CN" dirty="0" err="1"/>
              <a:t>VecInit</a:t>
            </a:r>
            <a:r>
              <a:rPr lang="en-US" altLang="zh-CN" dirty="0"/>
              <a:t>((0 until </a:t>
            </a:r>
            <a:r>
              <a:rPr lang="en-US" altLang="zh-CN" dirty="0" err="1"/>
              <a:t>PredictWidth</a:t>
            </a:r>
            <a:r>
              <a:rPr lang="en-US" altLang="zh-CN" dirty="0"/>
              <a:t>).map(i =&gt; </a:t>
            </a:r>
            <a:r>
              <a:rPr lang="en-US" altLang="zh-CN" dirty="0" err="1"/>
              <a:t>jalFaultVec</a:t>
            </a:r>
            <a:r>
              <a:rPr lang="en-US" altLang="zh-CN" dirty="0"/>
              <a:t>(i) || </a:t>
            </a:r>
            <a:r>
              <a:rPr lang="en-US" altLang="zh-CN" dirty="0" err="1"/>
              <a:t>retFaultVec</a:t>
            </a:r>
            <a:r>
              <a:rPr lang="en-US" altLang="zh-CN" dirty="0"/>
              <a:t>(i)))</a:t>
            </a:r>
          </a:p>
          <a:p>
            <a:r>
              <a:rPr lang="en-US" altLang="zh-CN" dirty="0"/>
              <a:t>  </a:t>
            </a:r>
            <a:r>
              <a:rPr lang="en-US" altLang="zh-CN" dirty="0" err="1"/>
              <a:t>val</a:t>
            </a:r>
            <a:r>
              <a:rPr lang="en-US" altLang="zh-CN" dirty="0"/>
              <a:t> </a:t>
            </a:r>
            <a:r>
              <a:rPr lang="en-US" altLang="zh-CN" dirty="0" err="1"/>
              <a:t>remaskIdx</a:t>
            </a:r>
            <a:r>
              <a:rPr lang="en-US" altLang="zh-CN" dirty="0"/>
              <a:t>        = </a:t>
            </a:r>
            <a:r>
              <a:rPr lang="en-US" altLang="zh-CN" dirty="0" err="1"/>
              <a:t>ParallelPriorityEncoder</a:t>
            </a:r>
            <a:r>
              <a:rPr lang="en-US" altLang="zh-CN" dirty="0"/>
              <a:t>(</a:t>
            </a:r>
            <a:r>
              <a:rPr lang="en-US" altLang="zh-CN" dirty="0" err="1"/>
              <a:t>remaskFault.asUInt</a:t>
            </a:r>
            <a:r>
              <a:rPr lang="en-US" altLang="zh-CN" dirty="0"/>
              <a:t>)</a:t>
            </a:r>
          </a:p>
          <a:p>
            <a:r>
              <a:rPr lang="en-US" altLang="zh-CN" dirty="0"/>
              <a:t>  </a:t>
            </a:r>
            <a:r>
              <a:rPr lang="en-US" altLang="zh-CN" dirty="0" err="1"/>
              <a:t>val</a:t>
            </a:r>
            <a:r>
              <a:rPr lang="en-US" altLang="zh-CN" dirty="0"/>
              <a:t> </a:t>
            </a:r>
            <a:r>
              <a:rPr lang="en-US" altLang="zh-CN" dirty="0" err="1"/>
              <a:t>needRemask</a:t>
            </a:r>
            <a:r>
              <a:rPr lang="en-US" altLang="zh-CN" dirty="0"/>
              <a:t>       = </a:t>
            </a:r>
            <a:r>
              <a:rPr lang="en-US" altLang="zh-CN" dirty="0" err="1"/>
              <a:t>ParallelOR</a:t>
            </a:r>
            <a:r>
              <a:rPr lang="en-US" altLang="zh-CN" dirty="0"/>
              <a:t>(</a:t>
            </a:r>
            <a:r>
              <a:rPr lang="en-US" altLang="zh-CN" dirty="0" err="1"/>
              <a:t>remaskFault</a:t>
            </a:r>
            <a:r>
              <a:rPr lang="en-US" altLang="zh-CN" dirty="0"/>
              <a:t>)</a:t>
            </a:r>
          </a:p>
          <a:p>
            <a:r>
              <a:rPr lang="en-US" altLang="zh-CN" dirty="0"/>
              <a:t>  </a:t>
            </a:r>
            <a:r>
              <a:rPr lang="en-US" altLang="zh-CN" dirty="0" err="1"/>
              <a:t>val</a:t>
            </a:r>
            <a:r>
              <a:rPr lang="en-US" altLang="zh-CN" dirty="0"/>
              <a:t> </a:t>
            </a:r>
            <a:r>
              <a:rPr lang="en-US" altLang="zh-CN" dirty="0" err="1"/>
              <a:t>fixedRange</a:t>
            </a:r>
            <a:r>
              <a:rPr lang="en-US" altLang="zh-CN" dirty="0"/>
              <a:t>       = </a:t>
            </a:r>
            <a:r>
              <a:rPr lang="en-US" altLang="zh-CN" dirty="0" err="1"/>
              <a:t>instrRange.asUInt</a:t>
            </a:r>
            <a:r>
              <a:rPr lang="en-US" altLang="zh-CN" dirty="0"/>
              <a:t> &amp; (Fill(</a:t>
            </a:r>
            <a:r>
              <a:rPr lang="en-US" altLang="zh-CN" dirty="0" err="1"/>
              <a:t>PredictWidth</a:t>
            </a:r>
            <a:r>
              <a:rPr lang="en-US" altLang="zh-CN" dirty="0"/>
              <a:t>, !</a:t>
            </a:r>
            <a:r>
              <a:rPr lang="en-US" altLang="zh-CN" dirty="0" err="1"/>
              <a:t>needRemask</a:t>
            </a:r>
            <a:r>
              <a:rPr lang="en-US" altLang="zh-CN" dirty="0"/>
              <a:t>) | Fill(</a:t>
            </a:r>
            <a:r>
              <a:rPr lang="en-US" altLang="zh-CN" dirty="0" err="1"/>
              <a:t>PredictWidth</a:t>
            </a:r>
            <a:r>
              <a:rPr lang="en-US" altLang="zh-CN" dirty="0"/>
              <a:t>, 1.U(1.W)) &gt;&gt; ~</a:t>
            </a:r>
            <a:r>
              <a:rPr lang="en-US" altLang="zh-CN" dirty="0" err="1"/>
              <a:t>remaskIdx</a:t>
            </a:r>
            <a:r>
              <a:rPr lang="en-US" altLang="zh-CN" dirty="0"/>
              <a:t>)</a:t>
            </a:r>
          </a:p>
        </p:txBody>
      </p:sp>
    </p:spTree>
    <p:extLst>
      <p:ext uri="{BB962C8B-B14F-4D97-AF65-F5344CB8AC3E}">
        <p14:creationId xmlns:p14="http://schemas.microsoft.com/office/powerpoint/2010/main" val="2780190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772816"/>
            <a:ext cx="7848872" cy="923330"/>
          </a:xfrm>
          <a:prstGeom prst="rect">
            <a:avLst/>
          </a:prstGeom>
        </p:spPr>
        <p:txBody>
          <a:bodyPr wrap="square">
            <a:spAutoFit/>
          </a:bodyPr>
          <a:lstStyle/>
          <a:p>
            <a:r>
              <a:rPr lang="zh-CN" altLang="en-US" b="1" dirty="0">
                <a:latin typeface="等线 Light" pitchFamily="2" charset="-122"/>
                <a:ea typeface="等线 Light" pitchFamily="2" charset="-122"/>
              </a:rPr>
              <a:t>非跳转指令的预测错误</a:t>
            </a:r>
            <a:r>
              <a:rPr lang="zh-CN" altLang="en-US" dirty="0">
                <a:latin typeface="等线 Light" pitchFamily="2" charset="-122"/>
                <a:ea typeface="等线 Light" pitchFamily="2" charset="-122"/>
              </a:rPr>
              <a:t>：如果预测为跳转的指令不在有效指令范围内，或者在有效指令范围内但是不是一条跳转指令，则视为预测错误。</a:t>
            </a:r>
          </a:p>
          <a:p>
            <a:endParaRPr lang="zh-CN" altLang="en-US" dirty="0">
              <a:latin typeface="等线 Light" pitchFamily="2" charset="-122"/>
              <a:ea typeface="等线 Light" pitchFamily="2" charset="-122"/>
            </a:endParaRPr>
          </a:p>
        </p:txBody>
      </p:sp>
      <p:sp>
        <p:nvSpPr>
          <p:cNvPr id="5" name="矩形 4"/>
          <p:cNvSpPr/>
          <p:nvPr/>
        </p:nvSpPr>
        <p:spPr>
          <a:xfrm>
            <a:off x="395536" y="882298"/>
            <a:ext cx="2339102" cy="523220"/>
          </a:xfrm>
          <a:prstGeom prst="rect">
            <a:avLst/>
          </a:prstGeom>
        </p:spPr>
        <p:txBody>
          <a:bodyPr wrap="none">
            <a:spAutoFit/>
          </a:bodyPr>
          <a:lstStyle/>
          <a:p>
            <a:r>
              <a:rPr lang="zh-CN" altLang="en-US" sz="2800" dirty="0">
                <a:latin typeface="等线 Light" pitchFamily="2" charset="-122"/>
                <a:ea typeface="等线 Light" pitchFamily="2" charset="-122"/>
              </a:rPr>
              <a:t>分支预测检查</a:t>
            </a:r>
            <a:endParaRPr lang="zh-CN" altLang="en-US" sz="2800" dirty="0">
              <a:latin typeface="等线 Light" pitchFamily="2" charset="-122"/>
              <a:ea typeface="等线 Light" pitchFamily="2" charset="-122"/>
            </a:endParaRPr>
          </a:p>
        </p:txBody>
      </p:sp>
      <p:sp>
        <p:nvSpPr>
          <p:cNvPr id="6" name="矩形 5"/>
          <p:cNvSpPr/>
          <p:nvPr/>
        </p:nvSpPr>
        <p:spPr>
          <a:xfrm>
            <a:off x="251520" y="2964513"/>
            <a:ext cx="8892480" cy="1477328"/>
          </a:xfrm>
          <a:prstGeom prst="rect">
            <a:avLst/>
          </a:prstGeom>
        </p:spPr>
        <p:txBody>
          <a:bodyPr wrap="square">
            <a:spAutoFit/>
          </a:bodyPr>
          <a:lstStyle/>
          <a:p>
            <a:r>
              <a:rPr lang="en-US" altLang="zh-CN" dirty="0" err="1"/>
              <a:t>notCFITaken</a:t>
            </a:r>
            <a:r>
              <a:rPr lang="en-US" altLang="zh-CN" dirty="0"/>
              <a:t>  := </a:t>
            </a:r>
            <a:r>
              <a:rPr lang="en-US" altLang="zh-CN" dirty="0" err="1"/>
              <a:t>VecInit</a:t>
            </a:r>
            <a:r>
              <a:rPr lang="en-US" altLang="zh-CN" dirty="0"/>
              <a:t>(</a:t>
            </a:r>
            <a:r>
              <a:rPr lang="en-US" altLang="zh-CN" dirty="0" err="1"/>
              <a:t>pds.zipWithIndex.map</a:t>
            </a:r>
            <a:r>
              <a:rPr lang="en-US" altLang="zh-CN" dirty="0"/>
              <a:t>{case(</a:t>
            </a:r>
            <a:r>
              <a:rPr lang="en-US" altLang="zh-CN" dirty="0" err="1"/>
              <a:t>pd</a:t>
            </a:r>
            <a:r>
              <a:rPr lang="en-US" altLang="zh-CN" dirty="0"/>
              <a:t>, i) =&gt; </a:t>
            </a:r>
            <a:r>
              <a:rPr lang="en-US" altLang="zh-CN" dirty="0" err="1"/>
              <a:t>fixedRange</a:t>
            </a:r>
            <a:r>
              <a:rPr lang="en-US" altLang="zh-CN" dirty="0"/>
              <a:t>(i) &amp;&amp; </a:t>
            </a:r>
            <a:r>
              <a:rPr lang="en-US" altLang="zh-CN" dirty="0" err="1"/>
              <a:t>instrValid</a:t>
            </a:r>
            <a:r>
              <a:rPr lang="en-US" altLang="zh-CN" dirty="0"/>
              <a:t>(i) &amp;&amp; </a:t>
            </a:r>
            <a:r>
              <a:rPr lang="en-US" altLang="zh-CN" dirty="0" err="1"/>
              <a:t>i.U</a:t>
            </a:r>
            <a:r>
              <a:rPr lang="en-US" altLang="zh-CN" dirty="0"/>
              <a:t> === </a:t>
            </a:r>
            <a:r>
              <a:rPr lang="en-US" altLang="zh-CN" dirty="0" err="1"/>
              <a:t>takenIdx</a:t>
            </a:r>
            <a:r>
              <a:rPr lang="en-US" altLang="zh-CN" dirty="0"/>
              <a:t> &amp;&amp; </a:t>
            </a:r>
            <a:r>
              <a:rPr lang="en-US" altLang="zh-CN" dirty="0" err="1"/>
              <a:t>pd.notCFI</a:t>
            </a:r>
            <a:r>
              <a:rPr lang="en-US" altLang="zh-CN" dirty="0"/>
              <a:t> &amp;&amp; </a:t>
            </a:r>
            <a:r>
              <a:rPr lang="en-US" altLang="zh-CN" dirty="0" err="1"/>
              <a:t>predTaken</a:t>
            </a:r>
            <a:r>
              <a:rPr lang="en-US" altLang="zh-CN" dirty="0"/>
              <a:t> </a:t>
            </a:r>
            <a:r>
              <a:rPr lang="en-US" altLang="zh-CN" dirty="0" smtClean="0"/>
              <a:t>})</a:t>
            </a:r>
          </a:p>
          <a:p>
            <a:endParaRPr lang="en-US" altLang="zh-CN" dirty="0"/>
          </a:p>
          <a:p>
            <a:r>
              <a:rPr lang="en-US" altLang="zh-CN" dirty="0"/>
              <a:t> </a:t>
            </a:r>
            <a:r>
              <a:rPr lang="en-US" altLang="zh-CN" dirty="0" err="1" smtClean="0"/>
              <a:t>invalidTaken</a:t>
            </a:r>
            <a:r>
              <a:rPr lang="en-US" altLang="zh-CN" dirty="0" smtClean="0"/>
              <a:t> </a:t>
            </a:r>
            <a:r>
              <a:rPr lang="en-US" altLang="zh-CN" dirty="0"/>
              <a:t>:= </a:t>
            </a:r>
            <a:r>
              <a:rPr lang="en-US" altLang="zh-CN" dirty="0" err="1"/>
              <a:t>VecInit</a:t>
            </a:r>
            <a:r>
              <a:rPr lang="en-US" altLang="zh-CN" dirty="0"/>
              <a:t>(</a:t>
            </a:r>
            <a:r>
              <a:rPr lang="en-US" altLang="zh-CN" dirty="0" err="1"/>
              <a:t>pds.zipWithIndex.map</a:t>
            </a:r>
            <a:r>
              <a:rPr lang="en-US" altLang="zh-CN" dirty="0"/>
              <a:t>{case(</a:t>
            </a:r>
            <a:r>
              <a:rPr lang="en-US" altLang="zh-CN" dirty="0" err="1"/>
              <a:t>pd</a:t>
            </a:r>
            <a:r>
              <a:rPr lang="en-US" altLang="zh-CN" dirty="0"/>
              <a:t>, i) =&gt; </a:t>
            </a:r>
            <a:r>
              <a:rPr lang="en-US" altLang="zh-CN" dirty="0" err="1"/>
              <a:t>fixedRange</a:t>
            </a:r>
            <a:r>
              <a:rPr lang="en-US" altLang="zh-CN" dirty="0"/>
              <a:t>(i) &amp;&amp; !</a:t>
            </a:r>
            <a:r>
              <a:rPr lang="en-US" altLang="zh-CN" dirty="0" err="1"/>
              <a:t>instrValid</a:t>
            </a:r>
            <a:r>
              <a:rPr lang="en-US" altLang="zh-CN" dirty="0"/>
              <a:t>(i)  &amp;&amp; </a:t>
            </a:r>
            <a:r>
              <a:rPr lang="en-US" altLang="zh-CN" dirty="0" err="1"/>
              <a:t>i.U</a:t>
            </a:r>
            <a:r>
              <a:rPr lang="en-US" altLang="zh-CN" dirty="0"/>
              <a:t> === </a:t>
            </a:r>
            <a:r>
              <a:rPr lang="en-US" altLang="zh-CN" dirty="0" err="1"/>
              <a:t>takenIdx</a:t>
            </a:r>
            <a:r>
              <a:rPr lang="en-US" altLang="zh-CN" dirty="0"/>
              <a:t>  &amp;&amp; </a:t>
            </a:r>
            <a:r>
              <a:rPr lang="en-US" altLang="zh-CN" dirty="0" err="1"/>
              <a:t>predTaken</a:t>
            </a:r>
            <a:r>
              <a:rPr lang="en-US" altLang="zh-CN" dirty="0"/>
              <a:t> })</a:t>
            </a:r>
          </a:p>
        </p:txBody>
      </p:sp>
    </p:spTree>
    <p:extLst>
      <p:ext uri="{BB962C8B-B14F-4D97-AF65-F5344CB8AC3E}">
        <p14:creationId xmlns:p14="http://schemas.microsoft.com/office/powerpoint/2010/main" val="353445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772816"/>
            <a:ext cx="7848872" cy="923330"/>
          </a:xfrm>
          <a:prstGeom prst="rect">
            <a:avLst/>
          </a:prstGeom>
        </p:spPr>
        <p:txBody>
          <a:bodyPr wrap="square">
            <a:spAutoFit/>
          </a:bodyPr>
          <a:lstStyle/>
          <a:p>
            <a:r>
              <a:rPr lang="zh-CN" altLang="en-US" b="1" dirty="0">
                <a:latin typeface="等线 Light" pitchFamily="2" charset="-122"/>
                <a:ea typeface="等线 Light" pitchFamily="2" charset="-122"/>
              </a:rPr>
              <a:t>目标地址错误</a:t>
            </a:r>
            <a:r>
              <a:rPr lang="zh-CN" altLang="en-US" dirty="0"/>
              <a:t>：对于可以通过指令码知道目标地址的跳转指令（除了 </a:t>
            </a:r>
            <a:r>
              <a:rPr lang="en-US" altLang="zh-CN" dirty="0" err="1"/>
              <a:t>jalr</a:t>
            </a:r>
            <a:r>
              <a:rPr lang="en-US" altLang="zh-CN" dirty="0"/>
              <a:t> </a:t>
            </a:r>
            <a:r>
              <a:rPr lang="zh-CN" altLang="en-US" dirty="0"/>
              <a:t>之外的跳转指令），如果在有效指令范围内且预测跳转并且跳转目标地址和正确地址不匹配，则视为预测错误。</a:t>
            </a:r>
          </a:p>
        </p:txBody>
      </p:sp>
      <p:sp>
        <p:nvSpPr>
          <p:cNvPr id="5" name="矩形 4"/>
          <p:cNvSpPr/>
          <p:nvPr/>
        </p:nvSpPr>
        <p:spPr>
          <a:xfrm>
            <a:off x="395536" y="882298"/>
            <a:ext cx="2339102" cy="523220"/>
          </a:xfrm>
          <a:prstGeom prst="rect">
            <a:avLst/>
          </a:prstGeom>
        </p:spPr>
        <p:txBody>
          <a:bodyPr wrap="none">
            <a:spAutoFit/>
          </a:bodyPr>
          <a:lstStyle/>
          <a:p>
            <a:r>
              <a:rPr lang="zh-CN" altLang="en-US" sz="2800" dirty="0">
                <a:latin typeface="等线 Light" pitchFamily="2" charset="-122"/>
                <a:ea typeface="等线 Light" pitchFamily="2" charset="-122"/>
              </a:rPr>
              <a:t>分支预测检查</a:t>
            </a:r>
            <a:endParaRPr lang="zh-CN" altLang="en-US" sz="2800" dirty="0">
              <a:latin typeface="等线 Light" pitchFamily="2" charset="-122"/>
              <a:ea typeface="等线 Light" pitchFamily="2" charset="-122"/>
            </a:endParaRPr>
          </a:p>
        </p:txBody>
      </p:sp>
      <p:sp>
        <p:nvSpPr>
          <p:cNvPr id="6" name="矩形 5"/>
          <p:cNvSpPr/>
          <p:nvPr/>
        </p:nvSpPr>
        <p:spPr>
          <a:xfrm>
            <a:off x="251520" y="2964513"/>
            <a:ext cx="8892480" cy="1200329"/>
          </a:xfrm>
          <a:prstGeom prst="rect">
            <a:avLst/>
          </a:prstGeom>
        </p:spPr>
        <p:txBody>
          <a:bodyPr wrap="square">
            <a:spAutoFit/>
          </a:bodyPr>
          <a:lstStyle/>
          <a:p>
            <a:r>
              <a:rPr lang="en-US" altLang="zh-CN" dirty="0" err="1" smtClean="0"/>
              <a:t>val</a:t>
            </a:r>
            <a:r>
              <a:rPr lang="en-US" altLang="zh-CN" dirty="0" smtClean="0"/>
              <a:t> </a:t>
            </a:r>
            <a:r>
              <a:rPr lang="en-US" altLang="zh-CN" dirty="0" err="1"/>
              <a:t>jumpTargets</a:t>
            </a:r>
            <a:r>
              <a:rPr lang="en-US" altLang="zh-CN" dirty="0"/>
              <a:t>          = </a:t>
            </a:r>
            <a:r>
              <a:rPr lang="en-US" altLang="zh-CN" dirty="0" err="1"/>
              <a:t>VecInit</a:t>
            </a:r>
            <a:r>
              <a:rPr lang="en-US" altLang="zh-CN" dirty="0"/>
              <a:t>(</a:t>
            </a:r>
            <a:r>
              <a:rPr lang="en-US" altLang="zh-CN" dirty="0" err="1"/>
              <a:t>pds.zipWithIndex.map</a:t>
            </a:r>
            <a:r>
              <a:rPr lang="en-US" altLang="zh-CN" dirty="0"/>
              <a:t>{case(</a:t>
            </a:r>
            <a:r>
              <a:rPr lang="en-US" altLang="zh-CN" dirty="0" err="1"/>
              <a:t>pd,i</a:t>
            </a:r>
            <a:r>
              <a:rPr lang="en-US" altLang="zh-CN" dirty="0"/>
              <a:t>) =&gt; pc(i) + </a:t>
            </a:r>
            <a:r>
              <a:rPr lang="en-US" altLang="zh-CN" dirty="0" err="1"/>
              <a:t>jumpOffset</a:t>
            </a:r>
            <a:r>
              <a:rPr lang="en-US" altLang="zh-CN" dirty="0"/>
              <a:t>(i</a:t>
            </a:r>
            <a:r>
              <a:rPr lang="en-US" altLang="zh-CN" dirty="0" smtClean="0"/>
              <a:t>)})</a:t>
            </a:r>
          </a:p>
          <a:p>
            <a:endParaRPr lang="en-US" altLang="zh-CN" dirty="0"/>
          </a:p>
          <a:p>
            <a:r>
              <a:rPr lang="en-US" altLang="zh-CN" dirty="0" err="1" smtClean="0"/>
              <a:t>targetFault</a:t>
            </a:r>
            <a:r>
              <a:rPr lang="en-US" altLang="zh-CN" dirty="0" smtClean="0"/>
              <a:t> </a:t>
            </a:r>
            <a:r>
              <a:rPr lang="en-US" altLang="zh-CN" dirty="0"/>
              <a:t>     := </a:t>
            </a:r>
            <a:r>
              <a:rPr lang="en-US" altLang="zh-CN" dirty="0" err="1"/>
              <a:t>VecInit</a:t>
            </a:r>
            <a:r>
              <a:rPr lang="en-US" altLang="zh-CN" dirty="0"/>
              <a:t>(</a:t>
            </a:r>
            <a:r>
              <a:rPr lang="en-US" altLang="zh-CN" dirty="0" err="1"/>
              <a:t>pds.zipWithIndex.map</a:t>
            </a:r>
            <a:r>
              <a:rPr lang="en-US" altLang="zh-CN" dirty="0"/>
              <a:t>{case(</a:t>
            </a:r>
            <a:r>
              <a:rPr lang="en-US" altLang="zh-CN" dirty="0" err="1"/>
              <a:t>pd,i</a:t>
            </a:r>
            <a:r>
              <a:rPr lang="en-US" altLang="zh-CN" dirty="0"/>
              <a:t>) =&gt; </a:t>
            </a:r>
            <a:r>
              <a:rPr lang="en-US" altLang="zh-CN" dirty="0" err="1"/>
              <a:t>fixedRange</a:t>
            </a:r>
            <a:r>
              <a:rPr lang="en-US" altLang="zh-CN" dirty="0"/>
              <a:t>(i) &amp;&amp; </a:t>
            </a:r>
            <a:r>
              <a:rPr lang="en-US" altLang="zh-CN" dirty="0" err="1"/>
              <a:t>instrValid</a:t>
            </a:r>
            <a:r>
              <a:rPr lang="en-US" altLang="zh-CN" dirty="0"/>
              <a:t>(i) &amp;&amp; (</a:t>
            </a:r>
            <a:r>
              <a:rPr lang="en-US" altLang="zh-CN" dirty="0" err="1"/>
              <a:t>pd.isJal</a:t>
            </a:r>
            <a:r>
              <a:rPr lang="en-US" altLang="zh-CN" dirty="0"/>
              <a:t> || </a:t>
            </a:r>
            <a:r>
              <a:rPr lang="en-US" altLang="zh-CN" dirty="0" err="1"/>
              <a:t>pd.isBr</a:t>
            </a:r>
            <a:r>
              <a:rPr lang="en-US" altLang="zh-CN" dirty="0"/>
              <a:t>) &amp;&amp; </a:t>
            </a:r>
            <a:r>
              <a:rPr lang="en-US" altLang="zh-CN" dirty="0" err="1"/>
              <a:t>takenIdx</a:t>
            </a:r>
            <a:r>
              <a:rPr lang="en-US" altLang="zh-CN" dirty="0"/>
              <a:t> === </a:t>
            </a:r>
            <a:r>
              <a:rPr lang="en-US" altLang="zh-CN" dirty="0" err="1"/>
              <a:t>i.U</a:t>
            </a:r>
            <a:r>
              <a:rPr lang="en-US" altLang="zh-CN" dirty="0"/>
              <a:t> &amp;&amp; </a:t>
            </a:r>
            <a:r>
              <a:rPr lang="en-US" altLang="zh-CN" dirty="0" err="1"/>
              <a:t>predTaken</a:t>
            </a:r>
            <a:r>
              <a:rPr lang="en-US" altLang="zh-CN" dirty="0"/>
              <a:t>  &amp;&amp; (</a:t>
            </a:r>
            <a:r>
              <a:rPr lang="en-US" altLang="zh-CN" dirty="0" err="1"/>
              <a:t>predTarget</a:t>
            </a:r>
            <a:r>
              <a:rPr lang="en-US" altLang="zh-CN" dirty="0"/>
              <a:t> =/= </a:t>
            </a:r>
            <a:r>
              <a:rPr lang="en-US" altLang="zh-CN" dirty="0" err="1"/>
              <a:t>jumpTargets</a:t>
            </a:r>
            <a:r>
              <a:rPr lang="en-US" altLang="zh-CN" dirty="0"/>
              <a:t>(i))})</a:t>
            </a:r>
          </a:p>
        </p:txBody>
      </p:sp>
    </p:spTree>
    <p:extLst>
      <p:ext uri="{BB962C8B-B14F-4D97-AF65-F5344CB8AC3E}">
        <p14:creationId xmlns:p14="http://schemas.microsoft.com/office/powerpoint/2010/main" val="314166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ont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64704"/>
            <a:ext cx="8225957"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56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0092" y="353492"/>
            <a:ext cx="6385820" cy="367741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39552" y="4581684"/>
            <a:ext cx="8118648" cy="1477328"/>
          </a:xfrm>
          <a:prstGeom prst="rect">
            <a:avLst/>
          </a:prstGeom>
        </p:spPr>
        <p:txBody>
          <a:bodyPr wrap="square">
            <a:spAutoFit/>
          </a:bodyPr>
          <a:lstStyle/>
          <a:p>
            <a:r>
              <a:rPr lang="zh-CN" altLang="en-US" dirty="0">
                <a:latin typeface="等线 Light" pitchFamily="2" charset="-122"/>
                <a:ea typeface="等线 Light" pitchFamily="2" charset="-122"/>
              </a:rPr>
              <a:t>从 </a:t>
            </a:r>
            <a:r>
              <a:rPr lang="en-US" altLang="zh-CN" dirty="0">
                <a:latin typeface="等线 Light" pitchFamily="2" charset="-122"/>
                <a:ea typeface="等线 Light" pitchFamily="2" charset="-122"/>
              </a:rPr>
              <a:t>FTQ </a:t>
            </a:r>
            <a:r>
              <a:rPr lang="zh-CN" altLang="en-US" dirty="0">
                <a:latin typeface="等线 Light" pitchFamily="2" charset="-122"/>
                <a:ea typeface="等线 Light" pitchFamily="2" charset="-122"/>
              </a:rPr>
              <a:t>发送过来的取指令请求包含了一个 </a:t>
            </a:r>
            <a:r>
              <a:rPr lang="en-US" altLang="zh-CN" dirty="0">
                <a:latin typeface="等线 Light" pitchFamily="2" charset="-122"/>
                <a:ea typeface="等线 Light" pitchFamily="2" charset="-122"/>
              </a:rPr>
              <a:t>32 </a:t>
            </a:r>
            <a:r>
              <a:rPr lang="en-US" altLang="zh-CN" dirty="0" smtClean="0">
                <a:latin typeface="等线 Light" pitchFamily="2" charset="-122"/>
                <a:ea typeface="等线 Light" pitchFamily="2" charset="-122"/>
              </a:rPr>
              <a:t>bytes (16 * 2) </a:t>
            </a:r>
            <a:r>
              <a:rPr lang="zh-CN" altLang="en-US" dirty="0">
                <a:latin typeface="等线 Light" pitchFamily="2" charset="-122"/>
                <a:ea typeface="等线 Light" pitchFamily="2" charset="-122"/>
              </a:rPr>
              <a:t>指令码 （称为一个指令块 ） 的起始地址和下一个跳转目标的地址。</a:t>
            </a:r>
          </a:p>
          <a:p>
            <a:r>
              <a:rPr lang="zh-CN" altLang="en-US" dirty="0">
                <a:latin typeface="等线 Light" pitchFamily="2" charset="-122"/>
                <a:ea typeface="等线 Light" pitchFamily="2" charset="-122"/>
              </a:rPr>
              <a:t>在 </a:t>
            </a:r>
            <a:r>
              <a:rPr lang="en-US" altLang="zh-CN" dirty="0">
                <a:latin typeface="等线 Light" pitchFamily="2" charset="-122"/>
                <a:ea typeface="等线 Light" pitchFamily="2" charset="-122"/>
              </a:rPr>
              <a:t>IFU0 </a:t>
            </a:r>
            <a:r>
              <a:rPr lang="zh-CN" altLang="en-US" dirty="0">
                <a:latin typeface="等线 Light" pitchFamily="2" charset="-122"/>
                <a:ea typeface="等线 Light" pitchFamily="2" charset="-122"/>
              </a:rPr>
              <a:t>阶段同时发送请求给 </a:t>
            </a:r>
            <a:r>
              <a:rPr lang="en-US" altLang="zh-CN" dirty="0">
                <a:latin typeface="等线 Light" pitchFamily="2" charset="-122"/>
                <a:ea typeface="等线 Light" pitchFamily="2" charset="-122"/>
              </a:rPr>
              <a:t>IFU </a:t>
            </a:r>
            <a:r>
              <a:rPr lang="zh-CN" altLang="en-US" dirty="0">
                <a:latin typeface="等线 Light" pitchFamily="2" charset="-122"/>
                <a:ea typeface="等线 Light" pitchFamily="2" charset="-122"/>
              </a:rPr>
              <a:t>流水线和 </a:t>
            </a:r>
            <a:r>
              <a:rPr lang="en-US" altLang="zh-CN" dirty="0" err="1">
                <a:latin typeface="等线 Light" pitchFamily="2" charset="-122"/>
                <a:ea typeface="等线 Light" pitchFamily="2" charset="-122"/>
              </a:rPr>
              <a:t>ICache</a:t>
            </a:r>
            <a:r>
              <a:rPr lang="en-US" altLang="zh-CN" dirty="0">
                <a:latin typeface="等线 Light" pitchFamily="2" charset="-122"/>
                <a:ea typeface="等线 Light" pitchFamily="2" charset="-122"/>
              </a:rPr>
              <a:t> </a:t>
            </a:r>
            <a:r>
              <a:rPr lang="zh-CN" altLang="en-US" dirty="0">
                <a:latin typeface="等线 Light" pitchFamily="2" charset="-122"/>
                <a:ea typeface="等线 Light" pitchFamily="2" charset="-122"/>
              </a:rPr>
              <a:t>模块。</a:t>
            </a:r>
          </a:p>
          <a:p>
            <a:r>
              <a:rPr lang="en-US" altLang="zh-CN" dirty="0">
                <a:latin typeface="等线 Light" pitchFamily="2" charset="-122"/>
                <a:ea typeface="等线 Light" pitchFamily="2" charset="-122"/>
              </a:rPr>
              <a:t>IF1 </a:t>
            </a:r>
            <a:r>
              <a:rPr lang="zh-CN" altLang="en-US" dirty="0">
                <a:latin typeface="等线 Light" pitchFamily="2" charset="-122"/>
                <a:ea typeface="等线 Light" pitchFamily="2" charset="-122"/>
              </a:rPr>
              <a:t>阶段会做一些简单计算（例如这个指令块里每个 </a:t>
            </a:r>
            <a:r>
              <a:rPr lang="en-US" altLang="zh-CN" dirty="0">
                <a:latin typeface="等线 Light" pitchFamily="2" charset="-122"/>
                <a:ea typeface="等线 Light" pitchFamily="2" charset="-122"/>
              </a:rPr>
              <a:t>2 bytes</a:t>
            </a:r>
            <a:r>
              <a:rPr lang="zh-CN" altLang="en-US" dirty="0">
                <a:latin typeface="等线 Light" pitchFamily="2" charset="-122"/>
                <a:ea typeface="等线 Light" pitchFamily="2" charset="-122"/>
              </a:rPr>
              <a:t>， 即每一条可能的指令的 </a:t>
            </a:r>
            <a:r>
              <a:rPr lang="en-US" altLang="zh-CN" dirty="0">
                <a:latin typeface="等线 Light" pitchFamily="2" charset="-122"/>
                <a:ea typeface="等线 Light" pitchFamily="2" charset="-122"/>
              </a:rPr>
              <a:t>PC </a:t>
            </a:r>
            <a:r>
              <a:rPr lang="zh-CN" altLang="en-US" dirty="0">
                <a:latin typeface="等线 Light" pitchFamily="2" charset="-122"/>
                <a:ea typeface="等线 Light" pitchFamily="2" charset="-122"/>
              </a:rPr>
              <a:t>）。</a:t>
            </a:r>
            <a:endParaRPr lang="zh-CN" altLang="en-US" dirty="0">
              <a:latin typeface="等线 Light" pitchFamily="2" charset="-122"/>
              <a:ea typeface="等线 Light" pitchFamily="2" charset="-122"/>
            </a:endParaRPr>
          </a:p>
        </p:txBody>
      </p:sp>
    </p:spTree>
    <p:extLst>
      <p:ext uri="{BB962C8B-B14F-4D97-AF65-F5344CB8AC3E}">
        <p14:creationId xmlns:p14="http://schemas.microsoft.com/office/powerpoint/2010/main" val="3157653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0092" y="353492"/>
            <a:ext cx="6385820" cy="367741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39552" y="4581684"/>
            <a:ext cx="8118648" cy="1200329"/>
          </a:xfrm>
          <a:prstGeom prst="rect">
            <a:avLst/>
          </a:prstGeom>
        </p:spPr>
        <p:txBody>
          <a:bodyPr wrap="square">
            <a:spAutoFit/>
          </a:bodyPr>
          <a:lstStyle/>
          <a:p>
            <a:r>
              <a:rPr lang="en-US" altLang="zh-CN" dirty="0">
                <a:latin typeface="等线 Light" pitchFamily="2" charset="-122"/>
                <a:ea typeface="等线 Light" pitchFamily="2" charset="-122"/>
              </a:rPr>
              <a:t>IF2 </a:t>
            </a:r>
            <a:r>
              <a:rPr lang="zh-CN" altLang="en-US" dirty="0">
                <a:latin typeface="等线 Light" pitchFamily="2" charset="-122"/>
                <a:ea typeface="等线 Light" pitchFamily="2" charset="-122"/>
              </a:rPr>
              <a:t>阶段等到指令缓存返回最多两个 </a:t>
            </a:r>
            <a:r>
              <a:rPr lang="en-US" altLang="zh-CN" dirty="0">
                <a:latin typeface="等线 Light" pitchFamily="2" charset="-122"/>
                <a:ea typeface="等线 Light" pitchFamily="2" charset="-122"/>
              </a:rPr>
              <a:t>cache line </a:t>
            </a:r>
            <a:r>
              <a:rPr lang="zh-CN" altLang="en-US" dirty="0">
                <a:latin typeface="等线 Light" pitchFamily="2" charset="-122"/>
                <a:ea typeface="等线 Light" pitchFamily="2" charset="-122"/>
              </a:rPr>
              <a:t>的数据（因为可能存在这个 </a:t>
            </a:r>
            <a:r>
              <a:rPr lang="zh-CN" altLang="en-US" dirty="0">
                <a:latin typeface="等线 Light" pitchFamily="2" charset="-122"/>
                <a:ea typeface="等线 Light" pitchFamily="2" charset="-122"/>
                <a:hlinkClick r:id="rId3"/>
              </a:rPr>
              <a:t>指令块 跨行</a:t>
            </a:r>
            <a:r>
              <a:rPr lang="zh-CN" altLang="en-US" dirty="0">
                <a:latin typeface="等线 Light" pitchFamily="2" charset="-122"/>
                <a:ea typeface="等线 Light" pitchFamily="2" charset="-122"/>
              </a:rPr>
              <a:t> 的情况）之后，第一步先做指令切分，将在取指令地址之外的指令码抛弃得到有效范围的指令码。送入预译码器进行</a:t>
            </a:r>
            <a:r>
              <a:rPr lang="zh-CN" altLang="en-US" dirty="0">
                <a:latin typeface="等线 Light" pitchFamily="2" charset="-122"/>
                <a:ea typeface="等线 Light" pitchFamily="2" charset="-122"/>
                <a:hlinkClick r:id="rId4"/>
              </a:rPr>
              <a:t>预译码</a:t>
            </a:r>
            <a:r>
              <a:rPr lang="zh-CN" altLang="en-US" dirty="0">
                <a:latin typeface="等线 Light" pitchFamily="2" charset="-122"/>
                <a:ea typeface="等线 Light" pitchFamily="2" charset="-122"/>
              </a:rPr>
              <a:t>，同时将 </a:t>
            </a:r>
            <a:r>
              <a:rPr lang="en-US" altLang="zh-CN" dirty="0">
                <a:latin typeface="等线 Light" pitchFamily="2" charset="-122"/>
                <a:ea typeface="等线 Light" pitchFamily="2" charset="-122"/>
              </a:rPr>
              <a:t>16 bits </a:t>
            </a:r>
            <a:r>
              <a:rPr lang="zh-CN" altLang="en-US" dirty="0">
                <a:latin typeface="等线 Light" pitchFamily="2" charset="-122"/>
                <a:ea typeface="等线 Light" pitchFamily="2" charset="-122"/>
              </a:rPr>
              <a:t>的压缩指令扩展为 </a:t>
            </a:r>
            <a:r>
              <a:rPr lang="en-US" altLang="zh-CN" dirty="0">
                <a:latin typeface="等线 Light" pitchFamily="2" charset="-122"/>
                <a:ea typeface="等线 Light" pitchFamily="2" charset="-122"/>
              </a:rPr>
              <a:t>32 bits </a:t>
            </a:r>
            <a:r>
              <a:rPr lang="zh-CN" altLang="en-US" dirty="0">
                <a:latin typeface="等线 Light" pitchFamily="2" charset="-122"/>
                <a:ea typeface="等线 Light" pitchFamily="2" charset="-122"/>
              </a:rPr>
              <a:t>的指令。</a:t>
            </a:r>
            <a:endParaRPr lang="zh-CN" altLang="en-US" dirty="0">
              <a:latin typeface="等线 Light" pitchFamily="2" charset="-122"/>
              <a:ea typeface="等线 Light" pitchFamily="2" charset="-122"/>
            </a:endParaRPr>
          </a:p>
        </p:txBody>
      </p:sp>
    </p:spTree>
    <p:extLst>
      <p:ext uri="{BB962C8B-B14F-4D97-AF65-F5344CB8AC3E}">
        <p14:creationId xmlns:p14="http://schemas.microsoft.com/office/powerpoint/2010/main" val="230845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0092" y="353492"/>
            <a:ext cx="6385820" cy="367741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39552" y="4581684"/>
            <a:ext cx="8118648" cy="2031325"/>
          </a:xfrm>
          <a:prstGeom prst="rect">
            <a:avLst/>
          </a:prstGeom>
        </p:spPr>
        <p:txBody>
          <a:bodyPr wrap="square">
            <a:spAutoFit/>
          </a:bodyPr>
          <a:lstStyle/>
          <a:p>
            <a:r>
              <a:rPr lang="en-US" altLang="zh-CN" dirty="0">
                <a:latin typeface="等线 Light" pitchFamily="2" charset="-122"/>
                <a:ea typeface="等线 Light" pitchFamily="2" charset="-122"/>
              </a:rPr>
              <a:t>IF3 </a:t>
            </a:r>
            <a:r>
              <a:rPr lang="zh-CN" altLang="en-US" dirty="0">
                <a:latin typeface="等线 Light" pitchFamily="2" charset="-122"/>
                <a:ea typeface="等线 Light" pitchFamily="2" charset="-122"/>
              </a:rPr>
              <a:t>阶段首先会将预译码结果送到 </a:t>
            </a:r>
            <a:r>
              <a:rPr lang="zh-CN" altLang="en-US" dirty="0">
                <a:latin typeface="等线 Light" pitchFamily="2" charset="-122"/>
                <a:ea typeface="等线 Light" pitchFamily="2" charset="-122"/>
                <a:hlinkClick r:id="rId3"/>
              </a:rPr>
              <a:t>分支预测检查器</a:t>
            </a:r>
            <a:r>
              <a:rPr lang="zh-CN" altLang="en-US" dirty="0">
                <a:latin typeface="等线 Light" pitchFamily="2" charset="-122"/>
                <a:ea typeface="等线 Light" pitchFamily="2" charset="-122"/>
              </a:rPr>
              <a:t> 里，发现错误就会在下一拍刷新 </a:t>
            </a:r>
            <a:r>
              <a:rPr lang="en-US" altLang="zh-CN" dirty="0">
                <a:latin typeface="等线 Light" pitchFamily="2" charset="-122"/>
                <a:ea typeface="等线 Light" pitchFamily="2" charset="-122"/>
              </a:rPr>
              <a:t>IFU </a:t>
            </a:r>
            <a:r>
              <a:rPr lang="zh-CN" altLang="en-US" dirty="0">
                <a:latin typeface="等线 Light" pitchFamily="2" charset="-122"/>
                <a:ea typeface="等线 Light" pitchFamily="2" charset="-122"/>
              </a:rPr>
              <a:t>流水线并把信息发送给 </a:t>
            </a:r>
            <a:r>
              <a:rPr lang="en-US" altLang="zh-CN" dirty="0">
                <a:latin typeface="等线 Light" pitchFamily="2" charset="-122"/>
                <a:ea typeface="等线 Light" pitchFamily="2" charset="-122"/>
              </a:rPr>
              <a:t>FTQ </a:t>
            </a:r>
            <a:r>
              <a:rPr lang="zh-CN" altLang="en-US" dirty="0">
                <a:latin typeface="等线 Light" pitchFamily="2" charset="-122"/>
                <a:ea typeface="等线 Light" pitchFamily="2" charset="-122"/>
              </a:rPr>
              <a:t>刷新预测器并重新取指令。未发现错误的缓存在指令缓冲队列（</a:t>
            </a:r>
            <a:r>
              <a:rPr lang="en-US" altLang="zh-CN" dirty="0" err="1">
                <a:latin typeface="等线 Light" pitchFamily="2" charset="-122"/>
                <a:ea typeface="等线 Light" pitchFamily="2" charset="-122"/>
              </a:rPr>
              <a:t>IBuffer</a:t>
            </a:r>
            <a:r>
              <a:rPr lang="zh-CN" altLang="en-US" dirty="0">
                <a:latin typeface="等线 Light" pitchFamily="2" charset="-122"/>
                <a:ea typeface="等线 Light" pitchFamily="2" charset="-122"/>
              </a:rPr>
              <a:t>）里等待译码。</a:t>
            </a:r>
          </a:p>
          <a:p>
            <a:r>
              <a:rPr lang="en-US" altLang="zh-CN" dirty="0">
                <a:latin typeface="等线 Light" pitchFamily="2" charset="-122"/>
                <a:ea typeface="等线 Light" pitchFamily="2" charset="-122"/>
              </a:rPr>
              <a:t>IF3 </a:t>
            </a:r>
            <a:r>
              <a:rPr lang="zh-CN" altLang="en-US" dirty="0">
                <a:latin typeface="等线 Light" pitchFamily="2" charset="-122"/>
                <a:ea typeface="等线 Light" pitchFamily="2" charset="-122"/>
              </a:rPr>
              <a:t>阶段还会根据地址翻译的结果向指令 </a:t>
            </a:r>
            <a:r>
              <a:rPr lang="en-US" altLang="zh-CN" dirty="0">
                <a:latin typeface="等线 Light" pitchFamily="2" charset="-122"/>
                <a:ea typeface="等线 Light" pitchFamily="2" charset="-122"/>
              </a:rPr>
              <a:t>MMIO </a:t>
            </a:r>
            <a:r>
              <a:rPr lang="zh-CN" altLang="en-US" dirty="0">
                <a:latin typeface="等线 Light" pitchFamily="2" charset="-122"/>
                <a:ea typeface="等线 Light" pitchFamily="2" charset="-122"/>
              </a:rPr>
              <a:t>模块发起取指令请求，同时转变为 </a:t>
            </a:r>
            <a:r>
              <a:rPr lang="en-US" altLang="zh-CN" dirty="0">
                <a:latin typeface="等线 Light" pitchFamily="2" charset="-122"/>
                <a:ea typeface="等线 Light" pitchFamily="2" charset="-122"/>
                <a:hlinkClick r:id="rId4"/>
              </a:rPr>
              <a:t>MMIO </a:t>
            </a:r>
            <a:r>
              <a:rPr lang="zh-CN" altLang="en-US" dirty="0">
                <a:latin typeface="等线 Light" pitchFamily="2" charset="-122"/>
                <a:ea typeface="等线 Light" pitchFamily="2" charset="-122"/>
                <a:hlinkClick r:id="rId4"/>
              </a:rPr>
              <a:t>取指令模式</a:t>
            </a:r>
            <a:r>
              <a:rPr lang="zh-CN" altLang="en-US" dirty="0">
                <a:latin typeface="等线 Light" pitchFamily="2" charset="-122"/>
                <a:ea typeface="等线 Light" pitchFamily="2" charset="-122"/>
              </a:rPr>
              <a:t>，指令一条一条顺序执行。</a:t>
            </a:r>
          </a:p>
          <a:p>
            <a:r>
              <a:rPr lang="en-US" altLang="zh-CN" dirty="0">
                <a:latin typeface="等线 Light" pitchFamily="2" charset="-122"/>
                <a:ea typeface="等线 Light" pitchFamily="2" charset="-122"/>
              </a:rPr>
              <a:t>IFU </a:t>
            </a:r>
            <a:r>
              <a:rPr lang="zh-CN" altLang="en-US" dirty="0">
                <a:latin typeface="等线 Light" pitchFamily="2" charset="-122"/>
                <a:ea typeface="等线 Light" pitchFamily="2" charset="-122"/>
              </a:rPr>
              <a:t>控制逻辑还需要 </a:t>
            </a:r>
            <a:r>
              <a:rPr lang="zh-CN" altLang="en-US" dirty="0">
                <a:latin typeface="等线 Light" pitchFamily="2" charset="-122"/>
                <a:ea typeface="等线 Light" pitchFamily="2" charset="-122"/>
                <a:hlinkClick r:id="rId5"/>
              </a:rPr>
              <a:t>处理半条 </a:t>
            </a:r>
            <a:r>
              <a:rPr lang="en-US" altLang="zh-CN" dirty="0">
                <a:latin typeface="等线 Light" pitchFamily="2" charset="-122"/>
                <a:ea typeface="等线 Light" pitchFamily="2" charset="-122"/>
                <a:hlinkClick r:id="rId5"/>
              </a:rPr>
              <a:t>RVI </a:t>
            </a:r>
            <a:r>
              <a:rPr lang="zh-CN" altLang="en-US" dirty="0">
                <a:latin typeface="等线 Light" pitchFamily="2" charset="-122"/>
                <a:ea typeface="等线 Light" pitchFamily="2" charset="-122"/>
                <a:hlinkClick r:id="rId5"/>
              </a:rPr>
              <a:t>指令</a:t>
            </a:r>
            <a:r>
              <a:rPr lang="zh-CN" altLang="en-US" dirty="0">
                <a:latin typeface="等线 Light" pitchFamily="2" charset="-122"/>
                <a:ea typeface="等线 Light" pitchFamily="2" charset="-122"/>
              </a:rPr>
              <a:t> 的情况。</a:t>
            </a:r>
          </a:p>
          <a:p>
            <a:endParaRPr lang="zh-CN" altLang="en-US" dirty="0">
              <a:latin typeface="等线 Light" pitchFamily="2" charset="-122"/>
              <a:ea typeface="等线 Light" pitchFamily="2" charset="-122"/>
            </a:endParaRPr>
          </a:p>
        </p:txBody>
      </p:sp>
    </p:spTree>
    <p:extLst>
      <p:ext uri="{BB962C8B-B14F-4D97-AF65-F5344CB8AC3E}">
        <p14:creationId xmlns:p14="http://schemas.microsoft.com/office/powerpoint/2010/main" val="428687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268760"/>
            <a:ext cx="6696744" cy="523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931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en-US" altLang="zh-CN" sz="3200" dirty="0" smtClean="0">
                <a:latin typeface="等线 Light" pitchFamily="2" charset="-122"/>
                <a:ea typeface="等线 Light" pitchFamily="2" charset="-122"/>
              </a:rPr>
              <a:t>RVC</a:t>
            </a:r>
            <a:r>
              <a:rPr lang="zh-CN" altLang="en-US" sz="3200" dirty="0" smtClean="0">
                <a:latin typeface="等线 Light" pitchFamily="2" charset="-122"/>
                <a:ea typeface="等线 Light" pitchFamily="2" charset="-122"/>
              </a:rPr>
              <a:t>指令处理</a:t>
            </a:r>
            <a:endParaRPr lang="zh-CN" altLang="en-US" sz="3200" dirty="0">
              <a:latin typeface="等线 Light" pitchFamily="2" charset="-122"/>
              <a:ea typeface="等线 Light" pitchFamily="2" charset="-122"/>
            </a:endParaRPr>
          </a:p>
        </p:txBody>
      </p:sp>
      <p:sp>
        <p:nvSpPr>
          <p:cNvPr id="4" name="矩形 3"/>
          <p:cNvSpPr/>
          <p:nvPr/>
        </p:nvSpPr>
        <p:spPr>
          <a:xfrm>
            <a:off x="539552" y="3138885"/>
            <a:ext cx="6840760" cy="338554"/>
          </a:xfrm>
          <a:prstGeom prst="rect">
            <a:avLst/>
          </a:prstGeom>
        </p:spPr>
        <p:txBody>
          <a:bodyPr wrap="square">
            <a:spAutoFit/>
          </a:bodyPr>
          <a:lstStyle/>
          <a:p>
            <a:r>
              <a:rPr lang="en-US" altLang="zh-CN" sz="1600" dirty="0" err="1"/>
              <a:t>def</a:t>
            </a:r>
            <a:r>
              <a:rPr lang="en-US" altLang="zh-CN" sz="1600" dirty="0"/>
              <a:t> </a:t>
            </a:r>
            <a:r>
              <a:rPr lang="en-US" altLang="zh-CN" sz="1600" dirty="0" err="1"/>
              <a:t>isRVC</a:t>
            </a:r>
            <a:r>
              <a:rPr lang="en-US" altLang="zh-CN" sz="1600" dirty="0"/>
              <a:t>(</a:t>
            </a:r>
            <a:r>
              <a:rPr lang="en-US" altLang="zh-CN" sz="1600" dirty="0" err="1"/>
              <a:t>inst</a:t>
            </a:r>
            <a:r>
              <a:rPr lang="en-US" altLang="zh-CN" sz="1600" dirty="0"/>
              <a:t>: </a:t>
            </a:r>
            <a:r>
              <a:rPr lang="en-US" altLang="zh-CN" sz="1600" dirty="0" err="1"/>
              <a:t>UInt</a:t>
            </a:r>
            <a:r>
              <a:rPr lang="en-US" altLang="zh-CN" sz="1600" dirty="0"/>
              <a:t>) = (</a:t>
            </a:r>
            <a:r>
              <a:rPr lang="en-US" altLang="zh-CN" sz="1600" dirty="0" err="1" smtClean="0"/>
              <a:t>inst</a:t>
            </a:r>
            <a:r>
              <a:rPr lang="en-US" altLang="zh-CN" sz="1600" dirty="0" smtClean="0"/>
              <a:t>(1,0</a:t>
            </a:r>
            <a:r>
              <a:rPr lang="en-US" altLang="zh-CN" sz="1600" dirty="0"/>
              <a:t>) =/= 3.U</a:t>
            </a:r>
            <a:r>
              <a:rPr lang="en-US" altLang="zh-CN" sz="1600" dirty="0" smtClean="0"/>
              <a:t>)</a:t>
            </a:r>
            <a:endParaRPr lang="en-US" altLang="zh-CN"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54" y="1052736"/>
            <a:ext cx="7906667" cy="194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54954" y="3645024"/>
            <a:ext cx="8406680" cy="3108543"/>
          </a:xfrm>
          <a:prstGeom prst="rect">
            <a:avLst/>
          </a:prstGeom>
        </p:spPr>
        <p:txBody>
          <a:bodyPr wrap="square">
            <a:spAutoFit/>
          </a:bodyPr>
          <a:lstStyle/>
          <a:p>
            <a:r>
              <a:rPr lang="en-US" altLang="zh-CN" sz="1600" dirty="0"/>
              <a:t>class </a:t>
            </a:r>
            <a:r>
              <a:rPr lang="en-US" altLang="zh-CN" sz="1600" dirty="0" err="1"/>
              <a:t>RVCExpander</a:t>
            </a:r>
            <a:r>
              <a:rPr lang="en-US" altLang="zh-CN" sz="1600" dirty="0"/>
              <a:t>(implicit p: Parameters) extends </a:t>
            </a:r>
            <a:r>
              <a:rPr lang="en-US" altLang="zh-CN" sz="1600" dirty="0" err="1"/>
              <a:t>XSModule</a:t>
            </a:r>
            <a:r>
              <a:rPr lang="en-US" altLang="zh-CN" sz="1600" dirty="0"/>
              <a:t> {</a:t>
            </a:r>
          </a:p>
          <a:p>
            <a:r>
              <a:rPr lang="en-US" altLang="zh-CN" sz="1600" dirty="0"/>
              <a:t>  </a:t>
            </a:r>
            <a:r>
              <a:rPr lang="en-US" altLang="zh-CN" sz="1600" dirty="0" err="1"/>
              <a:t>val</a:t>
            </a:r>
            <a:r>
              <a:rPr lang="en-US" altLang="zh-CN" sz="1600" dirty="0"/>
              <a:t> </a:t>
            </a:r>
            <a:r>
              <a:rPr lang="en-US" altLang="zh-CN" sz="1600" dirty="0" err="1"/>
              <a:t>io</a:t>
            </a:r>
            <a:r>
              <a:rPr lang="en-US" altLang="zh-CN" sz="1600" dirty="0"/>
              <a:t> = IO(new Bundle {</a:t>
            </a:r>
          </a:p>
          <a:p>
            <a:r>
              <a:rPr lang="en-US" altLang="zh-CN" sz="1600" dirty="0"/>
              <a:t>    </a:t>
            </a:r>
            <a:r>
              <a:rPr lang="en-US" altLang="zh-CN" sz="1600" dirty="0" err="1"/>
              <a:t>val</a:t>
            </a:r>
            <a:r>
              <a:rPr lang="en-US" altLang="zh-CN" sz="1600" dirty="0"/>
              <a:t> in = Input(</a:t>
            </a:r>
            <a:r>
              <a:rPr lang="en-US" altLang="zh-CN" sz="1600" dirty="0" err="1"/>
              <a:t>UInt</a:t>
            </a:r>
            <a:r>
              <a:rPr lang="en-US" altLang="zh-CN" sz="1600" dirty="0"/>
              <a:t>(32.W))</a:t>
            </a:r>
          </a:p>
          <a:p>
            <a:r>
              <a:rPr lang="en-US" altLang="zh-CN" sz="1600" dirty="0"/>
              <a:t>    </a:t>
            </a:r>
            <a:r>
              <a:rPr lang="en-US" altLang="zh-CN" sz="1600" dirty="0" err="1"/>
              <a:t>val</a:t>
            </a:r>
            <a:r>
              <a:rPr lang="en-US" altLang="zh-CN" sz="1600" dirty="0"/>
              <a:t> out = Output(new </a:t>
            </a:r>
            <a:r>
              <a:rPr lang="en-US" altLang="zh-CN" sz="1600" dirty="0" err="1"/>
              <a:t>ExpandedInstruction</a:t>
            </a:r>
            <a:r>
              <a:rPr lang="en-US" altLang="zh-CN" sz="1600" dirty="0"/>
              <a:t>)</a:t>
            </a:r>
          </a:p>
          <a:p>
            <a:r>
              <a:rPr lang="en-US" altLang="zh-CN" sz="1600" dirty="0"/>
              <a:t>  })</a:t>
            </a:r>
          </a:p>
          <a:p>
            <a:r>
              <a:rPr lang="en-US" altLang="zh-CN" sz="1600" dirty="0"/>
              <a:t/>
            </a:r>
            <a:br>
              <a:rPr lang="en-US" altLang="zh-CN" sz="1600" dirty="0"/>
            </a:br>
            <a:r>
              <a:rPr lang="en-US" altLang="zh-CN" sz="1600" dirty="0"/>
              <a:t>  if (</a:t>
            </a:r>
            <a:r>
              <a:rPr lang="en-US" altLang="zh-CN" sz="1600" dirty="0" err="1"/>
              <a:t>HasCExtension</a:t>
            </a:r>
            <a:r>
              <a:rPr lang="en-US" altLang="zh-CN" sz="1600" dirty="0"/>
              <a:t>) {</a:t>
            </a:r>
          </a:p>
          <a:p>
            <a:r>
              <a:rPr lang="en-US" altLang="zh-CN" sz="1600" dirty="0"/>
              <a:t>    </a:t>
            </a:r>
            <a:r>
              <a:rPr lang="en-US" altLang="zh-CN" sz="1600" dirty="0" err="1"/>
              <a:t>io.out</a:t>
            </a:r>
            <a:r>
              <a:rPr lang="en-US" altLang="zh-CN" sz="1600" dirty="0"/>
              <a:t> := new </a:t>
            </a:r>
            <a:r>
              <a:rPr lang="en-US" altLang="zh-CN" sz="1600" dirty="0" err="1"/>
              <a:t>RVCDecoder</a:t>
            </a:r>
            <a:r>
              <a:rPr lang="en-US" altLang="zh-CN" sz="1600" dirty="0"/>
              <a:t>(io.in, XLEN).decode</a:t>
            </a:r>
          </a:p>
          <a:p>
            <a:r>
              <a:rPr lang="en-US" altLang="zh-CN" sz="1600" dirty="0"/>
              <a:t>  } else {</a:t>
            </a:r>
          </a:p>
          <a:p>
            <a:r>
              <a:rPr lang="en-US" altLang="zh-CN" sz="1600" dirty="0"/>
              <a:t>    </a:t>
            </a:r>
            <a:r>
              <a:rPr lang="en-US" altLang="zh-CN" sz="1600" dirty="0" err="1"/>
              <a:t>io.out</a:t>
            </a:r>
            <a:r>
              <a:rPr lang="en-US" altLang="zh-CN" sz="1600" dirty="0"/>
              <a:t> := new </a:t>
            </a:r>
            <a:r>
              <a:rPr lang="en-US" altLang="zh-CN" sz="1600" dirty="0" err="1"/>
              <a:t>RVCDecoder</a:t>
            </a:r>
            <a:r>
              <a:rPr lang="en-US" altLang="zh-CN" sz="1600" dirty="0"/>
              <a:t>(io.in, XLEN).</a:t>
            </a:r>
            <a:r>
              <a:rPr lang="en-US" altLang="zh-CN" sz="1600" dirty="0" err="1"/>
              <a:t>passthrough</a:t>
            </a:r>
            <a:endParaRPr lang="en-US" altLang="zh-CN" sz="1600" dirty="0"/>
          </a:p>
          <a:p>
            <a:r>
              <a:rPr lang="en-US" altLang="zh-CN" sz="1600" dirty="0"/>
              <a:t>  }</a:t>
            </a:r>
          </a:p>
          <a:p>
            <a:r>
              <a:rPr lang="en-US" altLang="zh-CN" sz="1600" dirty="0"/>
              <a:t>}</a:t>
            </a:r>
          </a:p>
        </p:txBody>
      </p:sp>
    </p:spTree>
    <p:extLst>
      <p:ext uri="{BB962C8B-B14F-4D97-AF65-F5344CB8AC3E}">
        <p14:creationId xmlns:p14="http://schemas.microsoft.com/office/powerpoint/2010/main" val="398372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等线 Light" pitchFamily="2" charset="-122"/>
                <a:ea typeface="等线 Light" pitchFamily="2" charset="-122"/>
              </a:rPr>
              <a:t>PreDecoder</a:t>
            </a:r>
            <a:r>
              <a:rPr lang="zh-CN" altLang="en-US" dirty="0" smtClean="0">
                <a:latin typeface="等线 Light" pitchFamily="2" charset="-122"/>
                <a:ea typeface="等线 Light" pitchFamily="2" charset="-122"/>
              </a:rPr>
              <a:t>方法定义</a:t>
            </a:r>
            <a:endParaRPr lang="zh-CN" altLang="en-US" dirty="0">
              <a:latin typeface="等线 Light" pitchFamily="2" charset="-122"/>
              <a:ea typeface="等线 Light" pitchFamily="2" charset="-122"/>
            </a:endParaRPr>
          </a:p>
        </p:txBody>
      </p:sp>
      <p:sp>
        <p:nvSpPr>
          <p:cNvPr id="4" name="矩形 3"/>
          <p:cNvSpPr/>
          <p:nvPr/>
        </p:nvSpPr>
        <p:spPr>
          <a:xfrm>
            <a:off x="987908" y="4149080"/>
            <a:ext cx="6840760" cy="646331"/>
          </a:xfrm>
          <a:prstGeom prst="rect">
            <a:avLst/>
          </a:prstGeom>
        </p:spPr>
        <p:txBody>
          <a:bodyPr wrap="square">
            <a:spAutoFit/>
          </a:bodyPr>
          <a:lstStyle/>
          <a:p>
            <a:r>
              <a:rPr lang="en-US" altLang="zh-CN" dirty="0" err="1"/>
              <a:t>def</a:t>
            </a:r>
            <a:r>
              <a:rPr lang="en-US" altLang="zh-CN" dirty="0"/>
              <a:t> </a:t>
            </a:r>
            <a:r>
              <a:rPr lang="en-US" altLang="zh-CN" dirty="0" err="1"/>
              <a:t>isRVC</a:t>
            </a:r>
            <a:r>
              <a:rPr lang="en-US" altLang="zh-CN" dirty="0"/>
              <a:t>(</a:t>
            </a:r>
            <a:r>
              <a:rPr lang="en-US" altLang="zh-CN" dirty="0" err="1"/>
              <a:t>inst</a:t>
            </a:r>
            <a:r>
              <a:rPr lang="en-US" altLang="zh-CN" dirty="0"/>
              <a:t>: </a:t>
            </a:r>
            <a:r>
              <a:rPr lang="en-US" altLang="zh-CN" dirty="0" err="1"/>
              <a:t>UInt</a:t>
            </a:r>
            <a:r>
              <a:rPr lang="en-US" altLang="zh-CN" dirty="0"/>
              <a:t>) = (</a:t>
            </a:r>
            <a:r>
              <a:rPr lang="en-US" altLang="zh-CN" dirty="0" err="1"/>
              <a:t>inst</a:t>
            </a:r>
            <a:r>
              <a:rPr lang="en-US" altLang="zh-CN" dirty="0"/>
              <a:t>(1,0) =/= 3.U)</a:t>
            </a:r>
          </a:p>
          <a:p>
            <a:r>
              <a:rPr lang="en-US" altLang="zh-CN" dirty="0" err="1" smtClean="0"/>
              <a:t>def</a:t>
            </a:r>
            <a:r>
              <a:rPr lang="en-US" altLang="zh-CN" dirty="0" smtClean="0"/>
              <a:t> </a:t>
            </a:r>
            <a:r>
              <a:rPr lang="en-US" altLang="zh-CN" dirty="0" err="1"/>
              <a:t>isLink</a:t>
            </a:r>
            <a:r>
              <a:rPr lang="en-US" altLang="zh-CN" dirty="0"/>
              <a:t>(</a:t>
            </a:r>
            <a:r>
              <a:rPr lang="en-US" altLang="zh-CN" dirty="0" err="1"/>
              <a:t>reg:UInt</a:t>
            </a:r>
            <a:r>
              <a:rPr lang="en-US" altLang="zh-CN" dirty="0"/>
              <a:t>) = </a:t>
            </a:r>
            <a:r>
              <a:rPr lang="en-US" altLang="zh-CN" dirty="0" err="1"/>
              <a:t>reg</a:t>
            </a:r>
            <a:r>
              <a:rPr lang="en-US" altLang="zh-CN" dirty="0"/>
              <a:t> === 1.U || </a:t>
            </a:r>
            <a:r>
              <a:rPr lang="en-US" altLang="zh-CN" dirty="0" err="1"/>
              <a:t>reg</a:t>
            </a:r>
            <a:r>
              <a:rPr lang="en-US" altLang="zh-CN" dirty="0"/>
              <a:t> === 5.U</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54" y="1702890"/>
            <a:ext cx="7906667" cy="194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05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等线 Light" pitchFamily="2" charset="-122"/>
                <a:ea typeface="等线 Light" pitchFamily="2" charset="-122"/>
              </a:rPr>
              <a:t>Predict checker</a:t>
            </a:r>
            <a:endParaRPr lang="zh-CN" altLang="en-US" dirty="0">
              <a:latin typeface="等线 Light" pitchFamily="2" charset="-122"/>
              <a:ea typeface="等线 Light" pitchFamily="2" charset="-122"/>
            </a:endParaRPr>
          </a:p>
        </p:txBody>
      </p:sp>
      <p:sp>
        <p:nvSpPr>
          <p:cNvPr id="4" name="矩形 3"/>
          <p:cNvSpPr/>
          <p:nvPr/>
        </p:nvSpPr>
        <p:spPr>
          <a:xfrm>
            <a:off x="756692" y="1772816"/>
            <a:ext cx="7848872" cy="2585323"/>
          </a:xfrm>
          <a:prstGeom prst="rect">
            <a:avLst/>
          </a:prstGeom>
        </p:spPr>
        <p:txBody>
          <a:bodyPr wrap="square">
            <a:spAutoFit/>
          </a:bodyPr>
          <a:lstStyle/>
          <a:p>
            <a:r>
              <a:rPr lang="en-US" altLang="zh-CN" dirty="0"/>
              <a:t>object </a:t>
            </a:r>
            <a:r>
              <a:rPr lang="en-US" altLang="zh-CN" dirty="0" err="1"/>
              <a:t>FaultType</a:t>
            </a:r>
            <a:r>
              <a:rPr lang="en-US" altLang="zh-CN" dirty="0"/>
              <a:t> {</a:t>
            </a:r>
          </a:p>
          <a:p>
            <a:r>
              <a:rPr lang="en-US" altLang="zh-CN" dirty="0"/>
              <a:t>  </a:t>
            </a:r>
            <a:r>
              <a:rPr lang="en-US" altLang="zh-CN" dirty="0" err="1"/>
              <a:t>def</a:t>
            </a:r>
            <a:r>
              <a:rPr lang="en-US" altLang="zh-CN" dirty="0"/>
              <a:t> </a:t>
            </a:r>
            <a:r>
              <a:rPr lang="en-US" altLang="zh-CN" dirty="0" err="1"/>
              <a:t>noFault</a:t>
            </a:r>
            <a:r>
              <a:rPr lang="en-US" altLang="zh-CN" dirty="0"/>
              <a:t>         = "b000".U</a:t>
            </a:r>
          </a:p>
          <a:p>
            <a:r>
              <a:rPr lang="en-US" altLang="zh-CN" dirty="0"/>
              <a:t>  </a:t>
            </a:r>
            <a:r>
              <a:rPr lang="en-US" altLang="zh-CN" dirty="0" err="1"/>
              <a:t>def</a:t>
            </a:r>
            <a:r>
              <a:rPr lang="en-US" altLang="zh-CN" dirty="0"/>
              <a:t> </a:t>
            </a:r>
            <a:r>
              <a:rPr lang="en-US" altLang="zh-CN" dirty="0" err="1"/>
              <a:t>jalFault</a:t>
            </a:r>
            <a:r>
              <a:rPr lang="en-US" altLang="zh-CN" dirty="0"/>
              <a:t>        = "b001".U    //not CFI taken or invalid instruction taken</a:t>
            </a:r>
          </a:p>
          <a:p>
            <a:r>
              <a:rPr lang="en-US" altLang="zh-CN" dirty="0"/>
              <a:t>  </a:t>
            </a:r>
            <a:r>
              <a:rPr lang="en-US" altLang="zh-CN" dirty="0" err="1"/>
              <a:t>def</a:t>
            </a:r>
            <a:r>
              <a:rPr lang="en-US" altLang="zh-CN" dirty="0"/>
              <a:t> </a:t>
            </a:r>
            <a:r>
              <a:rPr lang="en-US" altLang="zh-CN" dirty="0" err="1"/>
              <a:t>retFault</a:t>
            </a:r>
            <a:r>
              <a:rPr lang="en-US" altLang="zh-CN" dirty="0"/>
              <a:t>        = "b010".U    //not CFI taken or invalid instruction taken</a:t>
            </a:r>
          </a:p>
          <a:p>
            <a:r>
              <a:rPr lang="en-US" altLang="zh-CN" dirty="0"/>
              <a:t>  </a:t>
            </a:r>
            <a:r>
              <a:rPr lang="en-US" altLang="zh-CN" dirty="0" err="1"/>
              <a:t>def</a:t>
            </a:r>
            <a:r>
              <a:rPr lang="en-US" altLang="zh-CN" dirty="0"/>
              <a:t> </a:t>
            </a:r>
            <a:r>
              <a:rPr lang="en-US" altLang="zh-CN" dirty="0" err="1"/>
              <a:t>targetFault</a:t>
            </a:r>
            <a:r>
              <a:rPr lang="en-US" altLang="zh-CN" dirty="0"/>
              <a:t>     = "b011".U</a:t>
            </a:r>
          </a:p>
          <a:p>
            <a:r>
              <a:rPr lang="en-US" altLang="zh-CN" dirty="0"/>
              <a:t>  </a:t>
            </a:r>
            <a:r>
              <a:rPr lang="en-US" altLang="zh-CN" dirty="0" err="1"/>
              <a:t>def</a:t>
            </a:r>
            <a:r>
              <a:rPr lang="en-US" altLang="zh-CN" dirty="0"/>
              <a:t> </a:t>
            </a:r>
            <a:r>
              <a:rPr lang="en-US" altLang="zh-CN" dirty="0" err="1"/>
              <a:t>notCFIFault</a:t>
            </a:r>
            <a:r>
              <a:rPr lang="en-US" altLang="zh-CN" dirty="0"/>
              <a:t>    = "b100".U    //not CFI taken or invalid instruction taken</a:t>
            </a:r>
          </a:p>
          <a:p>
            <a:r>
              <a:rPr lang="en-US" altLang="zh-CN" dirty="0"/>
              <a:t>  </a:t>
            </a:r>
            <a:r>
              <a:rPr lang="en-US" altLang="zh-CN" dirty="0" err="1"/>
              <a:t>def</a:t>
            </a:r>
            <a:r>
              <a:rPr lang="en-US" altLang="zh-CN" dirty="0"/>
              <a:t> </a:t>
            </a:r>
            <a:r>
              <a:rPr lang="en-US" altLang="zh-CN" dirty="0" err="1"/>
              <a:t>invalidTaken</a:t>
            </a:r>
            <a:r>
              <a:rPr lang="en-US" altLang="zh-CN" dirty="0"/>
              <a:t>    = "b101".U</a:t>
            </a:r>
          </a:p>
          <a:p>
            <a:r>
              <a:rPr lang="en-US" altLang="zh-CN" dirty="0"/>
              <a:t>  </a:t>
            </a:r>
            <a:r>
              <a:rPr lang="en-US" altLang="zh-CN" dirty="0" err="1"/>
              <a:t>def</a:t>
            </a:r>
            <a:r>
              <a:rPr lang="en-US" altLang="zh-CN" dirty="0"/>
              <a:t> apply() = </a:t>
            </a:r>
            <a:r>
              <a:rPr lang="en-US" altLang="zh-CN" dirty="0" err="1"/>
              <a:t>UInt</a:t>
            </a:r>
            <a:r>
              <a:rPr lang="en-US" altLang="zh-CN" dirty="0"/>
              <a:t>(3.W)</a:t>
            </a:r>
          </a:p>
          <a:p>
            <a:r>
              <a:rPr lang="en-US" altLang="zh-CN" dirty="0"/>
              <a:t>}</a:t>
            </a:r>
          </a:p>
        </p:txBody>
      </p:sp>
    </p:spTree>
    <p:extLst>
      <p:ext uri="{BB962C8B-B14F-4D97-AF65-F5344CB8AC3E}">
        <p14:creationId xmlns:p14="http://schemas.microsoft.com/office/powerpoint/2010/main" val="2942592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176</Words>
  <Application>Microsoft Office PowerPoint</Application>
  <PresentationFormat>全屏显示(4:3)</PresentationFormat>
  <Paragraphs>54</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Predecoder</vt:lpstr>
      <vt:lpstr>PowerPoint 演示文稿</vt:lpstr>
      <vt:lpstr>PowerPoint 演示文稿</vt:lpstr>
      <vt:lpstr>PowerPoint 演示文稿</vt:lpstr>
      <vt:lpstr>PowerPoint 演示文稿</vt:lpstr>
      <vt:lpstr>PowerPoint 演示文稿</vt:lpstr>
      <vt:lpstr>RVC指令处理</vt:lpstr>
      <vt:lpstr>PreDecoder方法定义</vt:lpstr>
      <vt:lpstr>Predict checker</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Predecoder</dc:title>
  <dc:creator>asus</dc:creator>
  <cp:lastModifiedBy>asus</cp:lastModifiedBy>
  <cp:revision>8</cp:revision>
  <dcterms:created xsi:type="dcterms:W3CDTF">2022-11-13T09:26:48Z</dcterms:created>
  <dcterms:modified xsi:type="dcterms:W3CDTF">2022-11-13T14:16:54Z</dcterms:modified>
</cp:coreProperties>
</file>