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4" r:id="rId3"/>
    <p:sldId id="355" r:id="rId4"/>
    <p:sldId id="287" r:id="rId5"/>
    <p:sldId id="290" r:id="rId6"/>
    <p:sldId id="292" r:id="rId7"/>
    <p:sldId id="346" r:id="rId8"/>
    <p:sldId id="335" r:id="rId9"/>
    <p:sldId id="304" r:id="rId10"/>
    <p:sldId id="302" r:id="rId11"/>
    <p:sldId id="301" r:id="rId12"/>
    <p:sldId id="314" r:id="rId13"/>
    <p:sldId id="336" r:id="rId14"/>
    <p:sldId id="353" r:id="rId15"/>
    <p:sldId id="313" r:id="rId16"/>
    <p:sldId id="319" r:id="rId17"/>
    <p:sldId id="316" r:id="rId18"/>
    <p:sldId id="321" r:id="rId19"/>
    <p:sldId id="330" r:id="rId20"/>
    <p:sldId id="326" r:id="rId21"/>
    <p:sldId id="320" r:id="rId22"/>
    <p:sldId id="322" r:id="rId23"/>
    <p:sldId id="327" r:id="rId24"/>
    <p:sldId id="356" r:id="rId25"/>
    <p:sldId id="357" r:id="rId26"/>
    <p:sldId id="358" r:id="rId27"/>
    <p:sldId id="352" r:id="rId28"/>
    <p:sldId id="317" r:id="rId29"/>
    <p:sldId id="32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a:srgbClr val="000099"/>
    <a:srgbClr val="1D528D"/>
    <a:srgbClr val="C0C0C0"/>
    <a:srgbClr val="447EC4"/>
    <a:srgbClr val="2A684C"/>
    <a:srgbClr val="CFDB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77876" autoAdjust="0"/>
  </p:normalViewPr>
  <p:slideViewPr>
    <p:cSldViewPr>
      <p:cViewPr varScale="1">
        <p:scale>
          <a:sx n="69" d="100"/>
          <a:sy n="69" d="100"/>
        </p:scale>
        <p:origin x="187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9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136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6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136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CEE3BC5-F621-4818-8610-B7B33025B36D}" type="slidenum">
              <a:rPr lang="zh-CN" altLang="en-US"/>
              <a:pPr>
                <a:defRPr/>
              </a:pPr>
              <a:t>‹#›</a:t>
            </a:fld>
            <a:endParaRPr lang="en-US" altLang="zh-CN"/>
          </a:p>
        </p:txBody>
      </p:sp>
    </p:spTree>
    <p:extLst>
      <p:ext uri="{BB962C8B-B14F-4D97-AF65-F5344CB8AC3E}">
        <p14:creationId xmlns:p14="http://schemas.microsoft.com/office/powerpoint/2010/main" val="3436125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EE3BC5-F621-4818-8610-B7B33025B36D}" type="slidenum">
              <a:rPr lang="zh-CN" altLang="en-US" smtClean="0"/>
              <a:pPr>
                <a:defRPr/>
              </a:pPr>
              <a:t>1</a:t>
            </a:fld>
            <a:endParaRPr lang="en-US" altLang="zh-CN"/>
          </a:p>
        </p:txBody>
      </p:sp>
    </p:spTree>
    <p:extLst>
      <p:ext uri="{BB962C8B-B14F-4D97-AF65-F5344CB8AC3E}">
        <p14:creationId xmlns:p14="http://schemas.microsoft.com/office/powerpoint/2010/main" val="89395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11</a:t>
            </a:fld>
            <a:endParaRPr lang="zh-CN" altLang="en-US" smtClean="0"/>
          </a:p>
        </p:txBody>
      </p:sp>
    </p:spTree>
    <p:extLst>
      <p:ext uri="{BB962C8B-B14F-4D97-AF65-F5344CB8AC3E}">
        <p14:creationId xmlns:p14="http://schemas.microsoft.com/office/powerpoint/2010/main" val="1947879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12</a:t>
            </a:fld>
            <a:endParaRPr lang="zh-CN" altLang="en-US" smtClean="0"/>
          </a:p>
        </p:txBody>
      </p:sp>
    </p:spTree>
    <p:extLst>
      <p:ext uri="{BB962C8B-B14F-4D97-AF65-F5344CB8AC3E}">
        <p14:creationId xmlns:p14="http://schemas.microsoft.com/office/powerpoint/2010/main" val="100389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13</a:t>
            </a:fld>
            <a:endParaRPr lang="zh-CN" altLang="en-US" smtClean="0"/>
          </a:p>
        </p:txBody>
      </p:sp>
    </p:spTree>
    <p:extLst>
      <p:ext uri="{BB962C8B-B14F-4D97-AF65-F5344CB8AC3E}">
        <p14:creationId xmlns:p14="http://schemas.microsoft.com/office/powerpoint/2010/main" val="4071456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15</a:t>
            </a:fld>
            <a:endParaRPr lang="zh-CN" altLang="en-US" smtClean="0"/>
          </a:p>
        </p:txBody>
      </p:sp>
    </p:spTree>
    <p:extLst>
      <p:ext uri="{BB962C8B-B14F-4D97-AF65-F5344CB8AC3E}">
        <p14:creationId xmlns:p14="http://schemas.microsoft.com/office/powerpoint/2010/main" val="1691847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16</a:t>
            </a:fld>
            <a:endParaRPr lang="zh-CN" altLang="en-US" smtClean="0"/>
          </a:p>
        </p:txBody>
      </p:sp>
    </p:spTree>
    <p:extLst>
      <p:ext uri="{BB962C8B-B14F-4D97-AF65-F5344CB8AC3E}">
        <p14:creationId xmlns:p14="http://schemas.microsoft.com/office/powerpoint/2010/main" val="2055414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17</a:t>
            </a:fld>
            <a:endParaRPr lang="zh-CN" altLang="en-US" smtClean="0"/>
          </a:p>
        </p:txBody>
      </p:sp>
    </p:spTree>
    <p:extLst>
      <p:ext uri="{BB962C8B-B14F-4D97-AF65-F5344CB8AC3E}">
        <p14:creationId xmlns:p14="http://schemas.microsoft.com/office/powerpoint/2010/main" val="353594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18</a:t>
            </a:fld>
            <a:endParaRPr lang="zh-CN" altLang="en-US" smtClean="0"/>
          </a:p>
        </p:txBody>
      </p:sp>
    </p:spTree>
    <p:extLst>
      <p:ext uri="{BB962C8B-B14F-4D97-AF65-F5344CB8AC3E}">
        <p14:creationId xmlns:p14="http://schemas.microsoft.com/office/powerpoint/2010/main" val="249932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19</a:t>
            </a:fld>
            <a:endParaRPr lang="zh-CN" altLang="en-US" smtClean="0"/>
          </a:p>
        </p:txBody>
      </p:sp>
    </p:spTree>
    <p:extLst>
      <p:ext uri="{BB962C8B-B14F-4D97-AF65-F5344CB8AC3E}">
        <p14:creationId xmlns:p14="http://schemas.microsoft.com/office/powerpoint/2010/main" val="2944849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20</a:t>
            </a:fld>
            <a:endParaRPr lang="zh-CN" altLang="en-US" smtClean="0"/>
          </a:p>
        </p:txBody>
      </p:sp>
    </p:spTree>
    <p:extLst>
      <p:ext uri="{BB962C8B-B14F-4D97-AF65-F5344CB8AC3E}">
        <p14:creationId xmlns:p14="http://schemas.microsoft.com/office/powerpoint/2010/main" val="633138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21</a:t>
            </a:fld>
            <a:endParaRPr lang="zh-CN" altLang="en-US" smtClean="0"/>
          </a:p>
        </p:txBody>
      </p:sp>
    </p:spTree>
    <p:extLst>
      <p:ext uri="{BB962C8B-B14F-4D97-AF65-F5344CB8AC3E}">
        <p14:creationId xmlns:p14="http://schemas.microsoft.com/office/powerpoint/2010/main" val="424658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在刑法、网络安全法、治安管理处罚法里都有对信息安全一些规定和违反的处罚。所以做一些破坏信息安全的行为属于违法行为。</a:t>
            </a:r>
            <a:endParaRPr lang="zh-CN" altLang="en-US" dirty="0"/>
          </a:p>
        </p:txBody>
      </p:sp>
      <p:sp>
        <p:nvSpPr>
          <p:cNvPr id="4" name="灯片编号占位符 3"/>
          <p:cNvSpPr>
            <a:spLocks noGrp="1"/>
          </p:cNvSpPr>
          <p:nvPr>
            <p:ph type="sldNum" sz="quarter" idx="10"/>
          </p:nvPr>
        </p:nvSpPr>
        <p:spPr/>
        <p:txBody>
          <a:bodyPr/>
          <a:lstStyle/>
          <a:p>
            <a:pPr>
              <a:defRPr/>
            </a:pPr>
            <a:fld id="{1CEE3BC5-F621-4818-8610-B7B33025B36D}" type="slidenum">
              <a:rPr lang="zh-CN" altLang="en-US" smtClean="0"/>
              <a:pPr>
                <a:defRPr/>
              </a:pPr>
              <a:t>2</a:t>
            </a:fld>
            <a:endParaRPr lang="en-US" altLang="zh-CN"/>
          </a:p>
        </p:txBody>
      </p:sp>
    </p:spTree>
    <p:extLst>
      <p:ext uri="{BB962C8B-B14F-4D97-AF65-F5344CB8AC3E}">
        <p14:creationId xmlns:p14="http://schemas.microsoft.com/office/powerpoint/2010/main" val="3974007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22</a:t>
            </a:fld>
            <a:endParaRPr lang="zh-CN" altLang="en-US" smtClean="0"/>
          </a:p>
        </p:txBody>
      </p:sp>
    </p:spTree>
    <p:extLst>
      <p:ext uri="{BB962C8B-B14F-4D97-AF65-F5344CB8AC3E}">
        <p14:creationId xmlns:p14="http://schemas.microsoft.com/office/powerpoint/2010/main" val="3728152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23</a:t>
            </a:fld>
            <a:endParaRPr lang="zh-CN" altLang="en-US" smtClean="0"/>
          </a:p>
        </p:txBody>
      </p:sp>
    </p:spTree>
    <p:extLst>
      <p:ext uri="{BB962C8B-B14F-4D97-AF65-F5344CB8AC3E}">
        <p14:creationId xmlns:p14="http://schemas.microsoft.com/office/powerpoint/2010/main" val="1632549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27</a:t>
            </a:fld>
            <a:endParaRPr lang="zh-CN" altLang="en-US" smtClean="0"/>
          </a:p>
        </p:txBody>
      </p:sp>
    </p:spTree>
    <p:extLst>
      <p:ext uri="{BB962C8B-B14F-4D97-AF65-F5344CB8AC3E}">
        <p14:creationId xmlns:p14="http://schemas.microsoft.com/office/powerpoint/2010/main" val="994603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28</a:t>
            </a:fld>
            <a:endParaRPr lang="zh-CN" altLang="en-US" smtClean="0"/>
          </a:p>
        </p:txBody>
      </p:sp>
    </p:spTree>
    <p:extLst>
      <p:ext uri="{BB962C8B-B14F-4D97-AF65-F5344CB8AC3E}">
        <p14:creationId xmlns:p14="http://schemas.microsoft.com/office/powerpoint/2010/main" val="157954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信息安全公众号</a:t>
            </a:r>
            <a:endParaRPr lang="zh-CN" altLang="en-US"/>
          </a:p>
        </p:txBody>
      </p:sp>
      <p:sp>
        <p:nvSpPr>
          <p:cNvPr id="4" name="灯片编号占位符 3"/>
          <p:cNvSpPr>
            <a:spLocks noGrp="1"/>
          </p:cNvSpPr>
          <p:nvPr>
            <p:ph type="sldNum" sz="quarter" idx="10"/>
          </p:nvPr>
        </p:nvSpPr>
        <p:spPr/>
        <p:txBody>
          <a:bodyPr/>
          <a:lstStyle/>
          <a:p>
            <a:pPr>
              <a:defRPr/>
            </a:pPr>
            <a:fld id="{1CEE3BC5-F621-4818-8610-B7B33025B36D}" type="slidenum">
              <a:rPr lang="zh-CN" altLang="en-US" smtClean="0"/>
              <a:pPr>
                <a:defRPr/>
              </a:pPr>
              <a:t>29</a:t>
            </a:fld>
            <a:endParaRPr lang="en-US" altLang="zh-CN"/>
          </a:p>
        </p:txBody>
      </p:sp>
    </p:spTree>
    <p:extLst>
      <p:ext uri="{BB962C8B-B14F-4D97-AF65-F5344CB8AC3E}">
        <p14:creationId xmlns:p14="http://schemas.microsoft.com/office/powerpoint/2010/main" val="257124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A06BC8-D185-4815-B986-9E8C3E168185}" type="slidenum">
              <a:rPr lang="zh-CN" altLang="en-US" smtClean="0"/>
              <a:pPr>
                <a:spcBef>
                  <a:spcPct val="0"/>
                </a:spcBef>
              </a:pPr>
              <a:t>4</a:t>
            </a:fld>
            <a:endParaRPr lang="zh-CN" altLang="en-US" smtClean="0"/>
          </a:p>
        </p:txBody>
      </p:sp>
    </p:spTree>
    <p:extLst>
      <p:ext uri="{BB962C8B-B14F-4D97-AF65-F5344CB8AC3E}">
        <p14:creationId xmlns:p14="http://schemas.microsoft.com/office/powerpoint/2010/main" val="347584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C94793-9BE7-4178-9761-8FB252EAE22C}" type="slidenum">
              <a:rPr lang="zh-CN" altLang="en-US" smtClean="0"/>
              <a:pPr>
                <a:spcBef>
                  <a:spcPct val="0"/>
                </a:spcBef>
              </a:pPr>
              <a:t>5</a:t>
            </a:fld>
            <a:endParaRPr lang="zh-CN" altLang="en-US" smtClean="0"/>
          </a:p>
        </p:txBody>
      </p:sp>
    </p:spTree>
    <p:extLst>
      <p:ext uri="{BB962C8B-B14F-4D97-AF65-F5344CB8AC3E}">
        <p14:creationId xmlns:p14="http://schemas.microsoft.com/office/powerpoint/2010/main" val="408781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669D65-6544-4393-9DD2-928FE5952314}" type="slidenum">
              <a:rPr lang="zh-CN" altLang="en-US" smtClean="0"/>
              <a:pPr>
                <a:spcBef>
                  <a:spcPct val="0"/>
                </a:spcBef>
              </a:pPr>
              <a:t>6</a:t>
            </a:fld>
            <a:endParaRPr lang="zh-CN" altLang="en-US" smtClean="0"/>
          </a:p>
        </p:txBody>
      </p:sp>
    </p:spTree>
    <p:extLst>
      <p:ext uri="{BB962C8B-B14F-4D97-AF65-F5344CB8AC3E}">
        <p14:creationId xmlns:p14="http://schemas.microsoft.com/office/powerpoint/2010/main" val="246997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7</a:t>
            </a:fld>
            <a:endParaRPr lang="zh-CN" altLang="en-US" smtClean="0"/>
          </a:p>
        </p:txBody>
      </p:sp>
    </p:spTree>
    <p:extLst>
      <p:ext uri="{BB962C8B-B14F-4D97-AF65-F5344CB8AC3E}">
        <p14:creationId xmlns:p14="http://schemas.microsoft.com/office/powerpoint/2010/main" val="311713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6870FB-B101-4566-BD57-68F98515FE7C}" type="slidenum">
              <a:rPr lang="zh-CN" altLang="en-US" smtClean="0"/>
              <a:pPr>
                <a:spcBef>
                  <a:spcPct val="0"/>
                </a:spcBef>
              </a:pPr>
              <a:t>8</a:t>
            </a:fld>
            <a:endParaRPr lang="zh-CN" altLang="en-US" smtClean="0"/>
          </a:p>
        </p:txBody>
      </p:sp>
    </p:spTree>
    <p:extLst>
      <p:ext uri="{BB962C8B-B14F-4D97-AF65-F5344CB8AC3E}">
        <p14:creationId xmlns:p14="http://schemas.microsoft.com/office/powerpoint/2010/main" val="379285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latin typeface="黑体" panose="02010609060101010101" pitchFamily="49" charset="-122"/>
                <a:ea typeface="黑体" panose="02010609060101010101" pitchFamily="49" charset="-122"/>
              </a:rPr>
              <a:t>信息比钞票更脆弱，我们更应该重视它，保护它。</a:t>
            </a:r>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9</a:t>
            </a:fld>
            <a:endParaRPr lang="zh-CN" altLang="en-US" smtClean="0"/>
          </a:p>
        </p:txBody>
      </p:sp>
    </p:spTree>
    <p:extLst>
      <p:ext uri="{BB962C8B-B14F-4D97-AF65-F5344CB8AC3E}">
        <p14:creationId xmlns:p14="http://schemas.microsoft.com/office/powerpoint/2010/main" val="370894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C364F6-B277-4191-8C97-6BA194F90028}" type="slidenum">
              <a:rPr lang="zh-CN" altLang="en-US" smtClean="0"/>
              <a:pPr>
                <a:spcBef>
                  <a:spcPct val="0"/>
                </a:spcBef>
              </a:pPr>
              <a:t>10</a:t>
            </a:fld>
            <a:endParaRPr lang="zh-CN" altLang="en-US" smtClean="0"/>
          </a:p>
        </p:txBody>
      </p:sp>
    </p:spTree>
    <p:extLst>
      <p:ext uri="{BB962C8B-B14F-4D97-AF65-F5344CB8AC3E}">
        <p14:creationId xmlns:p14="http://schemas.microsoft.com/office/powerpoint/2010/main" val="2150317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7"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5" name="Rectangle 18"/>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 name="Rectangle 19"/>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7" name="Rectangle 20"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8" name="Rectangle 21"/>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9" name="Rectangle 22"/>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4"/>
          <p:cNvSpPr>
            <a:spLocks noGrp="1" noChangeArrowheads="1"/>
          </p:cNvSpPr>
          <p:nvPr>
            <p:ph type="dt" sz="half" idx="10"/>
          </p:nvPr>
        </p:nvSpPr>
        <p:spPr bwMode="gray">
          <a:xfrm>
            <a:off x="457200" y="6551613"/>
            <a:ext cx="2133600" cy="169862"/>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Arial" charset="0"/>
                <a:ea typeface="宋体" pitchFamily="2" charset="-122"/>
              </a:defRPr>
            </a:lvl1pPr>
          </a:lstStyle>
          <a:p>
            <a:pPr>
              <a:defRPr/>
            </a:pPr>
            <a:endParaRPr lang="en-US" altLang="zh-CN"/>
          </a:p>
        </p:txBody>
      </p:sp>
      <p:sp>
        <p:nvSpPr>
          <p:cNvPr id="11" name="Rectangle 5"/>
          <p:cNvSpPr>
            <a:spLocks noGrp="1" noChangeArrowheads="1"/>
          </p:cNvSpPr>
          <p:nvPr>
            <p:ph type="ftr" sz="quarter" idx="11"/>
          </p:nvPr>
        </p:nvSpPr>
        <p:spPr bwMode="gray">
          <a:xfrm>
            <a:off x="3124200" y="6553200"/>
            <a:ext cx="2895600" cy="16827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Arial" charset="0"/>
                <a:ea typeface="宋体" pitchFamily="2" charset="-122"/>
              </a:defRPr>
            </a:lvl1pPr>
          </a:lstStyle>
          <a:p>
            <a:pPr>
              <a:defRPr/>
            </a:pPr>
            <a:endParaRPr lang="en-US" altLang="zh-CN"/>
          </a:p>
        </p:txBody>
      </p:sp>
      <p:sp>
        <p:nvSpPr>
          <p:cNvPr id="12" name="Rectangle 6"/>
          <p:cNvSpPr>
            <a:spLocks noGrp="1" noChangeArrowheads="1"/>
          </p:cNvSpPr>
          <p:nvPr>
            <p:ph type="sldNum" sz="quarter" idx="12"/>
          </p:nvPr>
        </p:nvSpPr>
        <p:spPr bwMode="gray">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lgn="r" eaLnBrk="1" hangingPunct="1">
              <a:defRPr>
                <a:ea typeface="宋体" panose="02010600030101010101" pitchFamily="2" charset="-122"/>
              </a:defRPr>
            </a:lvl1pPr>
          </a:lstStyle>
          <a:p>
            <a:pPr>
              <a:defRPr/>
            </a:pPr>
            <a:fld id="{A0F2C174-7DC1-4B0C-A770-3675405F5714}" type="slidenum">
              <a:rPr lang="zh-CN" altLang="en-US"/>
              <a:pPr>
                <a:defRPr/>
              </a:pPr>
              <a:t>‹#›</a:t>
            </a:fld>
            <a:endParaRPr lang="en-US" altLang="zh-CN"/>
          </a:p>
        </p:txBody>
      </p:sp>
    </p:spTree>
    <p:extLst>
      <p:ext uri="{BB962C8B-B14F-4D97-AF65-F5344CB8AC3E}">
        <p14:creationId xmlns:p14="http://schemas.microsoft.com/office/powerpoint/2010/main" val="376045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79034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27" name="Rectangle 24"/>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28" name="Rectangle 25" descr="a2"/>
          <p:cNvSpPr>
            <a:spLocks noChangeArrowheads="1"/>
          </p:cNvSpPr>
          <p:nvPr/>
        </p:nvSpPr>
        <p:spPr bwMode="gray">
          <a:xfrm>
            <a:off x="4938713" y="0"/>
            <a:ext cx="2066925" cy="8382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29" name="Rectangle 26"/>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nvGrpSpPr>
          <p:cNvPr id="1030" name="Group 27"/>
          <p:cNvGrpSpPr>
            <a:grpSpLocks/>
          </p:cNvGrpSpPr>
          <p:nvPr/>
        </p:nvGrpSpPr>
        <p:grpSpPr bwMode="auto">
          <a:xfrm>
            <a:off x="0" y="685800"/>
            <a:ext cx="9144000" cy="609600"/>
            <a:chOff x="0" y="432"/>
            <a:chExt cx="5760" cy="384"/>
          </a:xfrm>
        </p:grpSpPr>
        <p:sp>
          <p:nvSpPr>
            <p:cNvPr id="1033" name="Rectangle 2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1034" name="Rectangle 2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grpSp>
      <p:sp>
        <p:nvSpPr>
          <p:cNvPr id="1031" name="Rectangle 3"/>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2" name="Rectangle 2"/>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98" r:id="rId1"/>
    <p:sldLayoutId id="2147483797" r:id="rId2"/>
  </p:sldLayoutIdLst>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mail.newland.com.cn/"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79438" y="3933825"/>
            <a:ext cx="8064500" cy="1655763"/>
          </a:xfrm>
        </p:spPr>
        <p:txBody>
          <a:bodyPr/>
          <a:lstStyle/>
          <a:p>
            <a:pPr eaLnBrk="1" hangingPunct="1"/>
            <a:r>
              <a:rPr lang="zh-CN" altLang="en-US" sz="4400" dirty="0" smtClean="0">
                <a:solidFill>
                  <a:srgbClr val="000000"/>
                </a:solidFill>
                <a:latin typeface="黑体" panose="02010609060101010101" pitchFamily="49" charset="-122"/>
                <a:ea typeface="黑体" panose="02010609060101010101" pitchFamily="49" charset="-122"/>
              </a:rPr>
              <a:t>新大陆支付信息安全意识培训</a:t>
            </a:r>
            <a:r>
              <a:rPr lang="zh-CN" altLang="en-US" sz="4800" dirty="0" smtClean="0">
                <a:solidFill>
                  <a:srgbClr val="000000"/>
                </a:solidFill>
                <a:latin typeface="黑体" panose="02010609060101010101" pitchFamily="49" charset="-122"/>
                <a:ea typeface="黑体" panose="02010609060101010101" pitchFamily="49" charset="-122"/>
              </a:rPr>
              <a:t/>
            </a:r>
            <a:br>
              <a:rPr lang="zh-CN" altLang="en-US" sz="4800" dirty="0" smtClean="0">
                <a:solidFill>
                  <a:srgbClr val="000000"/>
                </a:solidFill>
                <a:latin typeface="黑体" panose="02010609060101010101" pitchFamily="49" charset="-122"/>
                <a:ea typeface="黑体" panose="02010609060101010101" pitchFamily="49" charset="-122"/>
              </a:rPr>
            </a:br>
            <a:r>
              <a:rPr lang="zh-CN" altLang="en-US" sz="4800" dirty="0" smtClean="0">
                <a:solidFill>
                  <a:srgbClr val="000000"/>
                </a:solidFill>
                <a:latin typeface="黑体" panose="02010609060101010101" pitchFamily="49" charset="-122"/>
                <a:ea typeface="黑体" panose="02010609060101010101" pitchFamily="49" charset="-122"/>
              </a:rPr>
              <a:t>         </a:t>
            </a:r>
            <a:r>
              <a:rPr lang="en-US" altLang="zh-CN" sz="1800" dirty="0" smtClean="0">
                <a:solidFill>
                  <a:srgbClr val="0000CC"/>
                </a:solidFill>
                <a:latin typeface="黑体" panose="02010609060101010101" pitchFamily="49" charset="-122"/>
                <a:ea typeface="黑体" panose="02010609060101010101" pitchFamily="49" charset="-122"/>
              </a:rPr>
              <a:t/>
            </a:r>
            <a:br>
              <a:rPr lang="en-US" altLang="zh-CN" sz="1800" dirty="0" smtClean="0">
                <a:solidFill>
                  <a:srgbClr val="0000CC"/>
                </a:solidFill>
                <a:latin typeface="黑体" panose="02010609060101010101" pitchFamily="49" charset="-122"/>
                <a:ea typeface="黑体" panose="02010609060101010101" pitchFamily="49" charset="-122"/>
              </a:rPr>
            </a:br>
            <a:endParaRPr lang="zh-CN" altLang="en-US" sz="1800" dirty="0" smtClean="0">
              <a:solidFill>
                <a:srgbClr val="0000CC"/>
              </a:solidFill>
              <a:latin typeface="黑体" panose="02010609060101010101" pitchFamily="49" charset="-122"/>
              <a:ea typeface="黑体" panose="02010609060101010101" pitchFamily="49" charset="-122"/>
            </a:endParaRPr>
          </a:p>
        </p:txBody>
      </p:sp>
      <p:sp>
        <p:nvSpPr>
          <p:cNvPr id="4099" name="Text Box 4"/>
          <p:cNvSpPr txBox="1">
            <a:spLocks noChangeArrowheads="1"/>
          </p:cNvSpPr>
          <p:nvPr/>
        </p:nvSpPr>
        <p:spPr bwMode="auto">
          <a:xfrm>
            <a:off x="323850" y="1916832"/>
            <a:ext cx="1801813" cy="1169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800" b="1" dirty="0" smtClean="0">
                <a:solidFill>
                  <a:schemeClr val="bg1"/>
                </a:solidFill>
                <a:latin typeface="黑体" panose="02010609060101010101" pitchFamily="49" charset="-122"/>
                <a:ea typeface="黑体" panose="02010609060101010101" pitchFamily="49" charset="-122"/>
              </a:rPr>
              <a:t>Newland</a:t>
            </a:r>
          </a:p>
          <a:p>
            <a:pPr eaLnBrk="1" hangingPunct="1">
              <a:spcBef>
                <a:spcPct val="50000"/>
              </a:spcBef>
              <a:buClrTx/>
              <a:buFontTx/>
              <a:buNone/>
            </a:pPr>
            <a:r>
              <a:rPr lang="en-US" altLang="zh-CN" sz="2800" b="1" dirty="0" smtClean="0">
                <a:solidFill>
                  <a:schemeClr val="bg1"/>
                </a:solidFill>
                <a:latin typeface="黑体" panose="02010609060101010101" pitchFamily="49" charset="-122"/>
                <a:ea typeface="黑体" panose="02010609060101010101" pitchFamily="49" charset="-122"/>
              </a:rPr>
              <a:t>Payment</a:t>
            </a:r>
            <a:endParaRPr lang="zh-CN" altLang="en-US" sz="2800" b="1" dirty="0">
              <a:solidFill>
                <a:schemeClr val="bg1"/>
              </a:solidFill>
              <a:latin typeface="黑体" panose="02010609060101010101" pitchFamily="49" charset="-122"/>
              <a:ea typeface="黑体" panose="02010609060101010101" pitchFamily="49" charset="-122"/>
            </a:endParaRPr>
          </a:p>
        </p:txBody>
      </p:sp>
      <p:sp>
        <p:nvSpPr>
          <p:cNvPr id="4" name="Text Box 8"/>
          <p:cNvSpPr txBox="1">
            <a:spLocks noChangeArrowheads="1"/>
          </p:cNvSpPr>
          <p:nvPr/>
        </p:nvSpPr>
        <p:spPr bwMode="auto">
          <a:xfrm>
            <a:off x="2315369" y="5877272"/>
            <a:ext cx="4592638" cy="1569660"/>
          </a:xfrm>
          <a:prstGeom prst="rect">
            <a:avLst/>
          </a:prstGeom>
          <a:noFill/>
          <a:ln w="9525" algn="ctr">
            <a:noFill/>
            <a:miter lim="800000"/>
            <a:headEnd/>
            <a:tailEnd/>
          </a:ln>
          <a:effectLst>
            <a:prstShdw prst="shdw17" dist="17961" dir="2700000">
              <a:schemeClr val="bg2">
                <a:gamma/>
                <a:shade val="60000"/>
                <a:invGamma/>
              </a:schemeClr>
            </a:prstShdw>
          </a:effectLst>
        </p:spPr>
        <p:txBody>
          <a:bodyPr>
            <a:spAutoFit/>
          </a:bodyPr>
          <a:lstStyle>
            <a:defPPr>
              <a:defRPr lang="zh-CN"/>
            </a:defPPr>
            <a:lvl1pPr algn="ctr" rtl="0" fontAlgn="base" latinLnBrk="1">
              <a:spcBef>
                <a:spcPct val="50000"/>
              </a:spcBef>
              <a:spcAft>
                <a:spcPct val="0"/>
              </a:spcAft>
              <a:defRPr kumimoji="1" sz="1000" kern="1200">
                <a:solidFill>
                  <a:srgbClr val="FA0427"/>
                </a:solidFill>
                <a:latin typeface="宋体" panose="02010600030101010101" pitchFamily="2" charset="-122"/>
                <a:ea typeface="华文楷体" panose="02010600040101010101" pitchFamily="2" charset="-122"/>
                <a:cs typeface="+mn-cs"/>
              </a:defRPr>
            </a:lvl1pPr>
            <a:lvl2pPr marL="457200" algn="ctr" rtl="0" fontAlgn="base" latinLnBrk="1">
              <a:spcBef>
                <a:spcPct val="50000"/>
              </a:spcBef>
              <a:spcAft>
                <a:spcPct val="0"/>
              </a:spcAft>
              <a:defRPr kumimoji="1" sz="1000" kern="1200">
                <a:solidFill>
                  <a:srgbClr val="FA0427"/>
                </a:solidFill>
                <a:latin typeface="宋体" panose="02010600030101010101" pitchFamily="2" charset="-122"/>
                <a:ea typeface="华文楷体" panose="02010600040101010101" pitchFamily="2" charset="-122"/>
                <a:cs typeface="+mn-cs"/>
              </a:defRPr>
            </a:lvl2pPr>
            <a:lvl3pPr marL="914400" algn="ctr" rtl="0" fontAlgn="base" latinLnBrk="1">
              <a:spcBef>
                <a:spcPct val="50000"/>
              </a:spcBef>
              <a:spcAft>
                <a:spcPct val="0"/>
              </a:spcAft>
              <a:defRPr kumimoji="1" sz="1000" kern="1200">
                <a:solidFill>
                  <a:srgbClr val="FA0427"/>
                </a:solidFill>
                <a:latin typeface="宋体" panose="02010600030101010101" pitchFamily="2" charset="-122"/>
                <a:ea typeface="华文楷体" panose="02010600040101010101" pitchFamily="2" charset="-122"/>
                <a:cs typeface="+mn-cs"/>
              </a:defRPr>
            </a:lvl3pPr>
            <a:lvl4pPr marL="1371600" algn="ctr" rtl="0" fontAlgn="base" latinLnBrk="1">
              <a:spcBef>
                <a:spcPct val="50000"/>
              </a:spcBef>
              <a:spcAft>
                <a:spcPct val="0"/>
              </a:spcAft>
              <a:defRPr kumimoji="1" sz="1000" kern="1200">
                <a:solidFill>
                  <a:srgbClr val="FA0427"/>
                </a:solidFill>
                <a:latin typeface="宋体" panose="02010600030101010101" pitchFamily="2" charset="-122"/>
                <a:ea typeface="华文楷体" panose="02010600040101010101" pitchFamily="2" charset="-122"/>
                <a:cs typeface="+mn-cs"/>
              </a:defRPr>
            </a:lvl4pPr>
            <a:lvl5pPr marL="1828800" algn="ctr" rtl="0" fontAlgn="base" latinLnBrk="1">
              <a:spcBef>
                <a:spcPct val="50000"/>
              </a:spcBef>
              <a:spcAft>
                <a:spcPct val="0"/>
              </a:spcAft>
              <a:defRPr kumimoji="1" sz="1000" kern="1200">
                <a:solidFill>
                  <a:srgbClr val="FA0427"/>
                </a:solidFill>
                <a:latin typeface="宋体" panose="02010600030101010101" pitchFamily="2" charset="-122"/>
                <a:ea typeface="华文楷体" panose="02010600040101010101" pitchFamily="2" charset="-122"/>
                <a:cs typeface="+mn-cs"/>
              </a:defRPr>
            </a:lvl5pPr>
            <a:lvl6pPr marL="2286000" algn="l" defTabSz="914400" rtl="0" eaLnBrk="1" latinLnBrk="0" hangingPunct="1">
              <a:defRPr kumimoji="1" sz="1000" kern="1200">
                <a:solidFill>
                  <a:srgbClr val="FA0427"/>
                </a:solidFill>
                <a:latin typeface="宋体" panose="02010600030101010101" pitchFamily="2" charset="-122"/>
                <a:ea typeface="华文楷体" panose="02010600040101010101" pitchFamily="2" charset="-122"/>
                <a:cs typeface="+mn-cs"/>
              </a:defRPr>
            </a:lvl6pPr>
            <a:lvl7pPr marL="2743200" algn="l" defTabSz="914400" rtl="0" eaLnBrk="1" latinLnBrk="0" hangingPunct="1">
              <a:defRPr kumimoji="1" sz="1000" kern="1200">
                <a:solidFill>
                  <a:srgbClr val="FA0427"/>
                </a:solidFill>
                <a:latin typeface="宋体" panose="02010600030101010101" pitchFamily="2" charset="-122"/>
                <a:ea typeface="华文楷体" panose="02010600040101010101" pitchFamily="2" charset="-122"/>
                <a:cs typeface="+mn-cs"/>
              </a:defRPr>
            </a:lvl7pPr>
            <a:lvl8pPr marL="3200400" algn="l" defTabSz="914400" rtl="0" eaLnBrk="1" latinLnBrk="0" hangingPunct="1">
              <a:defRPr kumimoji="1" sz="1000" kern="1200">
                <a:solidFill>
                  <a:srgbClr val="FA0427"/>
                </a:solidFill>
                <a:latin typeface="宋体" panose="02010600030101010101" pitchFamily="2" charset="-122"/>
                <a:ea typeface="华文楷体" panose="02010600040101010101" pitchFamily="2" charset="-122"/>
                <a:cs typeface="+mn-cs"/>
              </a:defRPr>
            </a:lvl8pPr>
            <a:lvl9pPr marL="3657600" algn="l" defTabSz="914400" rtl="0" eaLnBrk="1" latinLnBrk="0" hangingPunct="1">
              <a:defRPr kumimoji="1" sz="1000" kern="1200">
                <a:solidFill>
                  <a:srgbClr val="FA0427"/>
                </a:solidFill>
                <a:latin typeface="宋体" panose="02010600030101010101" pitchFamily="2" charset="-122"/>
                <a:ea typeface="华文楷体" panose="02010600040101010101" pitchFamily="2" charset="-122"/>
                <a:cs typeface="+mn-cs"/>
              </a:defRPr>
            </a:lvl9pPr>
          </a:lstStyle>
          <a:p>
            <a:pPr>
              <a:defRPr/>
            </a:pPr>
            <a:r>
              <a:rPr lang="zh-CN" altLang="en-US" sz="2400" b="1" dirty="0" smtClean="0">
                <a:solidFill>
                  <a:schemeClr val="bg2">
                    <a:lumMod val="10000"/>
                  </a:schemeClr>
                </a:solidFill>
                <a:latin typeface="Arial" charset="0"/>
                <a:cs typeface="Arial" charset="0"/>
              </a:rPr>
              <a:t>汪大为 </a:t>
            </a:r>
            <a:endParaRPr lang="en-US" altLang="zh-CN" sz="2400" b="1" dirty="0" smtClean="0">
              <a:solidFill>
                <a:schemeClr val="bg2">
                  <a:lumMod val="10000"/>
                </a:schemeClr>
              </a:solidFill>
              <a:latin typeface="Arial" charset="0"/>
              <a:cs typeface="Arial" charset="0"/>
            </a:endParaRPr>
          </a:p>
          <a:p>
            <a:pPr>
              <a:defRPr/>
            </a:pPr>
            <a:r>
              <a:rPr lang="zh-CN" altLang="en-US" sz="2400" b="1" dirty="0" smtClean="0">
                <a:solidFill>
                  <a:schemeClr val="bg2">
                    <a:lumMod val="10000"/>
                  </a:schemeClr>
                </a:solidFill>
                <a:latin typeface="Arial" charset="0"/>
                <a:cs typeface="Arial" charset="0"/>
              </a:rPr>
              <a:t>支付信息化部        </a:t>
            </a:r>
            <a:endParaRPr lang="en-US" altLang="zh-CN" sz="2400" b="1" dirty="0" smtClean="0">
              <a:solidFill>
                <a:schemeClr val="bg2">
                  <a:lumMod val="10000"/>
                </a:schemeClr>
              </a:solidFill>
              <a:latin typeface="Arial" charset="0"/>
              <a:cs typeface="Arial" charset="0"/>
            </a:endParaRPr>
          </a:p>
          <a:p>
            <a:pPr>
              <a:defRPr/>
            </a:pPr>
            <a:r>
              <a:rPr lang="zh-CN" altLang="en-US" sz="2400" b="1" i="1" dirty="0" smtClean="0">
                <a:solidFill>
                  <a:schemeClr val="bg2">
                    <a:lumMod val="10000"/>
                  </a:schemeClr>
                </a:solidFill>
                <a:latin typeface="Arial" charset="0"/>
                <a:cs typeface="Arial" charset="0"/>
              </a:rPr>
              <a:t> </a:t>
            </a:r>
            <a:endParaRPr lang="en-US" altLang="zh-CN" sz="2400" b="1" i="1" dirty="0">
              <a:solidFill>
                <a:schemeClr val="bg2">
                  <a:lumMod val="10000"/>
                </a:schemeClr>
              </a:solidFill>
              <a:latin typeface="Arial" charset="0"/>
              <a:cs typeface="Arial" charset="0"/>
            </a:endParaRPr>
          </a:p>
        </p:txBody>
      </p:sp>
      <p:sp>
        <p:nvSpPr>
          <p:cNvPr id="5" name="矩形 4"/>
          <p:cNvSpPr/>
          <p:nvPr/>
        </p:nvSpPr>
        <p:spPr>
          <a:xfrm>
            <a:off x="4283968" y="4869160"/>
            <a:ext cx="4103687" cy="43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意识决定行为模式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身份认证与口令管理</a:t>
            </a:r>
          </a:p>
        </p:txBody>
      </p:sp>
      <p:sp>
        <p:nvSpPr>
          <p:cNvPr id="6" name="Rectangle 3"/>
          <p:cNvSpPr txBox="1">
            <a:spLocks noChangeArrowheads="1"/>
          </p:cNvSpPr>
          <p:nvPr/>
        </p:nvSpPr>
        <p:spPr bwMode="auto">
          <a:xfrm>
            <a:off x="457200" y="1419225"/>
            <a:ext cx="8229600" cy="1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400" kern="0" dirty="0" smtClean="0">
                <a:latin typeface="黑体" panose="02010609060101010101" pitchFamily="49" charset="-122"/>
                <a:ea typeface="黑体" panose="02010609060101010101" pitchFamily="49" charset="-122"/>
              </a:rPr>
              <a:t>身份认证技术</a:t>
            </a:r>
          </a:p>
          <a:p>
            <a:pPr eaLnBrk="1" hangingPunct="1">
              <a:buFont typeface="Wingdings" panose="05000000000000000000" pitchFamily="2" charset="2"/>
              <a:buNone/>
            </a:pPr>
            <a:r>
              <a:rPr lang="zh-CN" altLang="en-US" sz="2000" kern="0" dirty="0">
                <a:latin typeface="黑体" panose="02010609060101010101" pitchFamily="49" charset="-122"/>
                <a:ea typeface="黑体" panose="02010609060101010101" pitchFamily="49" charset="-122"/>
              </a:rPr>
              <a:t> </a:t>
            </a:r>
            <a:r>
              <a:rPr lang="zh-CN" altLang="en-US" sz="2000" kern="0" dirty="0" smtClean="0">
                <a:latin typeface="黑体" panose="02010609060101010101" pitchFamily="49" charset="-122"/>
                <a:ea typeface="黑体" panose="02010609060101010101" pitchFamily="49" charset="-122"/>
              </a:rPr>
              <a:t>  </a:t>
            </a:r>
            <a:r>
              <a:rPr lang="en-US" altLang="zh-CN" sz="2000" kern="0" dirty="0" smtClean="0">
                <a:latin typeface="黑体" panose="02010609060101010101" pitchFamily="49" charset="-122"/>
                <a:ea typeface="黑体" panose="02010609060101010101" pitchFamily="49" charset="-122"/>
              </a:rPr>
              <a:t>--</a:t>
            </a:r>
            <a:r>
              <a:rPr lang="zh-CN" altLang="en-US" sz="2000" kern="0" dirty="0" smtClean="0">
                <a:latin typeface="黑体" panose="02010609060101010101" pitchFamily="49" charset="-122"/>
                <a:ea typeface="黑体" panose="02010609060101010101" pitchFamily="49" charset="-122"/>
              </a:rPr>
              <a:t>电脑开机密码</a:t>
            </a:r>
          </a:p>
          <a:p>
            <a:pPr eaLnBrk="1" hangingPunct="1">
              <a:buFont typeface="Wingdings" panose="05000000000000000000" pitchFamily="2" charset="2"/>
              <a:buNone/>
            </a:pPr>
            <a:r>
              <a:rPr lang="zh-CN" altLang="en-US" sz="2000" kern="0" dirty="0" smtClean="0">
                <a:latin typeface="黑体" panose="02010609060101010101" pitchFamily="49" charset="-122"/>
                <a:ea typeface="黑体" panose="02010609060101010101" pitchFamily="49" charset="-122"/>
              </a:rPr>
              <a:t>   </a:t>
            </a:r>
            <a:r>
              <a:rPr lang="en-US" altLang="zh-CN" sz="2000" kern="0" dirty="0" smtClean="0">
                <a:latin typeface="黑体" panose="02010609060101010101" pitchFamily="49" charset="-122"/>
                <a:ea typeface="黑体" panose="02010609060101010101" pitchFamily="49" charset="-122"/>
              </a:rPr>
              <a:t>--</a:t>
            </a:r>
            <a:r>
              <a:rPr lang="zh-CN" altLang="en-US" sz="2000" kern="0" dirty="0" smtClean="0">
                <a:latin typeface="黑体" panose="02010609060101010101" pitchFamily="49" charset="-122"/>
                <a:ea typeface="黑体" panose="02010609060101010101" pitchFamily="49" charset="-122"/>
              </a:rPr>
              <a:t>邮箱、</a:t>
            </a:r>
            <a:r>
              <a:rPr lang="en-US" altLang="zh-CN" sz="2000" kern="0" dirty="0" smtClean="0">
                <a:latin typeface="黑体" panose="02010609060101010101" pitchFamily="49" charset="-122"/>
                <a:ea typeface="黑体" panose="02010609060101010101" pitchFamily="49" charset="-122"/>
              </a:rPr>
              <a:t>OA</a:t>
            </a:r>
            <a:r>
              <a:rPr lang="zh-CN" altLang="en-US" sz="2000" kern="0" dirty="0" smtClean="0">
                <a:latin typeface="黑体" panose="02010609060101010101" pitchFamily="49" charset="-122"/>
                <a:ea typeface="黑体" panose="02010609060101010101" pitchFamily="49" charset="-122"/>
              </a:rPr>
              <a:t>密码</a:t>
            </a:r>
          </a:p>
          <a:p>
            <a:pPr eaLnBrk="1" hangingPunct="1">
              <a:buFont typeface="Wingdings" panose="05000000000000000000" pitchFamily="2" charset="2"/>
              <a:buNone/>
            </a:pPr>
            <a:r>
              <a:rPr lang="en-US" altLang="zh-CN" sz="2000" kern="0" dirty="0" smtClean="0">
                <a:latin typeface="黑体" panose="02010609060101010101" pitchFamily="49" charset="-122"/>
                <a:ea typeface="黑体" panose="02010609060101010101" pitchFamily="49" charset="-122"/>
              </a:rPr>
              <a:t>   --</a:t>
            </a:r>
            <a:r>
              <a:rPr lang="zh-CN" altLang="en-US" sz="2000" kern="0" dirty="0" smtClean="0">
                <a:latin typeface="黑体" panose="02010609060101010101" pitchFamily="49" charset="-122"/>
                <a:ea typeface="黑体" panose="02010609060101010101" pitchFamily="49" charset="-122"/>
              </a:rPr>
              <a:t>网银密码</a:t>
            </a:r>
            <a:endParaRPr lang="en-US" altLang="zh-CN" sz="2000" kern="0" dirty="0" smtClean="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sz="2000" kern="0" dirty="0">
                <a:latin typeface="黑体" panose="02010609060101010101" pitchFamily="49" charset="-122"/>
                <a:ea typeface="黑体" panose="02010609060101010101" pitchFamily="49" charset="-122"/>
              </a:rPr>
              <a:t> </a:t>
            </a:r>
            <a:r>
              <a:rPr lang="en-US" altLang="zh-CN" sz="2000" kern="0" dirty="0" smtClean="0">
                <a:latin typeface="黑体" panose="02010609060101010101" pitchFamily="49" charset="-122"/>
                <a:ea typeface="黑体" panose="02010609060101010101" pitchFamily="49" charset="-122"/>
              </a:rPr>
              <a:t>  ……</a:t>
            </a:r>
          </a:p>
        </p:txBody>
      </p:sp>
      <p:sp>
        <p:nvSpPr>
          <p:cNvPr id="7" name="Rectangle 3"/>
          <p:cNvSpPr txBox="1">
            <a:spLocks noChangeArrowheads="1"/>
          </p:cNvSpPr>
          <p:nvPr/>
        </p:nvSpPr>
        <p:spPr bwMode="auto">
          <a:xfrm>
            <a:off x="457200" y="3926235"/>
            <a:ext cx="8229600" cy="281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zh-CN" sz="2400" kern="0" dirty="0" smtClean="0">
                <a:solidFill>
                  <a:srgbClr val="FF0000"/>
                </a:solidFill>
                <a:latin typeface="黑体" panose="02010609060101010101" pitchFamily="49" charset="-122"/>
                <a:ea typeface="黑体" panose="02010609060101010101" pitchFamily="49" charset="-122"/>
              </a:rPr>
              <a:t>必须对自己的用户密码严格保密并定期修改</a:t>
            </a:r>
            <a:r>
              <a:rPr lang="zh-CN" altLang="zh-CN" sz="2400" kern="0" dirty="0" smtClean="0">
                <a:latin typeface="黑体" panose="02010609060101010101" pitchFamily="49" charset="-122"/>
                <a:ea typeface="黑体" panose="02010609060101010101" pitchFamily="49" charset="-122"/>
              </a:rPr>
              <a:t>，不得外泄。如有他人通过用户自己的密码登录，造成</a:t>
            </a:r>
            <a:r>
              <a:rPr lang="zh-CN" altLang="en-US" sz="2400" kern="0" dirty="0" smtClean="0">
                <a:latin typeface="黑体" panose="02010609060101010101" pitchFamily="49" charset="-122"/>
                <a:ea typeface="黑体" panose="02010609060101010101" pitchFamily="49" charset="-122"/>
              </a:rPr>
              <a:t>公司</a:t>
            </a:r>
            <a:r>
              <a:rPr lang="zh-CN" altLang="zh-CN" sz="2400" kern="0" dirty="0" smtClean="0">
                <a:latin typeface="黑体" panose="02010609060101010101" pitchFamily="49" charset="-122"/>
                <a:ea typeface="黑体" panose="02010609060101010101" pitchFamily="49" charset="-122"/>
              </a:rPr>
              <a:t>数据泄密、数据修改或恶意破坏，</a:t>
            </a:r>
            <a:r>
              <a:rPr lang="zh-CN" altLang="en-US" sz="2400" kern="0" dirty="0" smtClean="0">
                <a:latin typeface="黑体" panose="02010609060101010101" pitchFamily="49" charset="-122"/>
                <a:ea typeface="黑体" panose="02010609060101010101" pitchFamily="49" charset="-122"/>
              </a:rPr>
              <a:t>帐号所属人员将负主要责任，</a:t>
            </a:r>
            <a:r>
              <a:rPr lang="zh-CN" altLang="zh-CN" sz="2400" kern="0" dirty="0" smtClean="0">
                <a:latin typeface="黑体" panose="02010609060101010101" pitchFamily="49" charset="-122"/>
                <a:ea typeface="黑体" panose="02010609060101010101" pitchFamily="49" charset="-122"/>
              </a:rPr>
              <a:t>并承担因此而引起的</a:t>
            </a:r>
            <a:r>
              <a:rPr lang="zh-CN" altLang="en-US" sz="2400" kern="0" dirty="0" smtClean="0">
                <a:latin typeface="黑体" panose="02010609060101010101" pitchFamily="49" charset="-122"/>
                <a:ea typeface="黑体" panose="02010609060101010101" pitchFamily="49" charset="-122"/>
              </a:rPr>
              <a:t>公司</a:t>
            </a:r>
            <a:r>
              <a:rPr lang="zh-CN" altLang="zh-CN" sz="2400" kern="0" dirty="0" smtClean="0">
                <a:latin typeface="黑体" panose="02010609060101010101" pitchFamily="49" charset="-122"/>
                <a:ea typeface="黑体" panose="02010609060101010101" pitchFamily="49" charset="-122"/>
              </a:rPr>
              <a:t>损失。</a:t>
            </a:r>
          </a:p>
          <a:p>
            <a:r>
              <a:rPr lang="zh-CN" altLang="zh-CN" sz="2400" kern="0" dirty="0" smtClean="0">
                <a:solidFill>
                  <a:srgbClr val="FF0000"/>
                </a:solidFill>
                <a:latin typeface="黑体" panose="02010609060101010101" pitchFamily="49" charset="-122"/>
                <a:ea typeface="黑体" panose="02010609060101010101" pitchFamily="49" charset="-122"/>
              </a:rPr>
              <a:t>严禁任何人使用他人用户</a:t>
            </a:r>
            <a:r>
              <a:rPr lang="zh-CN" altLang="zh-CN" sz="2400" kern="0" dirty="0" smtClean="0">
                <a:latin typeface="黑体" panose="02010609060101010101" pitchFamily="49" charset="-122"/>
                <a:ea typeface="黑体" panose="02010609060101010101" pitchFamily="49" charset="-122"/>
              </a:rPr>
              <a:t>，一经发现，</a:t>
            </a:r>
            <a:r>
              <a:rPr lang="zh-CN" altLang="en-US" sz="2400" kern="0" dirty="0" smtClean="0">
                <a:latin typeface="黑体" panose="02010609060101010101" pitchFamily="49" charset="-122"/>
                <a:ea typeface="黑体" panose="02010609060101010101" pitchFamily="49" charset="-122"/>
              </a:rPr>
              <a:t>将依照公司惩戒制度进行处理</a:t>
            </a:r>
            <a:r>
              <a:rPr lang="zh-CN" altLang="zh-CN" sz="2400" kern="0" dirty="0" smtClean="0">
                <a:latin typeface="黑体" panose="02010609060101010101" pitchFamily="49" charset="-122"/>
                <a:ea typeface="黑体" panose="02010609060101010101" pitchFamily="49" charset="-122"/>
              </a:rPr>
              <a:t>，并承担因此而引起的一切</a:t>
            </a:r>
            <a:r>
              <a:rPr lang="zh-CN" altLang="en-US" sz="2400" kern="0" dirty="0" smtClean="0">
                <a:latin typeface="黑体" panose="02010609060101010101" pitchFamily="49" charset="-122"/>
                <a:ea typeface="黑体" panose="02010609060101010101" pitchFamily="49" charset="-122"/>
              </a:rPr>
              <a:t>公司</a:t>
            </a:r>
            <a:r>
              <a:rPr lang="zh-CN" altLang="zh-CN" sz="2400" kern="0" dirty="0" smtClean="0">
                <a:latin typeface="黑体" panose="02010609060101010101" pitchFamily="49" charset="-122"/>
                <a:ea typeface="黑体" panose="02010609060101010101" pitchFamily="49" charset="-122"/>
              </a:rPr>
              <a:t>损失。</a:t>
            </a:r>
          </a:p>
        </p:txBody>
      </p:sp>
      <p:sp>
        <p:nvSpPr>
          <p:cNvPr id="3" name="矩形 2"/>
          <p:cNvSpPr/>
          <p:nvPr/>
        </p:nvSpPr>
        <p:spPr>
          <a:xfrm>
            <a:off x="457200" y="3378496"/>
            <a:ext cx="2339102" cy="523220"/>
          </a:xfrm>
          <a:prstGeom prst="rect">
            <a:avLst/>
          </a:prstGeom>
        </p:spPr>
        <p:txBody>
          <a:bodyPr wrap="none">
            <a:spAutoFit/>
          </a:bodyPr>
          <a:lstStyle/>
          <a:p>
            <a:pPr>
              <a:spcBef>
                <a:spcPct val="30000"/>
              </a:spcBef>
              <a:defRPr/>
            </a:pPr>
            <a:r>
              <a:rPr lang="zh-CN" altLang="en-US" sz="2800" b="1" dirty="0" smtClean="0">
                <a:solidFill>
                  <a:schemeClr val="tx2"/>
                </a:solidFill>
                <a:effectLst>
                  <a:outerShdw blurRad="38100" dist="38100" dir="2700000" algn="tl">
                    <a:srgbClr val="FFFFFF"/>
                  </a:outerShdw>
                </a:effectLst>
                <a:latin typeface="Arial Black" pitchFamily="34" charset="0"/>
              </a:rPr>
              <a:t>口令安全</a:t>
            </a:r>
            <a:r>
              <a:rPr lang="zh-CN" altLang="en-US" sz="2800" b="1" dirty="0">
                <a:solidFill>
                  <a:schemeClr val="tx2"/>
                </a:solidFill>
                <a:effectLst>
                  <a:outerShdw blurRad="38100" dist="38100" dir="2700000" algn="tl">
                    <a:srgbClr val="FFFFFF"/>
                  </a:outerShdw>
                </a:effectLst>
                <a:latin typeface="Arial Black" pitchFamily="34" charset="0"/>
              </a:rPr>
              <a:t>制度</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419225"/>
            <a:ext cx="34940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93929" y="6228056"/>
            <a:ext cx="7340471"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日常行为规范</a:t>
            </a:r>
            <a:r>
              <a:rPr lang="en-US" altLang="zh-CN" sz="3600" b="1" dirty="0">
                <a:solidFill>
                  <a:srgbClr val="FF0000"/>
                </a:solidFill>
                <a:latin typeface="黑体" panose="02010609060101010101" pitchFamily="49" charset="-122"/>
                <a:ea typeface="黑体" panose="02010609060101010101" pitchFamily="49" charset="-122"/>
              </a:rPr>
              <a:t>-</a:t>
            </a:r>
            <a:r>
              <a:rPr lang="zh-CN" altLang="en-US" sz="3600" b="1" dirty="0">
                <a:solidFill>
                  <a:srgbClr val="FF0000"/>
                </a:solidFill>
                <a:latin typeface="黑体" panose="02010609060101010101" pitchFamily="49" charset="-122"/>
                <a:ea typeface="黑体" panose="02010609060101010101" pitchFamily="49" charset="-122"/>
              </a:rPr>
              <a:t>身份认证与口令管理</a:t>
            </a:r>
            <a:endParaRPr lang="zh-CN" altLang="en-US" sz="3600" b="1" dirty="0">
              <a:solidFill>
                <a:srgbClr val="FF0000"/>
              </a:solidFill>
            </a:endParaRPr>
          </a:p>
        </p:txBody>
      </p:sp>
    </p:spTree>
    <p:extLst>
      <p:ext uri="{BB962C8B-B14F-4D97-AF65-F5344CB8AC3E}">
        <p14:creationId xmlns:p14="http://schemas.microsoft.com/office/powerpoint/2010/main" val="97806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弱口令</a:t>
            </a:r>
            <a:endParaRPr lang="en-US" altLang="zh-CN" dirty="0" smtClean="0">
              <a:latin typeface="黑体" panose="02010609060101010101" pitchFamily="49" charset="-122"/>
              <a:ea typeface="黑体" panose="02010609060101010101" pitchFamily="49" charset="-122"/>
            </a:endParaRPr>
          </a:p>
        </p:txBody>
      </p:sp>
      <p:sp>
        <p:nvSpPr>
          <p:cNvPr id="3" name="Rectangle 3"/>
          <p:cNvSpPr txBox="1">
            <a:spLocks noChangeArrowheads="1"/>
          </p:cNvSpPr>
          <p:nvPr/>
        </p:nvSpPr>
        <p:spPr bwMode="auto">
          <a:xfrm>
            <a:off x="700179" y="1415807"/>
            <a:ext cx="7620000" cy="5410200"/>
          </a:xfrm>
          <a:prstGeom prst="rect">
            <a:avLst/>
          </a:prstGeom>
          <a:noFill/>
          <a:ln w="9525">
            <a:noFill/>
            <a:miter lim="800000"/>
            <a:headEnd/>
            <a:tailEnd/>
          </a:ln>
        </p:spPr>
        <p:txBody>
          <a:bodyPr/>
          <a:lstStyle/>
          <a:p>
            <a:pPr marL="342900" indent="-342900" eaLnBrk="0" hangingPunct="0">
              <a:lnSpc>
                <a:spcPct val="150000"/>
              </a:lnSpc>
              <a:spcBef>
                <a:spcPct val="40000"/>
              </a:spcBef>
              <a:buClr>
                <a:schemeClr val="hlink"/>
              </a:buClr>
              <a:buFont typeface="Wingdings" pitchFamily="2" charset="2"/>
              <a:buChar char="v"/>
              <a:defRPr/>
            </a:pPr>
            <a:r>
              <a:rPr lang="zh-CN" altLang="en-US" sz="2000" smtClean="0">
                <a:latin typeface="Arial" charset="0"/>
              </a:rPr>
              <a:t>少于</a:t>
            </a:r>
            <a:r>
              <a:rPr lang="en-US" altLang="zh-CN" sz="2000" smtClean="0">
                <a:latin typeface="Arial" charset="0"/>
              </a:rPr>
              <a:t>6</a:t>
            </a:r>
            <a:r>
              <a:rPr lang="zh-CN" altLang="en-US" sz="2000" smtClean="0">
                <a:latin typeface="Arial" charset="0"/>
              </a:rPr>
              <a:t>个字符</a:t>
            </a:r>
            <a:endParaRPr lang="en-US" altLang="zh-CN" sz="2000" smtClean="0">
              <a:latin typeface="Arial" charset="0"/>
            </a:endParaRPr>
          </a:p>
          <a:p>
            <a:pPr marL="342900" indent="-342900" eaLnBrk="0" hangingPunct="0">
              <a:lnSpc>
                <a:spcPct val="150000"/>
              </a:lnSpc>
              <a:spcBef>
                <a:spcPct val="40000"/>
              </a:spcBef>
              <a:buClr>
                <a:schemeClr val="hlink"/>
              </a:buClr>
              <a:buFont typeface="Wingdings" pitchFamily="2" charset="2"/>
              <a:buChar char="v"/>
              <a:defRPr/>
            </a:pPr>
            <a:r>
              <a:rPr lang="zh-CN" altLang="en-US" sz="2000" smtClean="0">
                <a:latin typeface="Arial" charset="0"/>
              </a:rPr>
              <a:t>单一的字符类型，例如只用小写字母，或只用数字</a:t>
            </a:r>
            <a:endParaRPr lang="en-US" altLang="zh-CN" sz="2000" smtClean="0">
              <a:latin typeface="Arial" charset="0"/>
            </a:endParaRPr>
          </a:p>
          <a:p>
            <a:pPr marL="342900" indent="-342900" eaLnBrk="0" hangingPunct="0">
              <a:lnSpc>
                <a:spcPct val="150000"/>
              </a:lnSpc>
              <a:spcBef>
                <a:spcPct val="40000"/>
              </a:spcBef>
              <a:buClr>
                <a:schemeClr val="hlink"/>
              </a:buClr>
              <a:buFont typeface="Wingdings" pitchFamily="2" charset="2"/>
              <a:buChar char="v"/>
              <a:defRPr/>
            </a:pPr>
            <a:r>
              <a:rPr lang="zh-CN" altLang="en-US" sz="2000" smtClean="0">
                <a:latin typeface="Arial" charset="0"/>
              </a:rPr>
              <a:t>用户名与口令相同</a:t>
            </a:r>
            <a:endParaRPr lang="en-US" altLang="zh-CN" sz="2000" smtClean="0">
              <a:latin typeface="Arial" charset="0"/>
            </a:endParaRPr>
          </a:p>
          <a:p>
            <a:pPr marL="342900" indent="-342900" eaLnBrk="0" hangingPunct="0">
              <a:lnSpc>
                <a:spcPct val="150000"/>
              </a:lnSpc>
              <a:spcBef>
                <a:spcPct val="40000"/>
              </a:spcBef>
              <a:buClr>
                <a:schemeClr val="hlink"/>
              </a:buClr>
              <a:buFont typeface="Wingdings" pitchFamily="2" charset="2"/>
              <a:buChar char="v"/>
              <a:defRPr/>
            </a:pPr>
            <a:r>
              <a:rPr lang="zh-CN" altLang="en-US" sz="2000" smtClean="0">
                <a:latin typeface="Arial" charset="0"/>
              </a:rPr>
              <a:t>最常被人使用的弱口令：</a:t>
            </a:r>
            <a:endParaRPr lang="en-US" altLang="zh-CN" sz="2000" smtClean="0">
              <a:latin typeface="Arial" charset="0"/>
            </a:endParaRPr>
          </a:p>
          <a:p>
            <a:pPr lvl="1">
              <a:lnSpc>
                <a:spcPct val="150000"/>
              </a:lnSpc>
              <a:spcBef>
                <a:spcPct val="30000"/>
              </a:spcBef>
              <a:buFont typeface="Wingdings" pitchFamily="2" charset="2"/>
              <a:buChar char="u"/>
              <a:defRPr/>
            </a:pPr>
            <a:r>
              <a:rPr lang="zh-CN" altLang="en-US" sz="1400" b="1" smtClean="0">
                <a:latin typeface="楷体_GB2312" pitchFamily="49" charset="-122"/>
                <a:ea typeface="楷体_GB2312" pitchFamily="49" charset="-122"/>
              </a:rPr>
              <a:t>  </a:t>
            </a:r>
            <a:r>
              <a:rPr lang="zh-CN" altLang="en-US" sz="1400" smtClean="0">
                <a:latin typeface="宋体" pitchFamily="2" charset="-122"/>
              </a:rPr>
              <a:t>自己、家人、朋友、亲戚、宠物的名字</a:t>
            </a:r>
          </a:p>
          <a:p>
            <a:pPr lvl="1">
              <a:lnSpc>
                <a:spcPct val="150000"/>
              </a:lnSpc>
              <a:spcBef>
                <a:spcPct val="30000"/>
              </a:spcBef>
              <a:buFont typeface="Wingdings" pitchFamily="2" charset="2"/>
              <a:buChar char="u"/>
              <a:defRPr/>
            </a:pPr>
            <a:r>
              <a:rPr lang="zh-CN" altLang="en-US" sz="1400" smtClean="0">
                <a:latin typeface="宋体" pitchFamily="2" charset="-122"/>
              </a:rPr>
              <a:t>  生日、结婚纪念日、电话号码等个人信息</a:t>
            </a:r>
          </a:p>
          <a:p>
            <a:pPr lvl="1">
              <a:lnSpc>
                <a:spcPct val="150000"/>
              </a:lnSpc>
              <a:spcBef>
                <a:spcPct val="30000"/>
              </a:spcBef>
              <a:buFont typeface="Wingdings" pitchFamily="2" charset="2"/>
              <a:buChar char="u"/>
              <a:defRPr/>
            </a:pPr>
            <a:r>
              <a:rPr lang="zh-CN" altLang="en-US" sz="1400" smtClean="0">
                <a:latin typeface="宋体" pitchFamily="2" charset="-122"/>
              </a:rPr>
              <a:t>  工作中用到的专业术语，职业特征</a:t>
            </a:r>
          </a:p>
          <a:p>
            <a:pPr lvl="1">
              <a:lnSpc>
                <a:spcPct val="150000"/>
              </a:lnSpc>
              <a:spcBef>
                <a:spcPct val="30000"/>
              </a:spcBef>
              <a:buFont typeface="Wingdings" pitchFamily="2" charset="2"/>
              <a:buChar char="u"/>
              <a:defRPr/>
            </a:pPr>
            <a:r>
              <a:rPr lang="zh-CN" altLang="en-US" sz="1400" smtClean="0">
                <a:latin typeface="宋体" pitchFamily="2" charset="-122"/>
              </a:rPr>
              <a:t>  字典中包含的单词，或者只在单词后加简单的后缀</a:t>
            </a:r>
            <a:endParaRPr lang="en-US" altLang="zh-CN" sz="1400" smtClean="0">
              <a:latin typeface="宋体" pitchFamily="2" charset="-122"/>
            </a:endParaRPr>
          </a:p>
          <a:p>
            <a:pPr marL="342900" indent="-342900" eaLnBrk="0" hangingPunct="0">
              <a:lnSpc>
                <a:spcPct val="150000"/>
              </a:lnSpc>
              <a:spcBef>
                <a:spcPct val="40000"/>
              </a:spcBef>
              <a:buClr>
                <a:schemeClr val="hlink"/>
              </a:buClr>
              <a:buFont typeface="Wingdings" pitchFamily="2" charset="2"/>
              <a:buChar char="v"/>
              <a:defRPr/>
            </a:pPr>
            <a:r>
              <a:rPr lang="zh-CN" altLang="en-US" sz="2000" smtClean="0">
                <a:latin typeface="Arial" charset="0"/>
              </a:rPr>
              <a:t>所有系统都使用相同的口令</a:t>
            </a:r>
            <a:endParaRPr lang="en-US" altLang="zh-CN" sz="2000" smtClean="0">
              <a:latin typeface="Arial" charset="0"/>
            </a:endParaRPr>
          </a:p>
          <a:p>
            <a:pPr marL="342900" indent="-342900" eaLnBrk="0" hangingPunct="0">
              <a:lnSpc>
                <a:spcPct val="150000"/>
              </a:lnSpc>
              <a:spcBef>
                <a:spcPct val="40000"/>
              </a:spcBef>
              <a:buClr>
                <a:schemeClr val="hlink"/>
              </a:buClr>
              <a:buFont typeface="Wingdings" pitchFamily="2" charset="2"/>
              <a:buChar char="v"/>
              <a:defRPr/>
            </a:pPr>
            <a:r>
              <a:rPr lang="zh-CN" altLang="en-US" sz="2000" smtClean="0">
                <a:latin typeface="Arial" charset="0"/>
              </a:rPr>
              <a:t>口令一直不变</a:t>
            </a:r>
          </a:p>
          <a:p>
            <a:pPr marL="342900" indent="-342900" eaLnBrk="0" hangingPunct="0">
              <a:lnSpc>
                <a:spcPct val="150000"/>
              </a:lnSpc>
              <a:spcBef>
                <a:spcPct val="40000"/>
              </a:spcBef>
              <a:buClr>
                <a:schemeClr val="hlink"/>
              </a:buClr>
              <a:buFont typeface="Wingdings" pitchFamily="2" charset="2"/>
              <a:buChar char="v"/>
              <a:defRPr/>
            </a:pPr>
            <a:endParaRPr lang="zh-CN" altLang="en-US" sz="2400" b="1" dirty="0">
              <a:effectLst>
                <a:outerShdw blurRad="38100" dist="38100" dir="2700000" algn="tl">
                  <a:srgbClr val="C0C0C0"/>
                </a:outerShdw>
              </a:effectLst>
              <a:latin typeface="楷体_GB2312" pitchFamily="49" charset="-122"/>
              <a:ea typeface="楷体_GB2312" pitchFamily="49" charset="-122"/>
            </a:endParaRPr>
          </a:p>
        </p:txBody>
      </p:sp>
      <p:sp>
        <p:nvSpPr>
          <p:cNvPr id="2" name="矩形 1"/>
          <p:cNvSpPr/>
          <p:nvPr/>
        </p:nvSpPr>
        <p:spPr>
          <a:xfrm>
            <a:off x="3851920" y="5949280"/>
            <a:ext cx="4339650" cy="646331"/>
          </a:xfrm>
          <a:prstGeom prst="rect">
            <a:avLst/>
          </a:prstGeom>
        </p:spPr>
        <p:txBody>
          <a:bodyPr wrap="none">
            <a:spAutoFit/>
          </a:bodyPr>
          <a:lstStyle/>
          <a:p>
            <a:r>
              <a:rPr lang="zh-CN" altLang="en-US" sz="3600" b="1" dirty="0" smtClean="0">
                <a:solidFill>
                  <a:srgbClr val="FF0000"/>
                </a:solidFill>
                <a:latin typeface="黑体" panose="02010609060101010101" pitchFamily="49" charset="-122"/>
                <a:ea typeface="黑体" panose="02010609060101010101" pitchFamily="49" charset="-122"/>
              </a:rPr>
              <a:t>杜绝脆弱</a:t>
            </a:r>
            <a:r>
              <a:rPr lang="zh-CN" altLang="en-US" sz="3600" b="1" dirty="0">
                <a:solidFill>
                  <a:srgbClr val="FF0000"/>
                </a:solidFill>
                <a:latin typeface="黑体" panose="02010609060101010101" pitchFamily="49" charset="-122"/>
                <a:ea typeface="黑体" panose="02010609060101010101" pitchFamily="49" charset="-122"/>
              </a:rPr>
              <a:t>的口令</a:t>
            </a:r>
            <a:r>
              <a:rPr lang="en-US" altLang="zh-CN" sz="3600" b="1" dirty="0">
                <a:solidFill>
                  <a:srgbClr val="FF0000"/>
                </a:solidFill>
                <a:latin typeface="黑体" panose="02010609060101010101" pitchFamily="49" charset="-122"/>
                <a:ea typeface="黑体" panose="02010609060101010101" pitchFamily="49" charset="-122"/>
              </a:rPr>
              <a:t>……</a:t>
            </a:r>
            <a:endParaRPr lang="zh-CN" altLang="en-US" sz="3600" b="1" dirty="0">
              <a:solidFill>
                <a:srgbClr val="FF0000"/>
              </a:solidFill>
            </a:endParaRPr>
          </a:p>
        </p:txBody>
      </p:sp>
    </p:spTree>
    <p:extLst>
      <p:ext uri="{BB962C8B-B14F-4D97-AF65-F5344CB8AC3E}">
        <p14:creationId xmlns:p14="http://schemas.microsoft.com/office/powerpoint/2010/main" val="10989746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强口令</a:t>
            </a:r>
            <a:endParaRPr lang="en-US" altLang="zh-CN" dirty="0" smtClean="0">
              <a:latin typeface="黑体" panose="02010609060101010101" pitchFamily="49" charset="-122"/>
              <a:ea typeface="黑体" panose="02010609060101010101" pitchFamily="49" charset="-122"/>
            </a:endParaRPr>
          </a:p>
        </p:txBody>
      </p:sp>
      <p:sp>
        <p:nvSpPr>
          <p:cNvPr id="4" name="内容占位符 2"/>
          <p:cNvSpPr>
            <a:spLocks noGrp="1"/>
          </p:cNvSpPr>
          <p:nvPr>
            <p:ph idx="1"/>
          </p:nvPr>
        </p:nvSpPr>
        <p:spPr>
          <a:xfrm>
            <a:off x="533400" y="4256112"/>
            <a:ext cx="8305800" cy="1981200"/>
          </a:xfrm>
        </p:spPr>
        <p:txBody>
          <a:bodyPr/>
          <a:lstStyle/>
          <a:p>
            <a:pPr>
              <a:lnSpc>
                <a:spcPct val="150000"/>
              </a:lnSpc>
              <a:spcBef>
                <a:spcPct val="40000"/>
              </a:spcBef>
            </a:pPr>
            <a:r>
              <a:rPr lang="zh-CN" altLang="en-US" sz="2000" dirty="0" smtClean="0">
                <a:ea typeface="宋体" panose="02010600030101010101" pitchFamily="2" charset="-122"/>
              </a:rPr>
              <a:t>选择易记强口令的几个窍门：</a:t>
            </a:r>
            <a:endParaRPr lang="en-US" altLang="zh-CN" sz="2000" dirty="0" smtClean="0">
              <a:ea typeface="宋体" panose="02010600030101010101" pitchFamily="2" charset="-122"/>
            </a:endParaRPr>
          </a:p>
          <a:p>
            <a:pPr lvl="1">
              <a:spcBef>
                <a:spcPct val="50000"/>
              </a:spcBef>
              <a:buFont typeface="Wingdings" panose="05000000000000000000" pitchFamily="2" charset="2"/>
              <a:buChar char="u"/>
            </a:pPr>
            <a:r>
              <a:rPr lang="zh-CN" altLang="en-US" sz="1600" dirty="0" smtClean="0">
                <a:latin typeface="宋体" panose="02010600030101010101" pitchFamily="2" charset="-122"/>
                <a:ea typeface="宋体" panose="02010600030101010101" pitchFamily="2" charset="-122"/>
              </a:rPr>
              <a:t> 口令短语</a:t>
            </a:r>
          </a:p>
          <a:p>
            <a:pPr lvl="1">
              <a:spcBef>
                <a:spcPct val="50000"/>
              </a:spcBef>
              <a:buFont typeface="Wingdings" panose="05000000000000000000" pitchFamily="2" charset="2"/>
              <a:buChar char="u"/>
            </a:pPr>
            <a:r>
              <a:rPr lang="zh-CN" altLang="en-US" sz="1600" dirty="0" smtClean="0">
                <a:latin typeface="宋体" panose="02010600030101010101" pitchFamily="2" charset="-122"/>
                <a:ea typeface="宋体" panose="02010600030101010101" pitchFamily="2" charset="-122"/>
              </a:rPr>
              <a:t> 字符替换</a:t>
            </a:r>
          </a:p>
          <a:p>
            <a:pPr lvl="1">
              <a:spcBef>
                <a:spcPct val="50000"/>
              </a:spcBef>
              <a:buFont typeface="Wingdings" panose="05000000000000000000" pitchFamily="2" charset="2"/>
              <a:buChar char="u"/>
            </a:pPr>
            <a:r>
              <a:rPr lang="zh-CN" altLang="en-US" sz="1600" dirty="0" smtClean="0">
                <a:latin typeface="宋体" panose="02010600030101010101" pitchFamily="2" charset="-122"/>
                <a:ea typeface="宋体" panose="02010600030101010101" pitchFamily="2" charset="-122"/>
              </a:rPr>
              <a:t> 单词误拼</a:t>
            </a:r>
          </a:p>
          <a:p>
            <a:pPr lvl="1">
              <a:spcBef>
                <a:spcPct val="50000"/>
              </a:spcBef>
              <a:buFont typeface="Wingdings" panose="05000000000000000000" pitchFamily="2" charset="2"/>
              <a:buChar char="u"/>
            </a:pPr>
            <a:r>
              <a:rPr lang="zh-CN" altLang="en-US" sz="1600" dirty="0" smtClean="0">
                <a:latin typeface="宋体" panose="02010600030101010101" pitchFamily="2" charset="-122"/>
                <a:ea typeface="宋体" panose="02010600030101010101" pitchFamily="2" charset="-122"/>
              </a:rPr>
              <a:t> 键盘模式</a:t>
            </a:r>
          </a:p>
          <a:p>
            <a:pPr marL="0" indent="0">
              <a:buNone/>
            </a:pPr>
            <a:endParaRPr lang="zh-CN" altLang="en-US" sz="3600" b="1" dirty="0" smtClean="0">
              <a:solidFill>
                <a:srgbClr val="FF0000"/>
              </a:solidFill>
              <a:ea typeface="宋体" panose="02010600030101010101" pitchFamily="2" charset="-122"/>
            </a:endParaRPr>
          </a:p>
        </p:txBody>
      </p:sp>
      <p:grpSp>
        <p:nvGrpSpPr>
          <p:cNvPr id="5" name="组合 12"/>
          <p:cNvGrpSpPr>
            <a:grpSpLocks/>
          </p:cNvGrpSpPr>
          <p:nvPr/>
        </p:nvGrpSpPr>
        <p:grpSpPr bwMode="auto">
          <a:xfrm>
            <a:off x="457200" y="1436712"/>
            <a:ext cx="8382000" cy="2862263"/>
            <a:chOff x="457200" y="3581400"/>
            <a:chExt cx="8382000" cy="2862828"/>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8382000"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7"/>
            <p:cNvSpPr>
              <a:spLocks noChangeArrowheads="1"/>
            </p:cNvSpPr>
            <p:nvPr/>
          </p:nvSpPr>
          <p:spPr bwMode="auto">
            <a:xfrm>
              <a:off x="533400" y="5105400"/>
              <a:ext cx="1447800" cy="120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40000"/>
                </a:spcBef>
                <a:buClr>
                  <a:schemeClr val="hlink"/>
                </a:buClr>
              </a:pPr>
              <a:r>
                <a:rPr lang="zh-CN" altLang="en-US" sz="1600" dirty="0"/>
                <a:t>口令至少应该</a:t>
              </a:r>
              <a:r>
                <a:rPr lang="zh-CN" altLang="en-US" sz="1600" dirty="0" smtClean="0"/>
                <a:t>由</a:t>
              </a:r>
              <a:r>
                <a:rPr lang="en-US" altLang="zh-CN" sz="1600" dirty="0"/>
                <a:t>8</a:t>
              </a:r>
              <a:r>
                <a:rPr lang="zh-CN" altLang="en-US" sz="1600" dirty="0" smtClean="0"/>
                <a:t>个</a:t>
              </a:r>
              <a:r>
                <a:rPr lang="zh-CN" altLang="en-US" sz="1600" dirty="0"/>
                <a:t>字符组成</a:t>
              </a:r>
              <a:endParaRPr lang="en-US" altLang="zh-CN" sz="1600" dirty="0"/>
            </a:p>
          </p:txBody>
        </p:sp>
        <p:sp>
          <p:nvSpPr>
            <p:cNvPr id="8" name="矩形 8"/>
            <p:cNvSpPr>
              <a:spLocks noChangeArrowheads="1"/>
            </p:cNvSpPr>
            <p:nvPr/>
          </p:nvSpPr>
          <p:spPr bwMode="auto">
            <a:xfrm>
              <a:off x="2209800" y="5105400"/>
              <a:ext cx="1447800" cy="7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40000"/>
                </a:spcBef>
                <a:buClr>
                  <a:schemeClr val="hlink"/>
                </a:buClr>
              </a:pPr>
              <a:r>
                <a:rPr lang="zh-CN" altLang="en-US" sz="1600"/>
                <a:t>口令应包含大小写字母</a:t>
              </a:r>
              <a:endParaRPr lang="en-US" altLang="zh-CN" sz="1600"/>
            </a:p>
          </p:txBody>
        </p:sp>
        <p:sp>
          <p:nvSpPr>
            <p:cNvPr id="9" name="矩形 9"/>
            <p:cNvSpPr>
              <a:spLocks noChangeArrowheads="1"/>
            </p:cNvSpPr>
            <p:nvPr/>
          </p:nvSpPr>
          <p:spPr bwMode="auto">
            <a:xfrm>
              <a:off x="3962400" y="5105400"/>
              <a:ext cx="13716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40000"/>
                </a:spcBef>
                <a:buClr>
                  <a:schemeClr val="hlink"/>
                </a:buClr>
              </a:pPr>
              <a:r>
                <a:rPr lang="zh-CN" altLang="en-US"/>
                <a:t>口令应包含数字、特殊字符</a:t>
              </a:r>
              <a:endParaRPr lang="en-US" altLang="zh-CN"/>
            </a:p>
          </p:txBody>
        </p:sp>
        <p:sp>
          <p:nvSpPr>
            <p:cNvPr id="10" name="矩形 10"/>
            <p:cNvSpPr>
              <a:spLocks noChangeArrowheads="1"/>
            </p:cNvSpPr>
            <p:nvPr/>
          </p:nvSpPr>
          <p:spPr bwMode="auto">
            <a:xfrm>
              <a:off x="5638800" y="5105400"/>
              <a:ext cx="1371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40000"/>
                </a:spcBef>
                <a:buClr>
                  <a:schemeClr val="hlink"/>
                </a:buClr>
              </a:pPr>
              <a:r>
                <a:rPr lang="zh-CN" altLang="en-US"/>
                <a:t>不要使用字典中的单词</a:t>
              </a:r>
              <a:endParaRPr lang="en-US" altLang="zh-CN"/>
            </a:p>
          </p:txBody>
        </p:sp>
        <p:sp>
          <p:nvSpPr>
            <p:cNvPr id="11" name="矩形 11"/>
            <p:cNvSpPr>
              <a:spLocks noChangeArrowheads="1"/>
            </p:cNvSpPr>
            <p:nvPr/>
          </p:nvSpPr>
          <p:spPr bwMode="auto">
            <a:xfrm>
              <a:off x="7315200" y="5105400"/>
              <a:ext cx="13716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40000"/>
                </a:spcBef>
                <a:buClr>
                  <a:schemeClr val="hlink"/>
                </a:buClr>
              </a:pPr>
              <a:r>
                <a:rPr lang="zh-CN" altLang="en-US"/>
                <a:t>不要基于人的姓名、生日</a:t>
              </a:r>
              <a:endParaRPr lang="en-US" altLang="zh-CN"/>
            </a:p>
          </p:txBody>
        </p:sp>
      </p:grpSp>
      <p:sp>
        <p:nvSpPr>
          <p:cNvPr id="2" name="矩形 1"/>
          <p:cNvSpPr/>
          <p:nvPr/>
        </p:nvSpPr>
        <p:spPr>
          <a:xfrm>
            <a:off x="4562364" y="5109569"/>
            <a:ext cx="3419872" cy="923330"/>
          </a:xfrm>
          <a:prstGeom prst="rect">
            <a:avLst/>
          </a:prstGeom>
        </p:spPr>
        <p:txBody>
          <a:bodyPr wrap="square">
            <a:spAutoFit/>
          </a:bodyPr>
          <a:lstStyle/>
          <a:p>
            <a:pPr eaLnBrk="1" hangingPunct="1">
              <a:lnSpc>
                <a:spcPct val="15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举例</a:t>
            </a:r>
            <a:r>
              <a:rPr lang="zh-CN" altLang="en-US" dirty="0" smtClean="0">
                <a:latin typeface="黑体" panose="02010609060101010101" pitchFamily="49" charset="-122"/>
                <a:ea typeface="黑体" panose="02010609060101010101" pitchFamily="49" charset="-122"/>
              </a:rPr>
              <a:t>：“我想去看</a:t>
            </a:r>
            <a:r>
              <a:rPr lang="en-US" altLang="zh-CN" dirty="0" smtClean="0">
                <a:latin typeface="黑体" panose="02010609060101010101" pitchFamily="49" charset="-122"/>
                <a:ea typeface="黑体" panose="02010609060101010101" pitchFamily="49" charset="-122"/>
              </a:rPr>
              <a:t>2012</a:t>
            </a:r>
            <a:r>
              <a:rPr lang="zh-CN" altLang="en-US" dirty="0" smtClean="0">
                <a:latin typeface="黑体" panose="02010609060101010101" pitchFamily="49" charset="-122"/>
                <a:ea typeface="黑体" panose="02010609060101010101" pitchFamily="49" charset="-122"/>
              </a:rPr>
              <a:t>奥运会”可以设置密码为</a:t>
            </a:r>
            <a:r>
              <a:rPr lang="en-US" altLang="zh-CN" dirty="0" smtClean="0">
                <a:solidFill>
                  <a:srgbClr val="FF0000"/>
                </a:solidFill>
                <a:latin typeface="黑体" panose="02010609060101010101" pitchFamily="49" charset="-122"/>
                <a:ea typeface="黑体" panose="02010609060101010101" pitchFamily="49" charset="-122"/>
              </a:rPr>
              <a:t>WXqk2012ayh</a:t>
            </a:r>
            <a:endParaRPr lang="zh-CN" altLang="en-US" dirty="0" smtClean="0">
              <a:solidFill>
                <a:srgbClr val="FF0000"/>
              </a:solidFill>
              <a:latin typeface="黑体" panose="02010609060101010101" pitchFamily="49" charset="-122"/>
              <a:ea typeface="黑体" panose="02010609060101010101" pitchFamily="49" charset="-122"/>
            </a:endParaRPr>
          </a:p>
        </p:txBody>
      </p:sp>
      <p:sp>
        <p:nvSpPr>
          <p:cNvPr id="3" name="矩形 2"/>
          <p:cNvSpPr/>
          <p:nvPr/>
        </p:nvSpPr>
        <p:spPr>
          <a:xfrm>
            <a:off x="2276356" y="6103674"/>
            <a:ext cx="5724644" cy="646331"/>
          </a:xfrm>
          <a:prstGeom prst="rect">
            <a:avLst/>
          </a:prstGeom>
        </p:spPr>
        <p:txBody>
          <a:bodyPr wrap="none">
            <a:spAutoFit/>
          </a:bodyPr>
          <a:lstStyle/>
          <a:p>
            <a:r>
              <a:rPr lang="zh-CN" altLang="en-US" sz="3600" b="1" dirty="0">
                <a:solidFill>
                  <a:srgbClr val="FF0000"/>
                </a:solidFill>
              </a:rPr>
              <a:t>给系统设置一个强壮的口令</a:t>
            </a:r>
          </a:p>
        </p:txBody>
      </p:sp>
    </p:spTree>
    <p:extLst>
      <p:ext uri="{BB962C8B-B14F-4D97-AF65-F5344CB8AC3E}">
        <p14:creationId xmlns:p14="http://schemas.microsoft.com/office/powerpoint/2010/main" val="428935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en-US" altLang="zh-CN" dirty="0" smtClean="0">
                <a:latin typeface="黑体" panose="02010609060101010101" pitchFamily="49" charset="-122"/>
                <a:ea typeface="黑体" panose="02010609060101010101" pitchFamily="49" charset="-122"/>
              </a:rPr>
              <a:t>OA</a:t>
            </a:r>
            <a:r>
              <a:rPr lang="zh-CN" altLang="en-US" dirty="0" smtClean="0">
                <a:latin typeface="黑体" panose="02010609060101010101" pitchFamily="49" charset="-122"/>
                <a:ea typeface="黑体" panose="02010609060101010101" pitchFamily="49" charset="-122"/>
              </a:rPr>
              <a:t>密码修改</a:t>
            </a:r>
            <a:endParaRPr lang="en-US" altLang="zh-CN" dirty="0" smtClean="0">
              <a:latin typeface="黑体" panose="02010609060101010101" pitchFamily="49" charset="-122"/>
              <a:ea typeface="黑体" panose="02010609060101010101" pitchFamily="49" charset="-122"/>
            </a:endParaRPr>
          </a:p>
        </p:txBody>
      </p:sp>
      <p:sp>
        <p:nvSpPr>
          <p:cNvPr id="12" name="矩形 11"/>
          <p:cNvSpPr/>
          <p:nvPr/>
        </p:nvSpPr>
        <p:spPr>
          <a:xfrm>
            <a:off x="696077" y="1268760"/>
            <a:ext cx="8196403" cy="507831"/>
          </a:xfrm>
          <a:prstGeom prst="rect">
            <a:avLst/>
          </a:prstGeom>
        </p:spPr>
        <p:txBody>
          <a:bodyPr wrap="square">
            <a:spAutoFit/>
          </a:bodyPr>
          <a:lstStyle/>
          <a:p>
            <a:pPr eaLnBrk="1" hangingPunct="1">
              <a:lnSpc>
                <a:spcPct val="150000"/>
              </a:lnSpc>
              <a:buFont typeface="Wingdings" panose="05000000000000000000" pitchFamily="2" charset="2"/>
              <a:buNone/>
            </a:pPr>
            <a:r>
              <a:rPr lang="en-US" altLang="zh-CN" dirty="0" smtClean="0">
                <a:solidFill>
                  <a:srgbClr val="FF0000"/>
                </a:solidFill>
                <a:latin typeface="黑体" panose="02010609060101010101" pitchFamily="49" charset="-122"/>
                <a:ea typeface="黑体" panose="02010609060101010101" pitchFamily="49" charset="-122"/>
              </a:rPr>
              <a:t>OA</a:t>
            </a:r>
            <a:r>
              <a:rPr lang="zh-CN" altLang="en-US" dirty="0" smtClean="0">
                <a:solidFill>
                  <a:srgbClr val="FF0000"/>
                </a:solidFill>
                <a:latin typeface="黑体" panose="02010609060101010101" pitchFamily="49" charset="-122"/>
                <a:ea typeface="黑体" panose="02010609060101010101" pitchFamily="49" charset="-122"/>
              </a:rPr>
              <a:t>帐号密码修改（密码不少于</a:t>
            </a:r>
            <a:r>
              <a:rPr lang="en-US" altLang="zh-CN" dirty="0" smtClean="0">
                <a:solidFill>
                  <a:srgbClr val="FF0000"/>
                </a:solidFill>
                <a:latin typeface="黑体" panose="02010609060101010101" pitchFamily="49" charset="-122"/>
                <a:ea typeface="黑体" panose="02010609060101010101" pitchFamily="49" charset="-122"/>
              </a:rPr>
              <a:t>8</a:t>
            </a:r>
            <a:r>
              <a:rPr lang="zh-CN" altLang="en-US" dirty="0" smtClean="0">
                <a:solidFill>
                  <a:srgbClr val="FF0000"/>
                </a:solidFill>
                <a:latin typeface="黑体" panose="02010609060101010101" pitchFamily="49" charset="-122"/>
                <a:ea typeface="黑体" panose="02010609060101010101" pitchFamily="49" charset="-122"/>
              </a:rPr>
              <a:t>位，数字、字母、符号组成）</a:t>
            </a:r>
          </a:p>
        </p:txBody>
      </p:sp>
      <p:pic>
        <p:nvPicPr>
          <p:cNvPr id="14" name="图片 13"/>
          <p:cNvPicPr>
            <a:picLocks noChangeAspect="1"/>
          </p:cNvPicPr>
          <p:nvPr/>
        </p:nvPicPr>
        <p:blipFill>
          <a:blip r:embed="rId3"/>
          <a:stretch>
            <a:fillRect/>
          </a:stretch>
        </p:blipFill>
        <p:spPr>
          <a:xfrm>
            <a:off x="559270" y="1700808"/>
            <a:ext cx="6677025" cy="2314575"/>
          </a:xfrm>
          <a:prstGeom prst="rect">
            <a:avLst/>
          </a:prstGeom>
        </p:spPr>
      </p:pic>
      <p:sp>
        <p:nvSpPr>
          <p:cNvPr id="2" name="矩形 1"/>
          <p:cNvSpPr/>
          <p:nvPr/>
        </p:nvSpPr>
        <p:spPr>
          <a:xfrm>
            <a:off x="1761972" y="6076975"/>
            <a:ext cx="5743880"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工作相关账号口令修改方式</a:t>
            </a:r>
            <a:endParaRPr lang="zh-CN" altLang="en-US" sz="3600" b="1" dirty="0">
              <a:solidFill>
                <a:srgbClr val="FF0000"/>
              </a:solidFill>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99" y="1711638"/>
            <a:ext cx="8129001" cy="3573543"/>
          </a:xfrm>
          <a:prstGeom prst="rect">
            <a:avLst/>
          </a:prstGeom>
        </p:spPr>
      </p:pic>
    </p:spTree>
    <p:extLst>
      <p:ext uri="{BB962C8B-B14F-4D97-AF65-F5344CB8AC3E}">
        <p14:creationId xmlns:p14="http://schemas.microsoft.com/office/powerpoint/2010/main" val="991121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邮箱密码修改</a:t>
            </a:r>
            <a:endParaRPr lang="zh-CN" altLang="en-US" dirty="0"/>
          </a:p>
        </p:txBody>
      </p:sp>
      <p:sp>
        <p:nvSpPr>
          <p:cNvPr id="5" name="矩形 4"/>
          <p:cNvSpPr/>
          <p:nvPr/>
        </p:nvSpPr>
        <p:spPr>
          <a:xfrm>
            <a:off x="1619672" y="6093296"/>
            <a:ext cx="5743880"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工作相关账号口令修改方式</a:t>
            </a:r>
            <a:endParaRPr lang="zh-CN" altLang="en-US" sz="3600" b="1" dirty="0">
              <a:solidFill>
                <a:srgbClr val="FF0000"/>
              </a:solidFill>
            </a:endParaRPr>
          </a:p>
        </p:txBody>
      </p:sp>
      <p:sp>
        <p:nvSpPr>
          <p:cNvPr id="8" name="内容占位符 7"/>
          <p:cNvSpPr>
            <a:spLocks noGrp="1"/>
          </p:cNvSpPr>
          <p:nvPr>
            <p:ph idx="1"/>
          </p:nvPr>
        </p:nvSpPr>
        <p:spPr>
          <a:xfrm>
            <a:off x="179512" y="1356051"/>
            <a:ext cx="8856984" cy="923330"/>
          </a:xfrm>
          <a:prstGeom prst="rect">
            <a:avLst/>
          </a:prstGeom>
        </p:spPr>
        <p:txBody>
          <a:bodyPr wrap="square">
            <a:spAutoFit/>
          </a:bodyPr>
          <a:lstStyle/>
          <a:p>
            <a:pPr eaLnBrk="1" hangingPunct="1">
              <a:lnSpc>
                <a:spcPct val="150000"/>
              </a:lnSpc>
              <a:buFont typeface="Wingdings" panose="05000000000000000000" pitchFamily="2" charset="2"/>
              <a:buNone/>
            </a:pPr>
            <a:r>
              <a:rPr lang="zh-CN" altLang="en-US" sz="1800" dirty="0" smtClean="0">
                <a:solidFill>
                  <a:srgbClr val="FF0000"/>
                </a:solidFill>
                <a:latin typeface="黑体" panose="02010609060101010101" pitchFamily="49" charset="-122"/>
                <a:ea typeface="黑体" panose="02010609060101010101" pitchFamily="49" charset="-122"/>
              </a:rPr>
              <a:t>邮件账户密码修改（密码不少于</a:t>
            </a:r>
            <a:r>
              <a:rPr lang="en-US" altLang="zh-CN" sz="1800" dirty="0" smtClean="0">
                <a:solidFill>
                  <a:srgbClr val="FF0000"/>
                </a:solidFill>
                <a:latin typeface="黑体" panose="02010609060101010101" pitchFamily="49" charset="-122"/>
                <a:ea typeface="黑体" panose="02010609060101010101" pitchFamily="49" charset="-122"/>
              </a:rPr>
              <a:t>8</a:t>
            </a:r>
            <a:r>
              <a:rPr lang="zh-CN" altLang="en-US" sz="1800" dirty="0" smtClean="0">
                <a:solidFill>
                  <a:srgbClr val="FF0000"/>
                </a:solidFill>
                <a:latin typeface="黑体" panose="02010609060101010101" pitchFamily="49" charset="-122"/>
                <a:ea typeface="黑体" panose="02010609060101010101" pitchFamily="49" charset="-122"/>
              </a:rPr>
              <a:t>位，数字、字母、符号组成），上网认证、</a:t>
            </a:r>
            <a:r>
              <a:rPr lang="en-US" altLang="zh-CN" sz="1800" dirty="0" smtClean="0">
                <a:solidFill>
                  <a:srgbClr val="FF0000"/>
                </a:solidFill>
                <a:latin typeface="黑体" panose="02010609060101010101" pitchFamily="49" charset="-122"/>
                <a:ea typeface="黑体" panose="02010609060101010101" pitchFamily="49" charset="-122"/>
              </a:rPr>
              <a:t>VPN</a:t>
            </a:r>
            <a:r>
              <a:rPr lang="zh-CN" altLang="en-US" sz="1800" dirty="0" smtClean="0">
                <a:solidFill>
                  <a:srgbClr val="FF0000"/>
                </a:solidFill>
                <a:latin typeface="黑体" panose="02010609060101010101" pitchFamily="49" charset="-122"/>
                <a:ea typeface="黑体" panose="02010609060101010101" pitchFamily="49" charset="-122"/>
              </a:rPr>
              <a:t>、共享服务器跟邮箱帐号密码是同一套。</a:t>
            </a:r>
          </a:p>
        </p:txBody>
      </p:sp>
      <p:pic>
        <p:nvPicPr>
          <p:cNvPr id="46082" name="Picture 2" descr="邮箱密码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95" y="2204864"/>
            <a:ext cx="5017424"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104119" y="2224089"/>
            <a:ext cx="4176463" cy="2862322"/>
          </a:xfrm>
          <a:prstGeom prst="rect">
            <a:avLst/>
          </a:prstGeom>
        </p:spPr>
        <p:txBody>
          <a:bodyPr wrap="square">
            <a:spAutoFit/>
          </a:bodyPr>
          <a:lstStyle/>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登陆</a:t>
            </a:r>
            <a:r>
              <a:rPr lang="en-US" altLang="zh-CN" dirty="0">
                <a:solidFill>
                  <a:srgbClr val="282828"/>
                </a:solidFill>
                <a:latin typeface="Calibri" panose="020F0502020204030204" pitchFamily="34" charset="0"/>
                <a:ea typeface="宋体" panose="02010600030101010101" pitchFamily="2" charset="-122"/>
                <a:cs typeface="宋体" panose="02010600030101010101" pitchFamily="2" charset="-122"/>
              </a:rPr>
              <a:t>[/]</a:t>
            </a:r>
            <a:r>
              <a:rPr lang="en-US" altLang="zh-CN" u="sng" dirty="0">
                <a:solidFill>
                  <a:srgbClr val="0563C1"/>
                </a:solidFill>
                <a:latin typeface="微软雅黑" panose="020B0503020204020204" pitchFamily="34" charset="-122"/>
                <a:ea typeface="宋体" panose="02010600030101010101" pitchFamily="2" charset="-122"/>
                <a:cs typeface="宋体" panose="02010600030101010101" pitchFamily="2" charset="-122"/>
                <a:hlinkClick r:id="rId3"/>
              </a:rPr>
              <a:t>https://mail.newland.com.cn</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输入用户名：</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密码：</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123@newland</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点击登陆</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跳出重置界面</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用户名填写</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 </a:t>
            </a:r>
            <a:r>
              <a:rPr lang="en-US" altLang="zh-CN" dirty="0" smtClean="0">
                <a:solidFill>
                  <a:srgbClr val="002060"/>
                </a:solidFill>
                <a:latin typeface="Calibri" panose="020F0502020204030204" pitchFamily="34" charset="0"/>
                <a:ea typeface="微软雅黑" panose="020B0503020204020204" pitchFamily="34" charset="-122"/>
                <a:cs typeface="宋体" panose="02010600030101010101" pitchFamily="2" charset="-122"/>
              </a:rPr>
              <a:t>newlandcomputer</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a:t>
            </a:r>
            <a:r>
              <a:rPr lang="en-US" altLang="zh-CN" dirty="0" smtClean="0">
                <a:solidFill>
                  <a:srgbClr val="002060"/>
                </a:solidFill>
                <a:latin typeface="Calibri" panose="020F0502020204030204" pitchFamily="34" charset="0"/>
                <a:ea typeface="微软雅黑" panose="020B0503020204020204" pitchFamily="34" charset="-122"/>
                <a:cs typeface="宋体" panose="02010600030101010101" pitchFamily="2" charset="-122"/>
              </a:rPr>
              <a:t>com\****</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旧密码：</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123@newland</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新密码：</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再一次确认新密码：</a:t>
            </a:r>
            <a:r>
              <a:rPr lang="en-US"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a:t>
            </a:r>
            <a:endParaRPr lang="zh-CN" altLang="zh-CN" dirty="0">
              <a:latin typeface="Calibri" panose="020F0502020204030204" pitchFamily="34" charset="0"/>
              <a:ea typeface="宋体" panose="02010600030101010101" pitchFamily="2" charset="-122"/>
              <a:cs typeface="宋体" panose="02010600030101010101" pitchFamily="2" charset="-122"/>
            </a:endParaRPr>
          </a:p>
          <a:p>
            <a:pPr algn="just">
              <a:spcAft>
                <a:spcPts val="0"/>
              </a:spcAft>
            </a:pPr>
            <a:r>
              <a:rPr lang="zh-CN" altLang="zh-CN" dirty="0">
                <a:solidFill>
                  <a:srgbClr val="002060"/>
                </a:solidFill>
                <a:latin typeface="Calibri" panose="020F0502020204030204" pitchFamily="34" charset="0"/>
                <a:ea typeface="微软雅黑" panose="020B0503020204020204" pitchFamily="34" charset="-122"/>
                <a:cs typeface="宋体" panose="02010600030101010101" pitchFamily="2" charset="-122"/>
              </a:rPr>
              <a:t>下一步确认完成修改！</a:t>
            </a:r>
            <a:endParaRPr lang="zh-CN" altLang="zh-CN" dirty="0">
              <a:effectLst/>
              <a:latin typeface="Calibri" panose="020F0502020204030204" pitchFamily="34"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130619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日常行为规范</a:t>
            </a:r>
          </a:p>
        </p:txBody>
      </p:sp>
      <p:sp>
        <p:nvSpPr>
          <p:cNvPr id="2" name="矩形 1"/>
          <p:cNvSpPr/>
          <p:nvPr/>
        </p:nvSpPr>
        <p:spPr>
          <a:xfrm>
            <a:off x="251520" y="1319808"/>
            <a:ext cx="7560840" cy="4496616"/>
          </a:xfrm>
          <a:prstGeom prst="rect">
            <a:avLst/>
          </a:prstGeom>
        </p:spPr>
        <p:txBody>
          <a:bodyPr wrap="square">
            <a:spAutoFit/>
          </a:bodyPr>
          <a:lstStyle/>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不要随意下载或安装软件</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不要接收与打开从</a:t>
            </a:r>
            <a:r>
              <a:rPr lang="en-US" altLang="zh-CN" kern="0" dirty="0">
                <a:solidFill>
                  <a:srgbClr val="003366"/>
                </a:solidFill>
                <a:latin typeface="宋体" panose="02010600030101010101" pitchFamily="2" charset="-122"/>
                <a:ea typeface="宋体" panose="02010600030101010101" pitchFamily="2" charset="-122"/>
              </a:rPr>
              <a:t>E-mail</a:t>
            </a:r>
            <a:r>
              <a:rPr lang="zh-CN" altLang="en-US" kern="0" dirty="0">
                <a:solidFill>
                  <a:srgbClr val="003366"/>
                </a:solidFill>
                <a:latin typeface="宋体" panose="02010600030101010101" pitchFamily="2" charset="-122"/>
                <a:ea typeface="宋体" panose="02010600030101010101" pitchFamily="2" charset="-122"/>
              </a:rPr>
              <a:t>或</a:t>
            </a:r>
            <a:r>
              <a:rPr lang="en-US" altLang="zh-CN" kern="0" dirty="0">
                <a:solidFill>
                  <a:srgbClr val="003366"/>
                </a:solidFill>
                <a:latin typeface="宋体" panose="02010600030101010101" pitchFamily="2" charset="-122"/>
                <a:ea typeface="宋体" panose="02010600030101010101" pitchFamily="2" charset="-122"/>
              </a:rPr>
              <a:t>IM</a:t>
            </a:r>
            <a:r>
              <a:rPr lang="zh-CN" altLang="en-US" kern="0" dirty="0">
                <a:solidFill>
                  <a:srgbClr val="003366"/>
                </a:solidFill>
                <a:latin typeface="宋体" panose="02010600030101010101" pitchFamily="2" charset="-122"/>
                <a:ea typeface="宋体" panose="02010600030101010101" pitchFamily="2" charset="-122"/>
              </a:rPr>
              <a:t>（</a:t>
            </a:r>
            <a:r>
              <a:rPr lang="en-US" altLang="zh-CN" kern="0" dirty="0">
                <a:solidFill>
                  <a:srgbClr val="003366"/>
                </a:solidFill>
                <a:latin typeface="宋体" panose="02010600030101010101" pitchFamily="2" charset="-122"/>
                <a:ea typeface="宋体" panose="02010600030101010101" pitchFamily="2" charset="-122"/>
              </a:rPr>
              <a:t>QQ</a:t>
            </a:r>
            <a:r>
              <a:rPr lang="zh-CN" altLang="en-US" kern="0" dirty="0">
                <a:solidFill>
                  <a:srgbClr val="003366"/>
                </a:solidFill>
                <a:latin typeface="宋体" panose="02010600030101010101" pitchFamily="2" charset="-122"/>
                <a:ea typeface="宋体" panose="02010600030101010101" pitchFamily="2" charset="-122"/>
              </a:rPr>
              <a:t>、</a:t>
            </a:r>
            <a:r>
              <a:rPr lang="en-US" altLang="zh-CN" kern="0" dirty="0">
                <a:solidFill>
                  <a:srgbClr val="003366"/>
                </a:solidFill>
                <a:latin typeface="宋体" panose="02010600030101010101" pitchFamily="2" charset="-122"/>
                <a:ea typeface="宋体" panose="02010600030101010101" pitchFamily="2" charset="-122"/>
              </a:rPr>
              <a:t>MSN</a:t>
            </a:r>
            <a:r>
              <a:rPr lang="zh-CN" altLang="en-US" kern="0" dirty="0">
                <a:solidFill>
                  <a:srgbClr val="003366"/>
                </a:solidFill>
                <a:latin typeface="宋体" panose="02010600030101010101" pitchFamily="2" charset="-122"/>
                <a:ea typeface="宋体" panose="02010600030101010101" pitchFamily="2" charset="-122"/>
              </a:rPr>
              <a:t>等）中传来的不明附件</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不要点击他人发送的不明链接，也不登录不明网站</a:t>
            </a:r>
          </a:p>
          <a:p>
            <a:pPr>
              <a:lnSpc>
                <a:spcPct val="150000"/>
              </a:lnSpc>
              <a:spcBef>
                <a:spcPct val="30000"/>
              </a:spcBef>
              <a:buFont typeface="Wingdings" pitchFamily="2" charset="2"/>
              <a:buChar char="u"/>
              <a:defRPr/>
            </a:pPr>
            <a:r>
              <a:rPr lang="zh-CN" altLang="en-US" kern="0" dirty="0" smtClean="0">
                <a:solidFill>
                  <a:srgbClr val="003366"/>
                </a:solidFill>
                <a:latin typeface="宋体" panose="02010600030101010101" pitchFamily="2" charset="-122"/>
                <a:ea typeface="宋体" panose="02010600030101010101" pitchFamily="2" charset="-122"/>
              </a:rPr>
              <a:t>自动</a:t>
            </a:r>
            <a:r>
              <a:rPr lang="zh-CN" altLang="en-US" kern="0" dirty="0">
                <a:solidFill>
                  <a:srgbClr val="003366"/>
                </a:solidFill>
                <a:latin typeface="宋体" panose="02010600030101010101" pitchFamily="2" charset="-122"/>
                <a:ea typeface="宋体" panose="02010600030101010101" pitchFamily="2" charset="-122"/>
              </a:rPr>
              <a:t>或定期更新</a:t>
            </a:r>
            <a:r>
              <a:rPr lang="en-US" altLang="zh-CN" kern="0" dirty="0">
                <a:solidFill>
                  <a:srgbClr val="003366"/>
                </a:solidFill>
                <a:latin typeface="宋体" panose="02010600030101010101" pitchFamily="2" charset="-122"/>
                <a:ea typeface="宋体" panose="02010600030101010101" pitchFamily="2" charset="-122"/>
              </a:rPr>
              <a:t>OS</a:t>
            </a:r>
            <a:r>
              <a:rPr lang="zh-CN" altLang="en-US" kern="0" dirty="0">
                <a:solidFill>
                  <a:srgbClr val="003366"/>
                </a:solidFill>
                <a:latin typeface="宋体" panose="02010600030101010101" pitchFamily="2" charset="-122"/>
                <a:ea typeface="宋体" panose="02010600030101010101" pitchFamily="2" charset="-122"/>
              </a:rPr>
              <a:t>与应用软件的补丁</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所有计算机必须</a:t>
            </a:r>
            <a:r>
              <a:rPr lang="zh-CN" altLang="en-US" kern="0" dirty="0" smtClean="0">
                <a:solidFill>
                  <a:srgbClr val="003366"/>
                </a:solidFill>
                <a:latin typeface="宋体" panose="02010600030101010101" pitchFamily="2" charset="-122"/>
                <a:ea typeface="宋体" panose="02010600030101010101" pitchFamily="2" charset="-122"/>
              </a:rPr>
              <a:t>部署</a:t>
            </a:r>
            <a:r>
              <a:rPr lang="zh-CN" altLang="en-US" b="1" kern="0" dirty="0" smtClean="0">
                <a:solidFill>
                  <a:srgbClr val="FF0000"/>
                </a:solidFill>
                <a:latin typeface="宋体" panose="02010600030101010101" pitchFamily="2" charset="-122"/>
                <a:ea typeface="宋体" panose="02010600030101010101" pitchFamily="2" charset="-122"/>
              </a:rPr>
              <a:t>趋势防</a:t>
            </a:r>
            <a:r>
              <a:rPr lang="zh-CN" altLang="en-US" b="1" kern="0" dirty="0">
                <a:solidFill>
                  <a:srgbClr val="FF0000"/>
                </a:solidFill>
                <a:latin typeface="宋体" panose="02010600030101010101" pitchFamily="2" charset="-122"/>
                <a:ea typeface="宋体" panose="02010600030101010101" pitchFamily="2" charset="-122"/>
              </a:rPr>
              <a:t>病毒软件</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防病毒软件与病毒库必须持续更新</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感染病毒的计算机必须从网络中隔离</a:t>
            </a:r>
            <a:r>
              <a:rPr lang="en-US" altLang="zh-CN" kern="0" dirty="0">
                <a:solidFill>
                  <a:srgbClr val="003366"/>
                </a:solidFill>
                <a:latin typeface="宋体" panose="02010600030101010101" pitchFamily="2" charset="-122"/>
                <a:ea typeface="宋体" panose="02010600030101010101" pitchFamily="2" charset="-122"/>
              </a:rPr>
              <a:t>(</a:t>
            </a:r>
            <a:r>
              <a:rPr lang="zh-CN" altLang="en-US" kern="0" dirty="0">
                <a:solidFill>
                  <a:srgbClr val="003366"/>
                </a:solidFill>
                <a:latin typeface="宋体" panose="02010600030101010101" pitchFamily="2" charset="-122"/>
                <a:ea typeface="宋体" panose="02010600030101010101" pitchFamily="2" charset="-122"/>
              </a:rPr>
              <a:t>拨除连接的网线</a:t>
            </a:r>
            <a:r>
              <a:rPr lang="en-US" altLang="zh-CN" kern="0" dirty="0">
                <a:solidFill>
                  <a:srgbClr val="003366"/>
                </a:solidFill>
                <a:latin typeface="宋体" panose="02010600030101010101" pitchFamily="2" charset="-122"/>
                <a:ea typeface="宋体" panose="02010600030101010101" pitchFamily="2" charset="-122"/>
              </a:rPr>
              <a:t>)</a:t>
            </a:r>
            <a:r>
              <a:rPr lang="zh-CN" altLang="en-US" kern="0" dirty="0">
                <a:solidFill>
                  <a:srgbClr val="003366"/>
                </a:solidFill>
                <a:latin typeface="宋体" panose="02010600030101010101" pitchFamily="2" charset="-122"/>
                <a:ea typeface="宋体" panose="02010600030101010101" pitchFamily="2" charset="-122"/>
              </a:rPr>
              <a:t>直至清除病毒</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任何意图在内部网络创建或分发恶意代码的行为都被视为违反管理制度</a:t>
            </a:r>
          </a:p>
          <a:p>
            <a:pPr>
              <a:lnSpc>
                <a:spcPct val="150000"/>
              </a:lnSpc>
              <a:spcBef>
                <a:spcPct val="30000"/>
              </a:spcBef>
              <a:buFont typeface="Wingdings" pitchFamily="2" charset="2"/>
              <a:buChar char="u"/>
              <a:defRPr/>
            </a:pPr>
            <a:r>
              <a:rPr lang="zh-CN" altLang="en-US" kern="0" dirty="0">
                <a:solidFill>
                  <a:srgbClr val="003366"/>
                </a:solidFill>
                <a:latin typeface="宋体" panose="02010600030101010101" pitchFamily="2" charset="-122"/>
                <a:ea typeface="宋体" panose="02010600030101010101" pitchFamily="2" charset="-122"/>
              </a:rPr>
              <a:t>发生任何病毒传播事件，相关人员应及时</a:t>
            </a:r>
            <a:r>
              <a:rPr lang="zh-CN" altLang="en-US" kern="0" dirty="0" smtClean="0">
                <a:solidFill>
                  <a:srgbClr val="003366"/>
                </a:solidFill>
                <a:latin typeface="宋体" panose="02010600030101010101" pitchFamily="2" charset="-122"/>
                <a:ea typeface="宋体" panose="02010600030101010101" pitchFamily="2" charset="-122"/>
              </a:rPr>
              <a:t>向信息管理</a:t>
            </a:r>
            <a:r>
              <a:rPr lang="zh-CN" altLang="en-US" kern="0" dirty="0">
                <a:solidFill>
                  <a:srgbClr val="003366"/>
                </a:solidFill>
                <a:latin typeface="宋体" panose="02010600030101010101" pitchFamily="2" charset="-122"/>
                <a:ea typeface="宋体" panose="02010600030101010101" pitchFamily="2" charset="-122"/>
              </a:rPr>
              <a:t>部门汇报</a:t>
            </a:r>
          </a:p>
        </p:txBody>
      </p:sp>
      <p:pic>
        <p:nvPicPr>
          <p:cNvPr id="4" name="Picture 7" descr="vir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709806" cy="215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bwMode="white">
          <a:xfrm>
            <a:off x="323528" y="5701403"/>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a:lstStyle>
          <a:p>
            <a:pPr eaLnBrk="1" hangingPunct="1"/>
            <a:r>
              <a:rPr lang="zh-CN" altLang="en-US" sz="2400" u="sng" kern="0" dirty="0" smtClean="0">
                <a:solidFill>
                  <a:srgbClr val="C00000"/>
                </a:solidFill>
                <a:latin typeface="黑体" panose="02010609060101010101" pitchFamily="49" charset="-122"/>
                <a:ea typeface="黑体" panose="02010609060101010101" pitchFamily="49" charset="-122"/>
              </a:rPr>
              <a:t>防病毒软件客户端存放位置：</a:t>
            </a:r>
            <a:r>
              <a:rPr lang="en-US" altLang="zh-CN" sz="2400" u="sng" kern="0" dirty="0" smtClean="0">
                <a:solidFill>
                  <a:srgbClr val="C00000"/>
                </a:solidFill>
                <a:latin typeface="黑体" panose="02010609060101010101" pitchFamily="49" charset="-122"/>
                <a:ea typeface="黑体" panose="02010609060101010101" pitchFamily="49" charset="-122"/>
              </a:rPr>
              <a:t>\\192.168.30.118\soft</a:t>
            </a:r>
            <a:endParaRPr lang="zh-CN" altLang="en-US" sz="2400" u="sng" kern="0" dirty="0" smtClean="0">
              <a:solidFill>
                <a:srgbClr val="C00000"/>
              </a:solidFill>
              <a:latin typeface="黑体" panose="02010609060101010101" pitchFamily="49" charset="-122"/>
              <a:ea typeface="黑体" panose="02010609060101010101" pitchFamily="49" charset="-122"/>
            </a:endParaRPr>
          </a:p>
        </p:txBody>
      </p:sp>
      <p:sp>
        <p:nvSpPr>
          <p:cNvPr id="3" name="矩形 2"/>
          <p:cNvSpPr/>
          <p:nvPr/>
        </p:nvSpPr>
        <p:spPr>
          <a:xfrm>
            <a:off x="950852" y="6182672"/>
            <a:ext cx="7366119"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日常行为规范</a:t>
            </a:r>
            <a:r>
              <a:rPr lang="en-US" altLang="zh-CN" sz="3600" b="1" dirty="0">
                <a:solidFill>
                  <a:srgbClr val="FF0000"/>
                </a:solidFill>
                <a:latin typeface="黑体" panose="02010609060101010101" pitchFamily="49" charset="-122"/>
                <a:ea typeface="黑体" panose="02010609060101010101" pitchFamily="49" charset="-122"/>
              </a:rPr>
              <a:t>-</a:t>
            </a:r>
            <a:r>
              <a:rPr lang="zh-CN" altLang="en-US" sz="3600" b="1" dirty="0">
                <a:solidFill>
                  <a:srgbClr val="FF0000"/>
                </a:solidFill>
                <a:latin typeface="黑体" panose="02010609060101010101" pitchFamily="49" charset="-122"/>
                <a:ea typeface="黑体" panose="02010609060101010101" pitchFamily="49" charset="-122"/>
              </a:rPr>
              <a:t>病毒与恶意代码防护</a:t>
            </a:r>
            <a:endParaRPr lang="zh-CN" altLang="en-US" sz="3600" b="1" dirty="0">
              <a:solidFill>
                <a:srgbClr val="FF0000"/>
              </a:solidFill>
            </a:endParaRPr>
          </a:p>
        </p:txBody>
      </p:sp>
    </p:spTree>
    <p:extLst>
      <p:ext uri="{BB962C8B-B14F-4D97-AF65-F5344CB8AC3E}">
        <p14:creationId xmlns:p14="http://schemas.microsoft.com/office/powerpoint/2010/main" val="8436815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latin typeface="黑体" panose="02010609060101010101" pitchFamily="49" charset="-122"/>
                <a:ea typeface="黑体" panose="02010609060101010101" pitchFamily="49" charset="-122"/>
              </a:rPr>
              <a:t>杀毒软件</a:t>
            </a:r>
            <a:endParaRPr lang="zh-CN" altLang="en-US" dirty="0" smtClean="0">
              <a:latin typeface="黑体" panose="02010609060101010101" pitchFamily="49" charset="-122"/>
              <a:ea typeface="黑体" panose="02010609060101010101" pitchFamily="49" charset="-122"/>
            </a:endParaRPr>
          </a:p>
        </p:txBody>
      </p:sp>
      <p:sp>
        <p:nvSpPr>
          <p:cNvPr id="2" name="矩形 1"/>
          <p:cNvSpPr/>
          <p:nvPr/>
        </p:nvSpPr>
        <p:spPr>
          <a:xfrm>
            <a:off x="395536" y="1412776"/>
            <a:ext cx="7920880" cy="646331"/>
          </a:xfrm>
          <a:prstGeom prst="rect">
            <a:avLst/>
          </a:prstGeom>
        </p:spPr>
        <p:txBody>
          <a:bodyPr wrap="square">
            <a:spAutoFit/>
          </a:bodyPr>
          <a:lstStyle/>
          <a:p>
            <a:pPr marL="0" indent="0" eaLnBrk="1" hangingPunct="1">
              <a:buFont typeface="Wingdings" panose="05000000000000000000" pitchFamily="2" charset="2"/>
              <a:buNone/>
            </a:pPr>
            <a:r>
              <a:rPr lang="zh-CN" altLang="en-US" dirty="0" smtClean="0">
                <a:latin typeface="黑体" panose="02010609060101010101" pitchFamily="49" charset="-122"/>
                <a:ea typeface="黑体" panose="02010609060101010101" pitchFamily="49" charset="-122"/>
              </a:rPr>
              <a:t>在客户端的</a:t>
            </a:r>
            <a:r>
              <a:rPr lang="en-US" altLang="zh-CN" dirty="0" smtClean="0">
                <a:latin typeface="黑体" panose="02010609060101010101" pitchFamily="49" charset="-122"/>
                <a:ea typeface="黑体" panose="02010609060101010101" pitchFamily="49" charset="-122"/>
              </a:rPr>
              <a:t>IE</a:t>
            </a:r>
            <a:r>
              <a:rPr lang="zh-CN" altLang="en-US" dirty="0" smtClean="0">
                <a:latin typeface="黑体" panose="02010609060101010101" pitchFamily="49" charset="-122"/>
                <a:ea typeface="黑体" panose="02010609060101010101" pitchFamily="49" charset="-122"/>
              </a:rPr>
              <a:t>的地址栏中键入</a:t>
            </a:r>
            <a:r>
              <a:rPr lang="en-US" altLang="zh-CN" dirty="0" smtClean="0">
                <a:latin typeface="黑体" panose="02010609060101010101" pitchFamily="49" charset="-122"/>
                <a:ea typeface="黑体" panose="02010609060101010101" pitchFamily="49" charset="-122"/>
              </a:rPr>
              <a:t>\\192.168.30.118\soft</a:t>
            </a:r>
            <a:r>
              <a:rPr lang="zh-CN" altLang="en-US" dirty="0" smtClean="0">
                <a:latin typeface="黑体" panose="02010609060101010101" pitchFamily="49" charset="-122"/>
                <a:ea typeface="黑体" panose="02010609060101010101" pitchFamily="49" charset="-122"/>
              </a:rPr>
              <a:t>即可显示用户登录界面</a:t>
            </a:r>
            <a:endParaRPr lang="en-US" altLang="zh-CN" dirty="0" smtClean="0">
              <a:latin typeface="黑体" panose="02010609060101010101" pitchFamily="49" charset="-122"/>
              <a:ea typeface="黑体" panose="02010609060101010101" pitchFamily="49" charset="-122"/>
            </a:endParaRPr>
          </a:p>
          <a:p>
            <a:pPr marL="0" indent="0" eaLnBrk="1" hangingPunct="1">
              <a:buFont typeface="Wingdings" panose="05000000000000000000" pitchFamily="2" charset="2"/>
              <a:buNone/>
            </a:pPr>
            <a:r>
              <a:rPr lang="zh-CN" altLang="en-US" dirty="0" smtClean="0">
                <a:latin typeface="黑体" panose="02010609060101010101" pitchFamily="49" charset="-122"/>
                <a:ea typeface="黑体" panose="02010609060101010101" pitchFamily="49" charset="-122"/>
              </a:rPr>
              <a:t>帐号：***</a:t>
            </a:r>
            <a:r>
              <a:rPr lang="en-US" altLang="zh-CN" dirty="0" smtClean="0">
                <a:latin typeface="黑体" panose="02010609060101010101" pitchFamily="49" charset="-122"/>
                <a:ea typeface="黑体" panose="02010609060101010101" pitchFamily="49" charset="-122"/>
              </a:rPr>
              <a:t>@newlandcomputer.com</a:t>
            </a:r>
            <a:r>
              <a:rPr lang="zh-CN" altLang="en-US" dirty="0" smtClean="0">
                <a:latin typeface="黑体" panose="02010609060101010101" pitchFamily="49" charset="-122"/>
                <a:ea typeface="黑体" panose="02010609060101010101" pitchFamily="49" charset="-122"/>
              </a:rPr>
              <a:t>  密码：邮箱密码</a:t>
            </a:r>
          </a:p>
        </p:txBody>
      </p:sp>
      <p:pic>
        <p:nvPicPr>
          <p:cNvPr id="4" name="图片 3"/>
          <p:cNvPicPr>
            <a:picLocks noChangeAspect="1"/>
          </p:cNvPicPr>
          <p:nvPr/>
        </p:nvPicPr>
        <p:blipFill>
          <a:blip r:embed="rId3"/>
          <a:stretch>
            <a:fillRect/>
          </a:stretch>
        </p:blipFill>
        <p:spPr>
          <a:xfrm>
            <a:off x="539552" y="2141540"/>
            <a:ext cx="3067050" cy="260985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3077" y="2663380"/>
            <a:ext cx="6696744" cy="3934186"/>
          </a:xfrm>
          <a:prstGeom prst="rect">
            <a:avLst/>
          </a:prstGeom>
        </p:spPr>
      </p:pic>
      <p:sp>
        <p:nvSpPr>
          <p:cNvPr id="3" name="矩形 2"/>
          <p:cNvSpPr/>
          <p:nvPr/>
        </p:nvSpPr>
        <p:spPr>
          <a:xfrm>
            <a:off x="971600" y="4986708"/>
            <a:ext cx="5049780"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防病毒客户端获取</a:t>
            </a:r>
            <a:r>
              <a:rPr lang="zh-CN" altLang="en-US" sz="3600" b="1" dirty="0" smtClean="0">
                <a:solidFill>
                  <a:srgbClr val="FF0000"/>
                </a:solidFill>
                <a:latin typeface="黑体" panose="02010609060101010101" pitchFamily="49" charset="-122"/>
                <a:ea typeface="黑体" panose="02010609060101010101" pitchFamily="49" charset="-122"/>
              </a:rPr>
              <a:t>方式 </a:t>
            </a:r>
            <a:endParaRPr lang="zh-CN" altLang="en-US" sz="3600" b="1" dirty="0">
              <a:solidFill>
                <a:srgbClr val="FF0000"/>
              </a:solidFill>
            </a:endParaRPr>
          </a:p>
        </p:txBody>
      </p:sp>
      <p:sp>
        <p:nvSpPr>
          <p:cNvPr id="6" name="椭圆 5"/>
          <p:cNvSpPr/>
          <p:nvPr/>
        </p:nvSpPr>
        <p:spPr>
          <a:xfrm>
            <a:off x="2483768" y="6399404"/>
            <a:ext cx="1266850" cy="3419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6512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邮件安全</a:t>
            </a:r>
          </a:p>
        </p:txBody>
      </p:sp>
      <p:sp>
        <p:nvSpPr>
          <p:cNvPr id="6" name="矩形 5"/>
          <p:cNvSpPr/>
          <p:nvPr/>
        </p:nvSpPr>
        <p:spPr>
          <a:xfrm>
            <a:off x="467544" y="1295400"/>
            <a:ext cx="7704856" cy="4459362"/>
          </a:xfrm>
          <a:prstGeom prst="rect">
            <a:avLst/>
          </a:prstGeom>
        </p:spPr>
        <p:txBody>
          <a:bodyPr wrap="square">
            <a:spAutoFit/>
          </a:bodyPr>
          <a:lstStyle/>
          <a:p>
            <a:pPr marL="342900" lvl="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禁止利用电子邮件发送与工作无关的邮件；</a:t>
            </a:r>
          </a:p>
          <a:p>
            <a:pPr marL="342900" lvl="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禁止利用电子邮件散布电脑病毒、木马软件、间谍软件等恶意软件，干扰他人或破坏网络系统的正常运行；</a:t>
            </a:r>
            <a:endParaRPr lang="en-US" altLang="zh-CN" kern="0" dirty="0">
              <a:solidFill>
                <a:srgbClr val="003366"/>
              </a:solidFill>
              <a:latin typeface="宋体" panose="02010600030101010101" pitchFamily="2" charset="-122"/>
              <a:ea typeface="宋体" panose="02010600030101010101" pitchFamily="2" charset="-122"/>
            </a:endParaRPr>
          </a:p>
          <a:p>
            <a:pPr marL="342900" lvl="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不要阅读和传播来历不明的电子邮件及其附件，提高对电子邮件病毒的防范意识，避免传播电子邮件病毒；</a:t>
            </a:r>
          </a:p>
          <a:p>
            <a:pPr marL="342900" lvl="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如因工作需要，必须通过电子邮件系统发送保密信息的，应采取加密等有效安全保护措施；</a:t>
            </a:r>
            <a:endParaRPr lang="en-US" altLang="zh-CN" kern="0" dirty="0">
              <a:solidFill>
                <a:srgbClr val="003366"/>
              </a:solidFill>
              <a:latin typeface="宋体" panose="02010600030101010101" pitchFamily="2" charset="-122"/>
              <a:ea typeface="宋体" panose="02010600030101010101" pitchFamily="2" charset="-122"/>
            </a:endParaRPr>
          </a:p>
          <a:p>
            <a:pPr marL="342900" lvl="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必须严格保密其登录电子邮件系统的密码，不得泄露，如将其借与他人使用，由此造成的一切后果由电子邮件账号所有人承担；</a:t>
            </a:r>
            <a:endParaRPr lang="en-US" altLang="zh-CN" kern="0" dirty="0">
              <a:solidFill>
                <a:srgbClr val="003366"/>
              </a:solidFill>
              <a:latin typeface="宋体" panose="02010600030101010101" pitchFamily="2" charset="-122"/>
              <a:ea typeface="宋体" panose="02010600030101010101" pitchFamily="2" charset="-122"/>
            </a:endParaRPr>
          </a:p>
          <a:p>
            <a:pPr marL="342900" lvl="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定期修改邮箱密码。</a:t>
            </a:r>
          </a:p>
        </p:txBody>
      </p:sp>
      <p:sp>
        <p:nvSpPr>
          <p:cNvPr id="8" name="Text Box 2"/>
          <p:cNvSpPr txBox="1">
            <a:spLocks noChangeArrowheads="1"/>
          </p:cNvSpPr>
          <p:nvPr/>
        </p:nvSpPr>
        <p:spPr bwMode="auto">
          <a:xfrm>
            <a:off x="8180566" y="1305363"/>
            <a:ext cx="861774" cy="3605522"/>
          </a:xfrm>
          <a:prstGeom prst="rect">
            <a:avLst/>
          </a:prstGeom>
          <a:noFill/>
          <a:ln w="9525" algn="ctr">
            <a:noFill/>
            <a:miter lim="800000"/>
            <a:headEnd/>
            <a:tailEnd/>
          </a:ln>
          <a:effectLst/>
        </p:spPr>
        <p:txBody>
          <a:bodyPr vert="eaVert" wrap="square">
            <a:spAutoFit/>
          </a:bodyPr>
          <a:lstStyle/>
          <a:p>
            <a:pPr algn="ctr">
              <a:spcBef>
                <a:spcPct val="50000"/>
              </a:spcBef>
              <a:defRPr/>
            </a:pPr>
            <a:r>
              <a:rPr lang="zh-CN" altLang="en-US" sz="4400" b="1" dirty="0" smtClean="0">
                <a:solidFill>
                  <a:srgbClr val="FF0000"/>
                </a:solidFill>
                <a:effectLst>
                  <a:outerShdw blurRad="38100" dist="38100" dir="2700000" algn="tl">
                    <a:srgbClr val="C0C0C0"/>
                  </a:outerShdw>
                </a:effectLst>
                <a:latin typeface="Comic Sans MS" pitchFamily="66" charset="0"/>
                <a:ea typeface="黑体" pitchFamily="2" charset="-122"/>
              </a:rPr>
              <a:t>电子邮件安全</a:t>
            </a:r>
            <a:endParaRPr lang="zh-CN" altLang="en-US" sz="4400" b="1" dirty="0">
              <a:solidFill>
                <a:srgbClr val="FF0000"/>
              </a:solidFill>
              <a:effectLst>
                <a:outerShdw blurRad="38100" dist="38100" dir="2700000" algn="tl">
                  <a:srgbClr val="C0C0C0"/>
                </a:outerShdw>
              </a:effectLst>
              <a:latin typeface="Comic Sans MS" pitchFamily="66" charset="0"/>
              <a:ea typeface="黑体" pitchFamily="2" charset="-122"/>
            </a:endParaRPr>
          </a:p>
        </p:txBody>
      </p:sp>
      <p:sp>
        <p:nvSpPr>
          <p:cNvPr id="9" name="TextBox 3"/>
          <p:cNvSpPr txBox="1">
            <a:spLocks noChangeArrowheads="1"/>
          </p:cNvSpPr>
          <p:nvPr/>
        </p:nvSpPr>
        <p:spPr bwMode="auto">
          <a:xfrm>
            <a:off x="355190" y="5949280"/>
            <a:ext cx="84652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dirty="0">
                <a:solidFill>
                  <a:srgbClr val="FF0000"/>
                </a:solidFill>
                <a:latin typeface="黑体" panose="02010609060101010101" pitchFamily="49" charset="-122"/>
                <a:ea typeface="黑体" panose="02010609060101010101" pitchFamily="49" charset="-122"/>
              </a:rPr>
              <a:t>为保障邮件通信的安全性</a:t>
            </a:r>
            <a:r>
              <a:rPr lang="zh-CN" altLang="en-US" sz="2400" dirty="0" smtClean="0">
                <a:solidFill>
                  <a:srgbClr val="FF0000"/>
                </a:solidFill>
                <a:latin typeface="黑体" panose="02010609060101010101" pitchFamily="49" charset="-122"/>
                <a:ea typeface="黑体" panose="02010609060101010101" pitchFamily="49" charset="-122"/>
              </a:rPr>
              <a:t>，业务材料务必应</a:t>
            </a:r>
            <a:r>
              <a:rPr lang="zh-CN" altLang="en-US" sz="2400" dirty="0">
                <a:solidFill>
                  <a:srgbClr val="FF0000"/>
                </a:solidFill>
                <a:latin typeface="黑体" panose="02010609060101010101" pitchFamily="49" charset="-122"/>
                <a:ea typeface="黑体" panose="02010609060101010101" pitchFamily="49" charset="-122"/>
              </a:rPr>
              <a:t>使用公司</a:t>
            </a:r>
            <a:r>
              <a:rPr lang="zh-CN" altLang="en-US" sz="2400" dirty="0" smtClean="0">
                <a:solidFill>
                  <a:srgbClr val="FF0000"/>
                </a:solidFill>
                <a:latin typeface="黑体" panose="02010609060101010101" pitchFamily="49" charset="-122"/>
                <a:ea typeface="黑体" panose="02010609060101010101" pitchFamily="49" charset="-122"/>
              </a:rPr>
              <a:t>邮箱发送</a:t>
            </a:r>
            <a:r>
              <a:rPr lang="zh-CN" altLang="en-US" sz="1800" dirty="0" smtClean="0">
                <a:solidFill>
                  <a:srgbClr val="FF0000"/>
                </a:solidFill>
                <a:ea typeface="宋体" panose="02010600030101010101" pitchFamily="2" charset="-122"/>
              </a:rPr>
              <a:t>！</a:t>
            </a:r>
            <a:endParaRPr lang="zh-CN" altLang="en-US" sz="1800" dirty="0">
              <a:solidFill>
                <a:srgbClr val="FF0000"/>
              </a:solidFill>
              <a:ea typeface="宋体" panose="02010600030101010101" pitchFamily="2" charset="-122"/>
            </a:endParaRPr>
          </a:p>
        </p:txBody>
      </p:sp>
    </p:spTree>
    <p:extLst>
      <p:ext uri="{BB962C8B-B14F-4D97-AF65-F5344CB8AC3E}">
        <p14:creationId xmlns:p14="http://schemas.microsoft.com/office/powerpoint/2010/main" val="24896744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网络安全规范</a:t>
            </a:r>
          </a:p>
        </p:txBody>
      </p:sp>
      <p:sp>
        <p:nvSpPr>
          <p:cNvPr id="3" name="Text Box 3"/>
          <p:cNvSpPr txBox="1">
            <a:spLocks noChangeArrowheads="1"/>
          </p:cNvSpPr>
          <p:nvPr/>
        </p:nvSpPr>
        <p:spPr bwMode="auto">
          <a:xfrm>
            <a:off x="683568" y="1143903"/>
            <a:ext cx="7056784" cy="3785652"/>
          </a:xfrm>
          <a:prstGeom prst="rect">
            <a:avLst/>
          </a:prstGeom>
          <a:noFill/>
          <a:ln w="9525">
            <a:noFill/>
            <a:miter lim="800000"/>
            <a:headEnd/>
            <a:tailEnd/>
          </a:ln>
        </p:spPr>
        <p:txBody>
          <a:bodyPr wrap="square">
            <a:spAutoFit/>
          </a:bodyPr>
          <a:lstStyle/>
          <a:p>
            <a:pPr>
              <a:buClr>
                <a:srgbClr val="FF0000"/>
              </a:buClr>
              <a:buFont typeface="宋体" pitchFamily="2" charset="-122"/>
              <a:buChar char="¤"/>
              <a:defRPr/>
            </a:pPr>
            <a:endParaRPr lang="zh-CN" altLang="en-US" sz="2000" b="1" dirty="0">
              <a:solidFill>
                <a:srgbClr val="000000"/>
              </a:solidFill>
              <a:latin typeface="宋体" pitchFamily="2" charset="-122"/>
              <a:ea typeface="宋体" pitchFamily="2" charset="-122"/>
            </a:endParaRPr>
          </a:p>
          <a:p>
            <a:pPr>
              <a:buClr>
                <a:srgbClr val="FF0000"/>
              </a:buClr>
              <a:defRPr/>
            </a:pPr>
            <a:r>
              <a:rPr lang="zh-CN" altLang="en-US" sz="2800" dirty="0"/>
              <a:t>未经信息中心许可</a:t>
            </a:r>
            <a:endParaRPr lang="en-US" altLang="zh-CN" sz="2800" dirty="0"/>
          </a:p>
          <a:p>
            <a:pPr marL="285750" indent="-285750">
              <a:buClr>
                <a:srgbClr val="FF0000"/>
              </a:buClr>
              <a:buFont typeface="Wingdings" panose="05000000000000000000" pitchFamily="2" charset="2"/>
              <a:buChar char="p"/>
              <a:defRPr/>
            </a:pPr>
            <a:endParaRPr lang="en-US" altLang="zh-CN" sz="1600" dirty="0"/>
          </a:p>
          <a:p>
            <a:pPr marL="285750" indent="-285750">
              <a:buClr>
                <a:srgbClr val="FF0000"/>
              </a:buClr>
              <a:buFont typeface="Wingdings" panose="05000000000000000000" pitchFamily="2" charset="2"/>
              <a:buChar char="p"/>
              <a:defRPr/>
            </a:pPr>
            <a:r>
              <a:rPr lang="zh-CN" altLang="en-US" sz="1600" dirty="0" smtClean="0"/>
              <a:t> 禁止</a:t>
            </a:r>
            <a:r>
              <a:rPr lang="zh-CN" altLang="en-US" sz="1600" dirty="0"/>
              <a:t>私自安装各类来历不明的软件；</a:t>
            </a:r>
            <a:endParaRPr lang="en-US" altLang="zh-CN" sz="1600" dirty="0"/>
          </a:p>
          <a:p>
            <a:pPr marL="285750" indent="-285750">
              <a:buClr>
                <a:srgbClr val="FF0000"/>
              </a:buClr>
              <a:buFont typeface="Wingdings" panose="05000000000000000000" pitchFamily="2" charset="2"/>
              <a:buChar char="p"/>
              <a:defRPr/>
            </a:pPr>
            <a:endParaRPr lang="zh-CN" altLang="en-US" sz="1600" dirty="0"/>
          </a:p>
          <a:p>
            <a:pPr marL="285750" indent="-285750">
              <a:buClr>
                <a:srgbClr val="FF0000"/>
              </a:buClr>
              <a:buFont typeface="Wingdings" panose="05000000000000000000" pitchFamily="2" charset="2"/>
              <a:buChar char="p"/>
              <a:defRPr/>
            </a:pPr>
            <a:r>
              <a:rPr lang="zh-CN" altLang="en-US" sz="1600" dirty="0"/>
              <a:t> 禁止启用网络类服务（</a:t>
            </a:r>
            <a:r>
              <a:rPr lang="en-US" altLang="zh-CN" sz="1600" dirty="0"/>
              <a:t>DHCP</a:t>
            </a:r>
            <a:r>
              <a:rPr lang="zh-CN" altLang="en-US" sz="1600" dirty="0"/>
              <a:t>，</a:t>
            </a:r>
            <a:r>
              <a:rPr lang="en-US" altLang="zh-CN" sz="1600" dirty="0"/>
              <a:t>WINS</a:t>
            </a:r>
            <a:r>
              <a:rPr lang="zh-CN" altLang="en-US" sz="1600" dirty="0"/>
              <a:t>、</a:t>
            </a:r>
            <a:r>
              <a:rPr lang="en-US" altLang="zh-CN" sz="1600" dirty="0"/>
              <a:t>DNS</a:t>
            </a:r>
            <a:r>
              <a:rPr lang="zh-CN" altLang="en-US" sz="1600" dirty="0"/>
              <a:t>、</a:t>
            </a:r>
            <a:r>
              <a:rPr lang="en-US" altLang="zh-CN" sz="1600" dirty="0"/>
              <a:t>FTP</a:t>
            </a:r>
            <a:r>
              <a:rPr lang="zh-CN" altLang="en-US" sz="1600" dirty="0"/>
              <a:t>、</a:t>
            </a:r>
            <a:r>
              <a:rPr lang="en-US" altLang="zh-CN" sz="1600" dirty="0"/>
              <a:t>BBS</a:t>
            </a:r>
            <a:r>
              <a:rPr lang="zh-CN" altLang="en-US" sz="1600" dirty="0"/>
              <a:t>等）；</a:t>
            </a:r>
            <a:endParaRPr lang="en-US" altLang="zh-CN" sz="1600" dirty="0"/>
          </a:p>
          <a:p>
            <a:pPr marL="285750" indent="-285750">
              <a:buClr>
                <a:srgbClr val="FF0000"/>
              </a:buClr>
              <a:buFont typeface="Wingdings" panose="05000000000000000000" pitchFamily="2" charset="2"/>
              <a:buChar char="p"/>
              <a:defRPr/>
            </a:pPr>
            <a:endParaRPr lang="zh-CN" altLang="en-US" sz="1600" dirty="0"/>
          </a:p>
          <a:p>
            <a:pPr marL="285750" indent="-285750">
              <a:buClr>
                <a:srgbClr val="FF0000"/>
              </a:buClr>
              <a:buFont typeface="Wingdings" panose="05000000000000000000" pitchFamily="2" charset="2"/>
              <a:buChar char="p"/>
              <a:defRPr/>
            </a:pPr>
            <a:r>
              <a:rPr lang="zh-CN" altLang="en-US" sz="1600" dirty="0"/>
              <a:t> 严禁在办公网上私自接入网络设备（如无线路由器）；</a:t>
            </a:r>
            <a:endParaRPr lang="en-US" altLang="zh-CN" sz="1600" dirty="0"/>
          </a:p>
          <a:p>
            <a:pPr marL="285750" indent="-285750">
              <a:buClr>
                <a:srgbClr val="FF0000"/>
              </a:buClr>
              <a:buFont typeface="Wingdings" panose="05000000000000000000" pitchFamily="2" charset="2"/>
              <a:buChar char="p"/>
              <a:defRPr/>
            </a:pPr>
            <a:endParaRPr lang="zh-CN" altLang="en-US" sz="1600" dirty="0"/>
          </a:p>
          <a:p>
            <a:pPr marL="285750" indent="-285750">
              <a:buClr>
                <a:srgbClr val="FF0000"/>
              </a:buClr>
              <a:buFont typeface="Wingdings" panose="05000000000000000000" pitchFamily="2" charset="2"/>
              <a:buChar char="p"/>
              <a:defRPr/>
            </a:pPr>
            <a:r>
              <a:rPr lang="zh-CN" altLang="en-US" sz="1600" dirty="0"/>
              <a:t> 严禁在办公网进行网络试验、测试；</a:t>
            </a:r>
            <a:endParaRPr lang="en-US" altLang="zh-CN" sz="1600" dirty="0"/>
          </a:p>
          <a:p>
            <a:pPr marL="285750" indent="-285750">
              <a:buClr>
                <a:srgbClr val="FF0000"/>
              </a:buClr>
              <a:buFont typeface="Wingdings" panose="05000000000000000000" pitchFamily="2" charset="2"/>
              <a:buChar char="p"/>
              <a:defRPr/>
            </a:pPr>
            <a:endParaRPr lang="zh-CN" altLang="en-US" sz="1600" dirty="0"/>
          </a:p>
          <a:p>
            <a:pPr marL="285750" indent="-285750">
              <a:buClr>
                <a:srgbClr val="FF0000"/>
              </a:buClr>
              <a:buFont typeface="Wingdings" panose="05000000000000000000" pitchFamily="2" charset="2"/>
              <a:buChar char="p"/>
              <a:defRPr/>
            </a:pPr>
            <a:r>
              <a:rPr lang="zh-CN" altLang="en-US" sz="1600" dirty="0"/>
              <a:t> 严禁扫描、攻击网络系统、运行传播任何黑客</a:t>
            </a:r>
            <a:r>
              <a:rPr lang="zh-CN" altLang="en-US" sz="1600" dirty="0" smtClean="0"/>
              <a:t>软件；</a:t>
            </a:r>
            <a:endParaRPr lang="en-US" altLang="zh-CN" sz="1600" dirty="0" smtClean="0"/>
          </a:p>
          <a:p>
            <a:pPr>
              <a:buClr>
                <a:srgbClr val="FF0000"/>
              </a:buClr>
              <a:defRPr/>
            </a:pPr>
            <a:endParaRPr lang="en-US" altLang="zh-CN" sz="1600" dirty="0"/>
          </a:p>
          <a:p>
            <a:pPr marL="285750" indent="-285750">
              <a:buClr>
                <a:srgbClr val="FF0000"/>
              </a:buClr>
              <a:buFont typeface="Wingdings" panose="05000000000000000000" pitchFamily="2" charset="2"/>
              <a:buChar char="p"/>
              <a:defRPr/>
            </a:pPr>
            <a:r>
              <a:rPr lang="zh-CN" altLang="en-US" sz="1600" dirty="0" smtClean="0"/>
              <a:t> 严禁</a:t>
            </a:r>
            <a:r>
              <a:rPr lang="zh-CN" altLang="en-US" sz="1600" dirty="0"/>
              <a:t>私自安装、使用无线路由器。</a:t>
            </a:r>
          </a:p>
        </p:txBody>
      </p:sp>
      <p:pic>
        <p:nvPicPr>
          <p:cNvPr id="5" name="Picture 4" descr="gu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140968"/>
            <a:ext cx="1944216" cy="2916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116540" y="5805264"/>
            <a:ext cx="5280613"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工作中禁止的网络行为一</a:t>
            </a:r>
            <a:endParaRPr lang="zh-CN" altLang="en-US" sz="3600" b="1" dirty="0">
              <a:solidFill>
                <a:srgbClr val="FF0000"/>
              </a:solidFill>
            </a:endParaRPr>
          </a:p>
        </p:txBody>
      </p:sp>
    </p:spTree>
    <p:extLst>
      <p:ext uri="{BB962C8B-B14F-4D97-AF65-F5344CB8AC3E}">
        <p14:creationId xmlns:p14="http://schemas.microsoft.com/office/powerpoint/2010/main" val="42741325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3425" y="731838"/>
            <a:ext cx="7800975" cy="563562"/>
          </a:xfrm>
        </p:spPr>
        <p:txBody>
          <a:bodyPr/>
          <a:lstStyle/>
          <a:p>
            <a:r>
              <a:rPr lang="zh-CN" altLang="en-US" sz="2800" b="0" dirty="0" smtClean="0">
                <a:latin typeface="黑体" panose="02010609060101010101" pitchFamily="49" charset="-122"/>
                <a:ea typeface="黑体" panose="02010609060101010101" pitchFamily="49" charset="-122"/>
              </a:rPr>
              <a:t>网络安全规范</a:t>
            </a:r>
          </a:p>
        </p:txBody>
      </p:sp>
      <p:sp>
        <p:nvSpPr>
          <p:cNvPr id="6" name="Text Box 3"/>
          <p:cNvSpPr txBox="1">
            <a:spLocks noChangeArrowheads="1"/>
          </p:cNvSpPr>
          <p:nvPr/>
        </p:nvSpPr>
        <p:spPr bwMode="auto">
          <a:xfrm>
            <a:off x="515706" y="1700808"/>
            <a:ext cx="803433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spcBef>
                <a:spcPct val="0"/>
              </a:spcBef>
              <a:buClr>
                <a:srgbClr val="FF0000"/>
              </a:buClr>
              <a:buFont typeface="Wingdings" panose="05000000000000000000" pitchFamily="2" charset="2"/>
              <a:buChar char="p"/>
            </a:pPr>
            <a:r>
              <a:rPr lang="zh-CN" altLang="en-US" sz="1600" dirty="0"/>
              <a:t> 工作期间，禁止访问与工作无关的娱乐、网络购物、游戏、视频、电影等各类网站，禁止下载与工作无关的视频、电影等文档；</a:t>
            </a:r>
            <a:endParaRPr lang="en-US" altLang="zh-CN" sz="1600" dirty="0"/>
          </a:p>
          <a:p>
            <a:pPr marL="285750" indent="-285750">
              <a:spcBef>
                <a:spcPct val="0"/>
              </a:spcBef>
              <a:buClr>
                <a:srgbClr val="FF0000"/>
              </a:buClr>
              <a:buFont typeface="Wingdings" panose="05000000000000000000" pitchFamily="2" charset="2"/>
              <a:buChar char="p"/>
            </a:pPr>
            <a:endParaRPr lang="zh-CN" altLang="en-US" sz="1600" dirty="0"/>
          </a:p>
          <a:p>
            <a:pPr marL="285750" indent="-285750">
              <a:spcBef>
                <a:spcPct val="0"/>
              </a:spcBef>
              <a:buClr>
                <a:srgbClr val="FF0000"/>
              </a:buClr>
              <a:buFont typeface="Wingdings" panose="05000000000000000000" pitchFamily="2" charset="2"/>
              <a:buChar char="p"/>
            </a:pPr>
            <a:r>
              <a:rPr lang="zh-CN" altLang="en-US" sz="1600" dirty="0"/>
              <a:t> 严禁群发垃圾邮件或带病毒邮件；</a:t>
            </a:r>
          </a:p>
          <a:p>
            <a:pPr marL="285750" indent="-285750">
              <a:spcBef>
                <a:spcPct val="0"/>
              </a:spcBef>
              <a:buClr>
                <a:srgbClr val="FF0000"/>
              </a:buClr>
              <a:buFont typeface="Wingdings" panose="05000000000000000000" pitchFamily="2" charset="2"/>
              <a:buChar char="p"/>
            </a:pPr>
            <a:endParaRPr lang="zh-CN" altLang="en-US" sz="1600" dirty="0"/>
          </a:p>
          <a:p>
            <a:pPr marL="285750" indent="-285750">
              <a:spcBef>
                <a:spcPct val="0"/>
              </a:spcBef>
              <a:buClr>
                <a:srgbClr val="FF0000"/>
              </a:buClr>
              <a:buFont typeface="Wingdings" panose="05000000000000000000" pitchFamily="2" charset="2"/>
              <a:buChar char="p"/>
            </a:pPr>
            <a:r>
              <a:rPr lang="zh-CN" altLang="en-US" sz="1600" dirty="0"/>
              <a:t> 禁止使用迅雷等</a:t>
            </a:r>
            <a:r>
              <a:rPr lang="en-US" altLang="zh-CN" sz="1600" dirty="0"/>
              <a:t>P2P</a:t>
            </a:r>
            <a:r>
              <a:rPr lang="zh-CN" altLang="en-US" sz="1600" dirty="0"/>
              <a:t>下载工具进行下载；</a:t>
            </a:r>
          </a:p>
          <a:p>
            <a:pPr marL="285750" indent="-285750">
              <a:spcBef>
                <a:spcPct val="0"/>
              </a:spcBef>
              <a:buClr>
                <a:srgbClr val="FF0000"/>
              </a:buClr>
              <a:buFont typeface="Wingdings" panose="05000000000000000000" pitchFamily="2" charset="2"/>
              <a:buChar char="p"/>
            </a:pPr>
            <a:endParaRPr lang="zh-CN" altLang="en-US" sz="1600" dirty="0"/>
          </a:p>
          <a:p>
            <a:pPr marL="285750" indent="-285750">
              <a:spcBef>
                <a:spcPct val="0"/>
              </a:spcBef>
              <a:buClr>
                <a:srgbClr val="FF0000"/>
              </a:buClr>
              <a:buFont typeface="Wingdings" panose="05000000000000000000" pitchFamily="2" charset="2"/>
              <a:buChar char="p"/>
            </a:pPr>
            <a:r>
              <a:rPr lang="zh-CN" altLang="en-US" sz="1600" dirty="0"/>
              <a:t>严禁私自外发公司敏感和机密内部资料。 </a:t>
            </a:r>
          </a:p>
        </p:txBody>
      </p:sp>
      <p:pic>
        <p:nvPicPr>
          <p:cNvPr id="7" name="Picture 4" descr="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009444"/>
            <a:ext cx="266541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30338" y="5661248"/>
            <a:ext cx="6207148"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工作中禁止的网络行为（二）</a:t>
            </a:r>
            <a:endParaRPr lang="zh-CN" altLang="en-US" sz="3600" b="1" dirty="0">
              <a:solidFill>
                <a:srgbClr val="FF0000"/>
              </a:solidFill>
            </a:endParaRPr>
          </a:p>
        </p:txBody>
      </p:sp>
    </p:spTree>
    <p:extLst>
      <p:ext uri="{BB962C8B-B14F-4D97-AF65-F5344CB8AC3E}">
        <p14:creationId xmlns:p14="http://schemas.microsoft.com/office/powerpoint/2010/main" val="4223292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信息安全</a:t>
            </a:r>
            <a:endParaRPr lang="zh-CN" altLang="en-US" dirty="0"/>
          </a:p>
        </p:txBody>
      </p:sp>
      <p:sp>
        <p:nvSpPr>
          <p:cNvPr id="3" name="内容占位符 2"/>
          <p:cNvSpPr>
            <a:spLocks noGrp="1"/>
          </p:cNvSpPr>
          <p:nvPr>
            <p:ph idx="1"/>
          </p:nvPr>
        </p:nvSpPr>
        <p:spPr>
          <a:xfrm>
            <a:off x="457200" y="1419225"/>
            <a:ext cx="8229600" cy="2225799"/>
          </a:xfrm>
          <a:noFill/>
        </p:spPr>
        <p:txBody>
          <a:bodyPr/>
          <a:lstStyle/>
          <a:p>
            <a:pPr marL="0" indent="0">
              <a:buNone/>
            </a:pPr>
            <a:r>
              <a:rPr lang="en-US" altLang="zh-CN" sz="2400" dirty="0" smtClean="0"/>
              <a:t> </a:t>
            </a:r>
            <a:r>
              <a:rPr lang="zh-CN" altLang="zh-CN" sz="2000" dirty="0" smtClean="0"/>
              <a:t>我国</a:t>
            </a:r>
            <a:r>
              <a:rPr lang="zh-CN" altLang="zh-CN" sz="2000" dirty="0"/>
              <a:t>的信息安全</a:t>
            </a:r>
            <a:r>
              <a:rPr lang="zh-CN" altLang="zh-CN" sz="2000" dirty="0" smtClean="0"/>
              <a:t>阴影</a:t>
            </a:r>
            <a:endParaRPr lang="en-US" altLang="zh-CN" sz="2000" dirty="0" smtClean="0"/>
          </a:p>
          <a:p>
            <a:pPr marL="0" indent="0">
              <a:buNone/>
            </a:pPr>
            <a:r>
              <a:rPr lang="en-US" altLang="zh-CN" sz="2000" dirty="0"/>
              <a:t> </a:t>
            </a:r>
            <a:r>
              <a:rPr lang="en-US" altLang="zh-CN" sz="2000" dirty="0" smtClean="0"/>
              <a:t>     </a:t>
            </a:r>
            <a:r>
              <a:rPr lang="zh-CN" altLang="zh-CN" sz="2000" dirty="0" smtClean="0"/>
              <a:t>中国</a:t>
            </a:r>
            <a:r>
              <a:rPr lang="zh-CN" altLang="zh-CN" sz="2000" dirty="0"/>
              <a:t>国家互联网应急中心抽样监测显示</a:t>
            </a:r>
            <a:r>
              <a:rPr lang="zh-CN" altLang="zh-CN" sz="2000" dirty="0" smtClean="0"/>
              <a:t>，有</a:t>
            </a:r>
            <a:r>
              <a:rPr lang="zh-CN" altLang="zh-CN" sz="2000" dirty="0"/>
              <a:t>近</a:t>
            </a:r>
            <a:r>
              <a:rPr lang="en-US" altLang="zh-CN" sz="2000" dirty="0"/>
              <a:t>5</a:t>
            </a:r>
            <a:r>
              <a:rPr lang="zh-CN" altLang="zh-CN" sz="2000" dirty="0"/>
              <a:t>万个境外</a:t>
            </a:r>
            <a:r>
              <a:rPr lang="en-US" altLang="zh-CN" sz="2000" dirty="0"/>
              <a:t>IP</a:t>
            </a:r>
            <a:r>
              <a:rPr lang="zh-CN" altLang="zh-CN" sz="2000" dirty="0"/>
              <a:t>地址作为木马或僵尸网络控制服务器，参与控制了我国境内近</a:t>
            </a:r>
            <a:r>
              <a:rPr lang="en-US" altLang="zh-CN" sz="2000" dirty="0"/>
              <a:t>890</a:t>
            </a:r>
            <a:r>
              <a:rPr lang="zh-CN" altLang="zh-CN" sz="2000" dirty="0"/>
              <a:t>万台主机，其中有超过</a:t>
            </a:r>
            <a:r>
              <a:rPr lang="en-US" altLang="zh-CN" sz="2000" dirty="0"/>
              <a:t>99.4%</a:t>
            </a:r>
            <a:r>
              <a:rPr lang="zh-CN" altLang="zh-CN" sz="2000" dirty="0"/>
              <a:t>的被控主机，源头在美国。而仿冒我国境内银行网站站点的</a:t>
            </a:r>
            <a:r>
              <a:rPr lang="en-US" altLang="zh-CN" sz="2000" dirty="0"/>
              <a:t>IP</a:t>
            </a:r>
            <a:r>
              <a:rPr lang="zh-CN" altLang="zh-CN" sz="2000" dirty="0"/>
              <a:t>也有将近四分之三来自美国</a:t>
            </a:r>
            <a:r>
              <a:rPr lang="zh-CN" altLang="zh-CN" sz="2000" dirty="0" smtClean="0"/>
              <a:t>。</a:t>
            </a:r>
            <a:endParaRPr lang="en-US" altLang="zh-CN" sz="2000" dirty="0" smtClean="0"/>
          </a:p>
          <a:p>
            <a:pPr marL="0" indent="0">
              <a:buNone/>
            </a:pPr>
            <a:endParaRPr lang="en-US" altLang="zh-CN" sz="2400" dirty="0" smtClean="0"/>
          </a:p>
          <a:p>
            <a:pPr marL="0" indent="0">
              <a:buNone/>
            </a:pPr>
            <a:r>
              <a:rPr lang="en-US" altLang="zh-CN" sz="2400" dirty="0" smtClean="0"/>
              <a:t>   </a:t>
            </a:r>
            <a:endParaRPr lang="zh-CN" altLang="en-US" sz="2400" dirty="0"/>
          </a:p>
        </p:txBody>
      </p:sp>
      <p:sp>
        <p:nvSpPr>
          <p:cNvPr id="8" name="矩形 7"/>
          <p:cNvSpPr/>
          <p:nvPr/>
        </p:nvSpPr>
        <p:spPr>
          <a:xfrm>
            <a:off x="4959494" y="5281229"/>
            <a:ext cx="3416320" cy="369332"/>
          </a:xfrm>
          <a:prstGeom prst="rect">
            <a:avLst/>
          </a:prstGeom>
        </p:spPr>
        <p:txBody>
          <a:bodyPr wrap="none">
            <a:spAutoFit/>
          </a:bodyPr>
          <a:lstStyle/>
          <a:p>
            <a:pPr algn="just">
              <a:spcAft>
                <a:spcPts val="0"/>
              </a:spcAft>
            </a:pPr>
            <a:r>
              <a:rPr lang="zh-CN" altLang="zh-CN" b="1" kern="100" dirty="0">
                <a:solidFill>
                  <a:srgbClr val="FF0000"/>
                </a:solidFill>
                <a:ea typeface="宋体" panose="02010600030101010101" pitchFamily="2" charset="-122"/>
                <a:cs typeface="Arial" panose="020B0604020202020204" pitchFamily="34" charset="0"/>
              </a:rPr>
              <a:t>《中华人民共和国网络安全法》</a:t>
            </a:r>
            <a:endParaRPr lang="zh-CN" altLang="zh-CN"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矩形 8"/>
          <p:cNvSpPr/>
          <p:nvPr/>
        </p:nvSpPr>
        <p:spPr>
          <a:xfrm>
            <a:off x="5305743" y="4771302"/>
            <a:ext cx="2723823" cy="369332"/>
          </a:xfrm>
          <a:prstGeom prst="rect">
            <a:avLst/>
          </a:prstGeom>
        </p:spPr>
        <p:txBody>
          <a:bodyPr wrap="none">
            <a:spAutoFit/>
          </a:bodyPr>
          <a:lstStyle/>
          <a:p>
            <a:r>
              <a:rPr lang="zh-CN" altLang="zh-CN" b="1" dirty="0">
                <a:solidFill>
                  <a:srgbClr val="FF0000"/>
                </a:solidFill>
                <a:ea typeface="宋体" panose="02010600030101010101" pitchFamily="2" charset="-122"/>
                <a:cs typeface="Arial" panose="020B0604020202020204" pitchFamily="34" charset="0"/>
              </a:rPr>
              <a:t>《中华人民共和国刑法》</a:t>
            </a:r>
            <a:endParaRPr lang="zh-CN" altLang="en-US" b="1" dirty="0">
              <a:solidFill>
                <a:srgbClr val="FF0000"/>
              </a:solidFill>
            </a:endParaRPr>
          </a:p>
        </p:txBody>
      </p:sp>
      <p:sp>
        <p:nvSpPr>
          <p:cNvPr id="10" name="矩形 9"/>
          <p:cNvSpPr/>
          <p:nvPr/>
        </p:nvSpPr>
        <p:spPr>
          <a:xfrm>
            <a:off x="4728661" y="5749505"/>
            <a:ext cx="3877985" cy="369332"/>
          </a:xfrm>
          <a:prstGeom prst="rect">
            <a:avLst/>
          </a:prstGeom>
        </p:spPr>
        <p:txBody>
          <a:bodyPr wrap="none">
            <a:spAutoFit/>
          </a:bodyPr>
          <a:lstStyle/>
          <a:p>
            <a:r>
              <a:rPr lang="zh-CN" altLang="zh-CN" b="1" dirty="0">
                <a:solidFill>
                  <a:srgbClr val="FF0000"/>
                </a:solidFill>
                <a:ea typeface="宋体" panose="02010600030101010101" pitchFamily="2" charset="-122"/>
                <a:cs typeface="Arial" panose="020B0604020202020204" pitchFamily="34" charset="0"/>
              </a:rPr>
              <a:t>《中华人民共和国治安管理处罚法》</a:t>
            </a:r>
            <a:endParaRPr lang="zh-CN" altLang="en-US" b="1" dirty="0">
              <a:solidFill>
                <a:srgbClr val="FF0000"/>
              </a:solidFill>
            </a:endParaRPr>
          </a:p>
        </p:txBody>
      </p:sp>
      <p:sp>
        <p:nvSpPr>
          <p:cNvPr id="11" name="矩形 10"/>
          <p:cNvSpPr/>
          <p:nvPr/>
        </p:nvSpPr>
        <p:spPr>
          <a:xfrm>
            <a:off x="457200" y="4105328"/>
            <a:ext cx="4572000" cy="1631216"/>
          </a:xfrm>
          <a:prstGeom prst="rect">
            <a:avLst/>
          </a:prstGeom>
        </p:spPr>
        <p:txBody>
          <a:bodyPr>
            <a:spAutoFit/>
          </a:bodyPr>
          <a:lstStyle/>
          <a:p>
            <a:r>
              <a:rPr lang="zh-CN" altLang="en-US" sz="2000" dirty="0" smtClean="0"/>
              <a:t>       为</a:t>
            </a:r>
            <a:r>
              <a:rPr lang="zh-CN" altLang="en-US" sz="2000" dirty="0"/>
              <a:t>保障信息安全，维护网络空间主权和国家安全、社会公共利益，保护公民、法人和其他组织的合法权益，促进经济社会信息化健康发展</a:t>
            </a:r>
            <a:r>
              <a:rPr lang="zh-CN" altLang="en-US" sz="2000" dirty="0" smtClean="0"/>
              <a:t>。国家制定一些相关法规。</a:t>
            </a:r>
            <a:endParaRPr lang="zh-CN" altLang="en-US" sz="2000"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183" y="3313784"/>
            <a:ext cx="2058940" cy="1457518"/>
          </a:xfrm>
          <a:prstGeom prst="rect">
            <a:avLst/>
          </a:prstGeom>
        </p:spPr>
      </p:pic>
    </p:spTree>
    <p:extLst>
      <p:ext uri="{BB962C8B-B14F-4D97-AF65-F5344CB8AC3E}">
        <p14:creationId xmlns:p14="http://schemas.microsoft.com/office/powerpoint/2010/main" val="213676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无线安全</a:t>
            </a:r>
          </a:p>
        </p:txBody>
      </p:sp>
      <p:sp>
        <p:nvSpPr>
          <p:cNvPr id="2" name="矩形 1"/>
          <p:cNvSpPr/>
          <p:nvPr/>
        </p:nvSpPr>
        <p:spPr>
          <a:xfrm>
            <a:off x="827584" y="1556792"/>
            <a:ext cx="6480720" cy="3111621"/>
          </a:xfrm>
          <a:prstGeom prst="rect">
            <a:avLst/>
          </a:prstGeom>
        </p:spPr>
        <p:txBody>
          <a:bodyPr wrap="square">
            <a:spAutoFit/>
          </a:bodyPr>
          <a:lstStyle/>
          <a:p>
            <a:pPr lvl="0">
              <a:lnSpc>
                <a:spcPct val="150000"/>
              </a:lnSpc>
            </a:pPr>
            <a:r>
              <a:rPr lang="en-US" altLang="zh-CN" kern="0" dirty="0">
                <a:solidFill>
                  <a:srgbClr val="003366"/>
                </a:solidFill>
                <a:latin typeface="宋体" panose="02010600030101010101" pitchFamily="2" charset="-122"/>
                <a:ea typeface="宋体" panose="02010600030101010101" pitchFamily="2" charset="-122"/>
              </a:rPr>
              <a:t> </a:t>
            </a:r>
            <a:r>
              <a:rPr lang="en-US" altLang="zh-CN" kern="0" dirty="0" smtClean="0">
                <a:solidFill>
                  <a:srgbClr val="003366"/>
                </a:solidFill>
                <a:latin typeface="宋体" panose="02010600030101010101" pitchFamily="2" charset="-122"/>
                <a:ea typeface="宋体" panose="02010600030101010101" pitchFamily="2" charset="-122"/>
              </a:rPr>
              <a:t>  </a:t>
            </a:r>
            <a:r>
              <a:rPr lang="zh-CN" altLang="en-US" kern="0" dirty="0" smtClean="0">
                <a:solidFill>
                  <a:srgbClr val="003366"/>
                </a:solidFill>
                <a:latin typeface="宋体" panose="02010600030101010101" pitchFamily="2" charset="-122"/>
                <a:ea typeface="宋体" panose="02010600030101010101" pitchFamily="2" charset="-122"/>
              </a:rPr>
              <a:t>无线</a:t>
            </a:r>
            <a:r>
              <a:rPr lang="zh-CN" altLang="en-US" kern="0" dirty="0">
                <a:solidFill>
                  <a:srgbClr val="003366"/>
                </a:solidFill>
                <a:latin typeface="宋体" panose="02010600030101010101" pitchFamily="2" charset="-122"/>
                <a:ea typeface="宋体" panose="02010600030101010101" pitchFamily="2" charset="-122"/>
              </a:rPr>
              <a:t>网络非常方便，但是给企业和个人也带来很多</a:t>
            </a:r>
            <a:r>
              <a:rPr lang="zh-CN" altLang="en-US" kern="0" dirty="0" smtClean="0">
                <a:solidFill>
                  <a:srgbClr val="003366"/>
                </a:solidFill>
                <a:latin typeface="宋体" panose="02010600030101010101" pitchFamily="2" charset="-122"/>
                <a:ea typeface="宋体" panose="02010600030101010101" pitchFamily="2" charset="-122"/>
              </a:rPr>
              <a:t>风险。如果</a:t>
            </a:r>
            <a:r>
              <a:rPr lang="zh-CN" altLang="en-US" kern="0" dirty="0">
                <a:solidFill>
                  <a:srgbClr val="003366"/>
                </a:solidFill>
                <a:latin typeface="宋体" panose="02010600030101010101" pitchFamily="2" charset="-122"/>
                <a:ea typeface="宋体" panose="02010600030101010101" pitchFamily="2" charset="-122"/>
              </a:rPr>
              <a:t>不使用无线，带无线功能的笔记本和手机设备在工作区域应该关闭无线功能，避免攻击者通过设备的无线接入内网。</a:t>
            </a:r>
            <a:endParaRPr lang="en-US" altLang="zh-CN" kern="0" dirty="0">
              <a:solidFill>
                <a:srgbClr val="003366"/>
              </a:solidFill>
              <a:latin typeface="宋体" panose="02010600030101010101" pitchFamily="2" charset="-122"/>
              <a:ea typeface="宋体" panose="02010600030101010101" pitchFamily="2" charset="-122"/>
            </a:endParaRPr>
          </a:p>
          <a:p>
            <a:pPr marL="342900" indent="-342900">
              <a:lnSpc>
                <a:spcPct val="150000"/>
              </a:lnSpc>
              <a:spcBef>
                <a:spcPct val="20000"/>
              </a:spcBef>
              <a:buClr>
                <a:srgbClr val="4C59D2"/>
              </a:buClr>
              <a:buFont typeface="Wingdings" panose="05000000000000000000" pitchFamily="2" charset="2"/>
              <a:buChar char="v"/>
            </a:pPr>
            <a:r>
              <a:rPr lang="zh-CN" altLang="en-US" b="1" kern="0" dirty="0">
                <a:solidFill>
                  <a:srgbClr val="FF0000"/>
                </a:solidFill>
                <a:latin typeface="宋体" panose="02010600030101010101" pitchFamily="2" charset="-122"/>
                <a:ea typeface="宋体" panose="02010600030101010101" pitchFamily="2" charset="-122"/>
              </a:rPr>
              <a:t>不要在公司内部使用你自己的无线设备。</a:t>
            </a:r>
            <a:r>
              <a:rPr lang="zh-CN" altLang="en-US" kern="0" dirty="0">
                <a:solidFill>
                  <a:srgbClr val="003366"/>
                </a:solidFill>
                <a:latin typeface="宋体" panose="02010600030101010101" pitchFamily="2" charset="-122"/>
                <a:ea typeface="宋体" panose="02010600030101010101" pitchFamily="2" charset="-122"/>
              </a:rPr>
              <a:t>如果需要</a:t>
            </a:r>
            <a:r>
              <a:rPr lang="zh-CN" altLang="en-US" kern="0" dirty="0" smtClean="0">
                <a:solidFill>
                  <a:srgbClr val="003366"/>
                </a:solidFill>
                <a:latin typeface="宋体" panose="02010600030101010101" pitchFamily="2" charset="-122"/>
                <a:ea typeface="宋体" panose="02010600030101010101" pitchFamily="2" charset="-122"/>
              </a:rPr>
              <a:t>，允许使用公司</a:t>
            </a:r>
            <a:r>
              <a:rPr lang="en-US" altLang="zh-CN" kern="0" dirty="0">
                <a:solidFill>
                  <a:srgbClr val="003366"/>
                </a:solidFill>
                <a:latin typeface="宋体" panose="02010600030101010101" pitchFamily="2" charset="-122"/>
                <a:ea typeface="宋体" panose="02010600030101010101" pitchFamily="2" charset="-122"/>
              </a:rPr>
              <a:t>IT</a:t>
            </a:r>
            <a:r>
              <a:rPr lang="zh-CN" altLang="en-US" kern="0" dirty="0">
                <a:solidFill>
                  <a:srgbClr val="003366"/>
                </a:solidFill>
                <a:latin typeface="宋体" panose="02010600030101010101" pitchFamily="2" charset="-122"/>
                <a:ea typeface="宋体" panose="02010600030101010101" pitchFamily="2" charset="-122"/>
              </a:rPr>
              <a:t>部门批准并安全配置的无线设备</a:t>
            </a:r>
            <a:r>
              <a:rPr lang="zh-CN" altLang="en-US" kern="0" dirty="0" smtClean="0">
                <a:solidFill>
                  <a:srgbClr val="003366"/>
                </a:solidFill>
                <a:latin typeface="宋体" panose="02010600030101010101" pitchFamily="2" charset="-122"/>
                <a:ea typeface="宋体" panose="02010600030101010101" pitchFamily="2" charset="-122"/>
              </a:rPr>
              <a:t>。</a:t>
            </a:r>
            <a:endParaRPr lang="en-US" altLang="zh-CN" kern="0" dirty="0">
              <a:solidFill>
                <a:srgbClr val="003366"/>
              </a:solidFill>
              <a:latin typeface="宋体" panose="02010600030101010101" pitchFamily="2" charset="-122"/>
              <a:ea typeface="宋体" panose="02010600030101010101" pitchFamily="2" charset="-122"/>
            </a:endParaRPr>
          </a:p>
          <a:p>
            <a:pPr marL="342900" indent="-342900">
              <a:lnSpc>
                <a:spcPct val="150000"/>
              </a:lnSpc>
              <a:spcBef>
                <a:spcPct val="20000"/>
              </a:spcBef>
              <a:buClr>
                <a:srgbClr val="4C59D2"/>
              </a:buClr>
              <a:buFont typeface="Wingdings" panose="05000000000000000000" pitchFamily="2" charset="2"/>
              <a:buChar char="v"/>
            </a:pPr>
            <a:r>
              <a:rPr lang="zh-CN" altLang="en-US" kern="0" dirty="0">
                <a:solidFill>
                  <a:srgbClr val="003366"/>
                </a:solidFill>
                <a:latin typeface="宋体" panose="02010600030101010101" pitchFamily="2" charset="-122"/>
                <a:ea typeface="宋体" panose="02010600030101010101" pitchFamily="2" charset="-122"/>
              </a:rPr>
              <a:t>不要使用不受信的无线网络，使用公有的无线网络传输隐私信息时一定要加密传输</a:t>
            </a:r>
          </a:p>
        </p:txBody>
      </p:sp>
      <p:pic>
        <p:nvPicPr>
          <p:cNvPr id="15" name="Picture 5" descr="D-Link新近推出二款54M无线宽带路由器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509120"/>
            <a:ext cx="299720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761686" y="6211669"/>
            <a:ext cx="5280613"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日常行为规范</a:t>
            </a:r>
            <a:r>
              <a:rPr lang="en-US" altLang="zh-CN" sz="3600" b="1" dirty="0">
                <a:solidFill>
                  <a:srgbClr val="FF0000"/>
                </a:solidFill>
                <a:latin typeface="黑体" panose="02010609060101010101" pitchFamily="49" charset="-122"/>
                <a:ea typeface="黑体" panose="02010609060101010101" pitchFamily="49" charset="-122"/>
              </a:rPr>
              <a:t>—</a:t>
            </a:r>
            <a:r>
              <a:rPr lang="zh-CN" altLang="en-US" sz="3600" b="1" dirty="0">
                <a:solidFill>
                  <a:srgbClr val="FF0000"/>
                </a:solidFill>
                <a:latin typeface="黑体" panose="02010609060101010101" pitchFamily="49" charset="-122"/>
                <a:ea typeface="黑体" panose="02010609060101010101" pitchFamily="49" charset="-122"/>
              </a:rPr>
              <a:t>无线安全</a:t>
            </a:r>
            <a:endParaRPr lang="zh-CN" altLang="en-US" sz="3600" b="1" dirty="0">
              <a:solidFill>
                <a:srgbClr val="FF0000"/>
              </a:solidFill>
            </a:endParaRPr>
          </a:p>
        </p:txBody>
      </p:sp>
    </p:spTree>
    <p:extLst>
      <p:ext uri="{BB962C8B-B14F-4D97-AF65-F5344CB8AC3E}">
        <p14:creationId xmlns:p14="http://schemas.microsoft.com/office/powerpoint/2010/main" val="309289072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安全意识</a:t>
            </a:r>
          </a:p>
        </p:txBody>
      </p:sp>
      <p:sp>
        <p:nvSpPr>
          <p:cNvPr id="2" name="矩形 1"/>
          <p:cNvSpPr/>
          <p:nvPr/>
        </p:nvSpPr>
        <p:spPr>
          <a:xfrm>
            <a:off x="611560" y="1340769"/>
            <a:ext cx="7488832" cy="5041380"/>
          </a:xfrm>
          <a:prstGeom prst="rect">
            <a:avLst/>
          </a:prstGeom>
        </p:spPr>
        <p:txBody>
          <a:bodyPr wrap="square">
            <a:spAutoFit/>
          </a:bodyPr>
          <a:lstStyle/>
          <a:p>
            <a:pPr lvl="0" eaLnBrk="1" hangingPunct="1">
              <a:lnSpc>
                <a:spcPct val="150000"/>
              </a:lnSpc>
              <a:spcBef>
                <a:spcPct val="40000"/>
              </a:spcBef>
              <a:buClr>
                <a:srgbClr val="4C59D2"/>
              </a:buClr>
              <a:buFont typeface="Wingdings" panose="05000000000000000000" pitchFamily="2" charset="2"/>
              <a:buChar char="v"/>
            </a:pPr>
            <a:r>
              <a:rPr lang="zh-CN" altLang="en-US" sz="1600" kern="0" dirty="0">
                <a:solidFill>
                  <a:srgbClr val="003366"/>
                </a:solidFill>
                <a:latin typeface="宋体" panose="02010600030101010101" pitchFamily="2" charset="-122"/>
                <a:ea typeface="宋体" panose="02010600030101010101" pitchFamily="2" charset="-122"/>
              </a:rPr>
              <a:t>应将</a:t>
            </a:r>
            <a:r>
              <a:rPr lang="zh-CN" altLang="en-US" sz="1600" kern="0" dirty="0" smtClean="0">
                <a:solidFill>
                  <a:srgbClr val="003366"/>
                </a:solidFill>
                <a:latin typeface="宋体" panose="02010600030101010101" pitchFamily="2" charset="-122"/>
                <a:ea typeface="宋体" panose="02010600030101010101" pitchFamily="2" charset="-122"/>
              </a:rPr>
              <a:t>复印、传真或</a:t>
            </a:r>
            <a:r>
              <a:rPr lang="zh-CN" altLang="en-US" sz="1600" kern="0" dirty="0">
                <a:solidFill>
                  <a:srgbClr val="003366"/>
                </a:solidFill>
                <a:latin typeface="宋体" panose="02010600030101010101" pitchFamily="2" charset="-122"/>
                <a:ea typeface="宋体" panose="02010600030101010101" pitchFamily="2" charset="-122"/>
              </a:rPr>
              <a:t>打印的资料及时</a:t>
            </a:r>
            <a:r>
              <a:rPr lang="zh-CN" altLang="en-US" sz="1600" kern="0" dirty="0" smtClean="0">
                <a:solidFill>
                  <a:srgbClr val="003366"/>
                </a:solidFill>
                <a:latin typeface="宋体" panose="02010600030101010101" pitchFamily="2" charset="-122"/>
                <a:ea typeface="宋体" panose="02010600030101010101" pitchFamily="2" charset="-122"/>
              </a:rPr>
              <a:t>取走</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打印纸背面泄密</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个人应养成定期备份工作信息的习惯</a:t>
            </a: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保密性要求较高的数据在备份时应考虑保密问题</a:t>
            </a: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防范计算机共享文件夹泄密</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发送保密邮件时请加密</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不要轻易在网站上留你的公司邮箱或重要私人邮箱</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a:solidFill>
                  <a:srgbClr val="003366"/>
                </a:solidFill>
                <a:latin typeface="宋体" panose="02010600030101010101" pitchFamily="2" charset="-122"/>
                <a:ea typeface="宋体" panose="02010600030101010101" pitchFamily="2" charset="-122"/>
              </a:rPr>
              <a:t>新</a:t>
            </a:r>
            <a:r>
              <a:rPr lang="zh-CN" altLang="en-US" sz="1600" kern="0" dirty="0" smtClean="0">
                <a:solidFill>
                  <a:srgbClr val="003366"/>
                </a:solidFill>
                <a:latin typeface="宋体" panose="02010600030101010101" pitchFamily="2" charset="-122"/>
                <a:ea typeface="宋体" panose="02010600030101010101" pitchFamily="2" charset="-122"/>
              </a:rPr>
              <a:t>员工入职电脑应全面的安全体检后再使用</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移动介质请先杀毒再使用，尽量避免工作移动存储介质和私人的移动存储介质交叉使用</a:t>
            </a:r>
            <a:endParaRPr lang="en-US" altLang="zh-CN" sz="1600" kern="0" dirty="0" smtClean="0">
              <a:solidFill>
                <a:srgbClr val="003366"/>
              </a:solidFill>
              <a:latin typeface="宋体" panose="02010600030101010101" pitchFamily="2" charset="-122"/>
              <a:ea typeface="宋体" panose="02010600030101010101" pitchFamily="2" charset="-122"/>
            </a:endParaRPr>
          </a:p>
          <a:p>
            <a:pPr lvl="0" eaLnBrk="1" hangingPunct="1">
              <a:lnSpc>
                <a:spcPct val="150000"/>
              </a:lnSpc>
              <a:spcBef>
                <a:spcPct val="40000"/>
              </a:spcBef>
              <a:buClr>
                <a:srgbClr val="4C59D2"/>
              </a:buClr>
              <a:buFont typeface="Wingdings" panose="05000000000000000000" pitchFamily="2" charset="2"/>
              <a:buChar char="v"/>
            </a:pPr>
            <a:r>
              <a:rPr lang="zh-CN" altLang="en-US" sz="1600" kern="0" dirty="0" smtClean="0">
                <a:solidFill>
                  <a:srgbClr val="003366"/>
                </a:solidFill>
                <a:latin typeface="宋体" panose="02010600030101010101" pitchFamily="2" charset="-122"/>
                <a:ea typeface="宋体" panose="02010600030101010101" pitchFamily="2" charset="-122"/>
              </a:rPr>
              <a:t>出差人员应妥善保管个人电脑，访问公司内部应用系统时，先拨</a:t>
            </a:r>
            <a:r>
              <a:rPr lang="en-US" altLang="zh-CN" sz="1600" kern="0" dirty="0" smtClean="0">
                <a:solidFill>
                  <a:srgbClr val="003366"/>
                </a:solidFill>
                <a:latin typeface="宋体" panose="02010600030101010101" pitchFamily="2" charset="-122"/>
                <a:ea typeface="宋体" panose="02010600030101010101" pitchFamily="2" charset="-122"/>
              </a:rPr>
              <a:t>VPN</a:t>
            </a:r>
            <a:endParaRPr lang="zh-CN" altLang="en-US" sz="1600" kern="0" dirty="0" smtClean="0">
              <a:solidFill>
                <a:srgbClr val="003366"/>
              </a:solidFill>
              <a:latin typeface="宋体" panose="02010600030101010101" pitchFamily="2" charset="-122"/>
              <a:ea typeface="宋体" panose="02010600030101010101" pitchFamily="2" charset="-122"/>
            </a:endParaRPr>
          </a:p>
        </p:txBody>
      </p:sp>
      <p:graphicFrame>
        <p:nvGraphicFramePr>
          <p:cNvPr id="5" name="Object 9"/>
          <p:cNvGraphicFramePr>
            <a:graphicFrameLocks noChangeAspect="1"/>
          </p:cNvGraphicFramePr>
          <p:nvPr>
            <p:extLst>
              <p:ext uri="{D42A27DB-BD31-4B8C-83A1-F6EECF244321}">
                <p14:modId xmlns:p14="http://schemas.microsoft.com/office/powerpoint/2010/main" val="2485189080"/>
              </p:ext>
            </p:extLst>
          </p:nvPr>
        </p:nvGraphicFramePr>
        <p:xfrm>
          <a:off x="5868144" y="1844824"/>
          <a:ext cx="1611313" cy="1849437"/>
        </p:xfrm>
        <a:graphic>
          <a:graphicData uri="http://schemas.openxmlformats.org/presentationml/2006/ole">
            <mc:AlternateContent xmlns:mc="http://schemas.openxmlformats.org/markup-compatibility/2006">
              <mc:Choice xmlns:v="urn:schemas-microsoft-com:vml" Requires="v">
                <p:oleObj spid="_x0000_s42042" name="Clip" r:id="rId4" imgW="4251240" imgH="4570200" progId="MS_ClipArt_Gallery.2">
                  <p:embed/>
                </p:oleObj>
              </mc:Choice>
              <mc:Fallback>
                <p:oleObj name="Clip" r:id="rId4" imgW="4251240" imgH="45702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844824"/>
                        <a:ext cx="1611313" cy="184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3131840" y="6211669"/>
            <a:ext cx="3427541"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安全意识小贴士</a:t>
            </a:r>
            <a:endParaRPr lang="zh-CN" altLang="en-US" sz="3600" b="1" dirty="0">
              <a:solidFill>
                <a:srgbClr val="FF0000"/>
              </a:solidFill>
            </a:endParaRPr>
          </a:p>
        </p:txBody>
      </p:sp>
    </p:spTree>
    <p:extLst>
      <p:ext uri="{BB962C8B-B14F-4D97-AF65-F5344CB8AC3E}">
        <p14:creationId xmlns:p14="http://schemas.microsoft.com/office/powerpoint/2010/main" val="410815715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kumimoji="1" lang="zh-CN" altLang="en-US" b="0" dirty="0" smtClean="0"/>
              <a:t>加密文件</a:t>
            </a:r>
            <a:endParaRPr kumimoji="1" lang="zh-CN" altLang="en-US" b="0" dirty="0"/>
          </a:p>
        </p:txBody>
      </p:sp>
      <p:sp>
        <p:nvSpPr>
          <p:cNvPr id="3" name="矩形 2"/>
          <p:cNvSpPr/>
          <p:nvPr/>
        </p:nvSpPr>
        <p:spPr>
          <a:xfrm>
            <a:off x="733425" y="1628800"/>
            <a:ext cx="6048672" cy="369332"/>
          </a:xfrm>
          <a:prstGeom prst="rect">
            <a:avLst/>
          </a:prstGeom>
        </p:spPr>
        <p:txBody>
          <a:bodyPr wrap="square">
            <a:spAutoFit/>
          </a:bodyPr>
          <a:lstStyle/>
          <a:p>
            <a:r>
              <a:rPr lang="zh-CN" altLang="en-US" dirty="0" smtClean="0"/>
              <a:t>使用</a:t>
            </a:r>
            <a:r>
              <a:rPr lang="en-US" altLang="zh-CN" dirty="0" smtClean="0"/>
              <a:t>office</a:t>
            </a:r>
            <a:r>
              <a:rPr lang="zh-CN" altLang="en-US" dirty="0" smtClean="0"/>
              <a:t>的加密功能保护文档（只针对单个文档）</a:t>
            </a:r>
            <a:endParaRPr lang="zh-CN" altLang="en-US" dirty="0"/>
          </a:p>
        </p:txBody>
      </p:sp>
      <p:pic>
        <p:nvPicPr>
          <p:cNvPr id="4" name="图片 3"/>
          <p:cNvPicPr>
            <a:picLocks noChangeAspect="1"/>
          </p:cNvPicPr>
          <p:nvPr/>
        </p:nvPicPr>
        <p:blipFill>
          <a:blip r:embed="rId3"/>
          <a:stretch>
            <a:fillRect/>
          </a:stretch>
        </p:blipFill>
        <p:spPr>
          <a:xfrm>
            <a:off x="1187624" y="2030089"/>
            <a:ext cx="5772150" cy="4495800"/>
          </a:xfrm>
          <a:prstGeom prst="rect">
            <a:avLst/>
          </a:prstGeom>
        </p:spPr>
      </p:pic>
      <p:sp>
        <p:nvSpPr>
          <p:cNvPr id="2" name="矩形 1"/>
          <p:cNvSpPr/>
          <p:nvPr/>
        </p:nvSpPr>
        <p:spPr>
          <a:xfrm>
            <a:off x="1691680" y="6093296"/>
            <a:ext cx="6667210" cy="646331"/>
          </a:xfrm>
          <a:prstGeom prst="rect">
            <a:avLst/>
          </a:prstGeom>
        </p:spPr>
        <p:txBody>
          <a:bodyPr wrap="none">
            <a:spAutoFit/>
          </a:bodyPr>
          <a:lstStyle/>
          <a:p>
            <a:r>
              <a:rPr lang="zh-CN" altLang="en-US" sz="3600" b="1" dirty="0">
                <a:solidFill>
                  <a:srgbClr val="FF0000"/>
                </a:solidFill>
                <a:latin typeface="Times New Roman" charset="0"/>
              </a:rPr>
              <a:t>安全小技巧</a:t>
            </a:r>
            <a:r>
              <a:rPr lang="en-US" altLang="zh-CN" sz="3600" b="1" dirty="0">
                <a:solidFill>
                  <a:srgbClr val="FF0000"/>
                </a:solidFill>
                <a:latin typeface="Times New Roman" charset="0"/>
              </a:rPr>
              <a:t>——</a:t>
            </a:r>
            <a:r>
              <a:rPr lang="zh-CN" altLang="en-US" sz="3600" b="1" dirty="0">
                <a:solidFill>
                  <a:srgbClr val="FF0000"/>
                </a:solidFill>
                <a:latin typeface="Times New Roman" charset="0"/>
              </a:rPr>
              <a:t>用加密保护文件</a:t>
            </a:r>
            <a:endParaRPr lang="zh-CN" altLang="en-US" sz="3600" b="1" dirty="0">
              <a:solidFill>
                <a:srgbClr val="FF0000"/>
              </a:solidFill>
            </a:endParaRPr>
          </a:p>
        </p:txBody>
      </p:sp>
    </p:spTree>
    <p:extLst>
      <p:ext uri="{BB962C8B-B14F-4D97-AF65-F5344CB8AC3E}">
        <p14:creationId xmlns:p14="http://schemas.microsoft.com/office/powerpoint/2010/main" val="190929922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kumimoji="1" lang="zh-CN" altLang="en-US" b="0" dirty="0" smtClean="0"/>
              <a:t>加密文件</a:t>
            </a:r>
            <a:endParaRPr kumimoji="1" lang="zh-CN" altLang="en-US" b="0" dirty="0"/>
          </a:p>
        </p:txBody>
      </p:sp>
      <p:sp>
        <p:nvSpPr>
          <p:cNvPr id="3" name="矩形 2"/>
          <p:cNvSpPr/>
          <p:nvPr/>
        </p:nvSpPr>
        <p:spPr>
          <a:xfrm>
            <a:off x="525397" y="1295400"/>
            <a:ext cx="6048672" cy="873957"/>
          </a:xfrm>
          <a:prstGeom prst="rect">
            <a:avLst/>
          </a:prstGeom>
        </p:spPr>
        <p:txBody>
          <a:bodyPr wrap="square">
            <a:spAutoFit/>
          </a:bodyPr>
          <a:lstStyle/>
          <a:p>
            <a:pPr marL="285750" indent="-285750">
              <a:lnSpc>
                <a:spcPct val="150000"/>
              </a:lnSpc>
              <a:buFont typeface="Wingdings" panose="05000000000000000000" pitchFamily="2" charset="2"/>
              <a:buChar char="ü"/>
            </a:pPr>
            <a:r>
              <a:rPr lang="zh-CN" altLang="en-US" dirty="0" smtClean="0"/>
              <a:t>可对单个和多个文件及文件夹加密</a:t>
            </a:r>
          </a:p>
          <a:p>
            <a:pPr marL="285750" indent="-285750">
              <a:lnSpc>
                <a:spcPct val="150000"/>
              </a:lnSpc>
              <a:buFont typeface="Wingdings" panose="05000000000000000000" pitchFamily="2" charset="2"/>
              <a:buChar char="ü"/>
            </a:pPr>
            <a:r>
              <a:rPr lang="zh-CN" altLang="en-US" dirty="0" smtClean="0"/>
              <a:t>选择要加密的文件或文件夹，点击鼠标右键</a:t>
            </a:r>
          </a:p>
        </p:txBody>
      </p:sp>
      <p:pic>
        <p:nvPicPr>
          <p:cNvPr id="5" name="图片 4" descr="43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204864"/>
            <a:ext cx="4104570" cy="4104570"/>
          </a:xfrm>
          <a:prstGeom prst="rect">
            <a:avLst/>
          </a:prstGeom>
          <a:ln>
            <a:solidFill>
              <a:srgbClr val="FF0000"/>
            </a:solidFill>
          </a:ln>
        </p:spPr>
      </p:pic>
      <p:pic>
        <p:nvPicPr>
          <p:cNvPr id="2" name="图片 1"/>
          <p:cNvPicPr>
            <a:picLocks noChangeAspect="1"/>
          </p:cNvPicPr>
          <p:nvPr/>
        </p:nvPicPr>
        <p:blipFill>
          <a:blip r:embed="rId4"/>
          <a:stretch>
            <a:fillRect/>
          </a:stretch>
        </p:blipFill>
        <p:spPr>
          <a:xfrm>
            <a:off x="2211619" y="2200672"/>
            <a:ext cx="4362450" cy="3743325"/>
          </a:xfrm>
          <a:prstGeom prst="rect">
            <a:avLst/>
          </a:prstGeom>
        </p:spPr>
      </p:pic>
      <p:pic>
        <p:nvPicPr>
          <p:cNvPr id="7" name="图片 6"/>
          <p:cNvPicPr>
            <a:picLocks noChangeAspect="1"/>
          </p:cNvPicPr>
          <p:nvPr/>
        </p:nvPicPr>
        <p:blipFill>
          <a:blip r:embed="rId5"/>
          <a:stretch>
            <a:fillRect/>
          </a:stretch>
        </p:blipFill>
        <p:spPr>
          <a:xfrm>
            <a:off x="4715989" y="2500709"/>
            <a:ext cx="3200400" cy="3143250"/>
          </a:xfrm>
          <a:prstGeom prst="rect">
            <a:avLst/>
          </a:prstGeom>
        </p:spPr>
      </p:pic>
      <p:sp>
        <p:nvSpPr>
          <p:cNvPr id="4" name="矩形 3"/>
          <p:cNvSpPr/>
          <p:nvPr/>
        </p:nvSpPr>
        <p:spPr>
          <a:xfrm>
            <a:off x="1475656" y="6244128"/>
            <a:ext cx="6667210" cy="646331"/>
          </a:xfrm>
          <a:prstGeom prst="rect">
            <a:avLst/>
          </a:prstGeom>
        </p:spPr>
        <p:txBody>
          <a:bodyPr wrap="none">
            <a:spAutoFit/>
          </a:bodyPr>
          <a:lstStyle/>
          <a:p>
            <a:r>
              <a:rPr lang="zh-CN" altLang="en-US" sz="3600" b="1" dirty="0">
                <a:solidFill>
                  <a:srgbClr val="FF0000"/>
                </a:solidFill>
                <a:latin typeface="Times New Roman" charset="0"/>
              </a:rPr>
              <a:t>安全小技巧</a:t>
            </a:r>
            <a:r>
              <a:rPr lang="en-US" altLang="zh-CN" sz="3600" b="1" dirty="0">
                <a:solidFill>
                  <a:srgbClr val="FF0000"/>
                </a:solidFill>
                <a:latin typeface="Times New Roman" charset="0"/>
              </a:rPr>
              <a:t>——</a:t>
            </a:r>
            <a:r>
              <a:rPr lang="zh-CN" altLang="en-US" sz="3600" b="1" dirty="0">
                <a:solidFill>
                  <a:srgbClr val="FF0000"/>
                </a:solidFill>
                <a:latin typeface="Times New Roman" charset="0"/>
              </a:rPr>
              <a:t>用加密保护文件</a:t>
            </a:r>
            <a:endParaRPr lang="zh-CN" altLang="en-US" sz="3600" b="1" dirty="0">
              <a:solidFill>
                <a:srgbClr val="FF0000"/>
              </a:solidFill>
            </a:endParaRPr>
          </a:p>
        </p:txBody>
      </p:sp>
    </p:spTree>
    <p:extLst>
      <p:ext uri="{BB962C8B-B14F-4D97-AF65-F5344CB8AC3E}">
        <p14:creationId xmlns:p14="http://schemas.microsoft.com/office/powerpoint/2010/main" val="1384068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人员物理访问控制</a:t>
            </a:r>
            <a:endParaRPr lang="zh-CN" altLang="en-US" dirty="0"/>
          </a:p>
        </p:txBody>
      </p:sp>
      <p:pic>
        <p:nvPicPr>
          <p:cNvPr id="43010" name="Picture 2" descr="T%%(OYVKGS$2}DP3)HR}VW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2" y="1380994"/>
            <a:ext cx="9787174"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50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人员网络访问控制</a:t>
            </a:r>
            <a:endParaRPr lang="zh-CN" altLang="en-US" dirty="0"/>
          </a:p>
        </p:txBody>
      </p:sp>
      <p:pic>
        <p:nvPicPr>
          <p:cNvPr id="44034" name="Picture 2" descr="HX{RTXI33GOEQKZMY[TO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36" y="1312374"/>
            <a:ext cx="9592217" cy="535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1180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人员系统访问控制</a:t>
            </a:r>
            <a:endParaRPr lang="zh-CN" altLang="en-US" dirty="0"/>
          </a:p>
        </p:txBody>
      </p:sp>
      <p:pic>
        <p:nvPicPr>
          <p:cNvPr id="45058" name="Picture 2" descr="I%GBGL~YN%XUEK(Q`9IN}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84068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1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安全回顾</a:t>
            </a:r>
          </a:p>
        </p:txBody>
      </p:sp>
      <p:sp>
        <p:nvSpPr>
          <p:cNvPr id="6" name="灯片编号占位符 1"/>
          <p:cNvSpPr txBox="1">
            <a:spLocks noGrp="1" noChangeArrowheads="1"/>
          </p:cNvSpPr>
          <p:nvPr/>
        </p:nvSpPr>
        <p:spPr bwMode="auto">
          <a:xfrm>
            <a:off x="8459788" y="6308725"/>
            <a:ext cx="5318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29226D-9FF6-4991-83C2-83C133F485AF}" type="slidenum">
              <a:rPr lang="en-US" altLang="zh-CN">
                <a:ea typeface="黑体" panose="02010609060101010101" pitchFamily="49" charset="-122"/>
              </a:rPr>
              <a:pPr eaLnBrk="1" hangingPunct="1"/>
              <a:t>27</a:t>
            </a:fld>
            <a:endParaRPr lang="en-US" altLang="zh-CN">
              <a:ea typeface="黑体" panose="02010609060101010101" pitchFamily="49" charset="-122"/>
            </a:endParaRPr>
          </a:p>
        </p:txBody>
      </p:sp>
      <p:sp>
        <p:nvSpPr>
          <p:cNvPr id="7" name="TextBox 4"/>
          <p:cNvSpPr txBox="1">
            <a:spLocks noChangeArrowheads="1"/>
          </p:cNvSpPr>
          <p:nvPr/>
        </p:nvSpPr>
        <p:spPr bwMode="auto">
          <a:xfrm>
            <a:off x="2124075" y="1989138"/>
            <a:ext cx="4751388"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加强敏感信息的保密</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留意物理安全</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遵守法律法规和安全策略</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公司资源只供公司所用</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保守口令秘密</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谨慎使用</a:t>
            </a:r>
            <a:r>
              <a:rPr lang="en-US" altLang="zh-CN" sz="2000" dirty="0">
                <a:latin typeface="华文楷体" panose="02010600040101010101" pitchFamily="2" charset="-122"/>
                <a:ea typeface="华文楷体" panose="02010600040101010101" pitchFamily="2" charset="-122"/>
              </a:rPr>
              <a:t>Internet</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EMAIL</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QQ</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加强人员安全管理</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识别并控制第三方风险</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加强防病毒措施</a:t>
            </a:r>
          </a:p>
          <a:p>
            <a:pPr eaLnBrk="1" hangingPunct="1">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有问题及时报告</a:t>
            </a:r>
          </a:p>
        </p:txBody>
      </p:sp>
      <p:sp>
        <p:nvSpPr>
          <p:cNvPr id="8" name="TextBox 5"/>
          <p:cNvSpPr txBox="1">
            <a:spLocks noChangeArrowheads="1"/>
          </p:cNvSpPr>
          <p:nvPr/>
        </p:nvSpPr>
        <p:spPr bwMode="auto">
          <a:xfrm>
            <a:off x="1331913" y="1412875"/>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华文楷体" panose="02010600040101010101" pitchFamily="2" charset="-122"/>
                <a:ea typeface="华文楷体" panose="02010600040101010101" pitchFamily="2" charset="-122"/>
              </a:rPr>
              <a:t>回顾：</a:t>
            </a:r>
          </a:p>
        </p:txBody>
      </p:sp>
    </p:spTree>
    <p:extLst>
      <p:ext uri="{BB962C8B-B14F-4D97-AF65-F5344CB8AC3E}">
        <p14:creationId xmlns:p14="http://schemas.microsoft.com/office/powerpoint/2010/main" val="4228043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rop-arra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1628775"/>
            <a:ext cx="4792662"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
          <p:cNvSpPr txBox="1">
            <a:spLocks noChangeArrowheads="1"/>
          </p:cNvSpPr>
          <p:nvPr/>
        </p:nvSpPr>
        <p:spPr bwMode="auto">
          <a:xfrm>
            <a:off x="683568" y="5394920"/>
            <a:ext cx="7129463" cy="914400"/>
          </a:xfrm>
          <a:prstGeom prst="rect">
            <a:avLst/>
          </a:prstGeom>
          <a:noFill/>
          <a:ln w="9525" algn="ctr">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5400">
                <a:effectLst>
                  <a:outerShdw blurRad="38100" dist="38100" dir="2700000" algn="tl">
                    <a:srgbClr val="C0C0C0"/>
                  </a:outerShdw>
                </a:effectLst>
                <a:latin typeface="Comic Sans MS" pitchFamily="66" charset="0"/>
                <a:ea typeface="黑体" pitchFamily="2" charset="-122"/>
              </a:rPr>
              <a:t>从</a:t>
            </a:r>
            <a:r>
              <a:rPr lang="zh-CN" altLang="en-US" sz="5400">
                <a:solidFill>
                  <a:srgbClr val="FF0000"/>
                </a:solidFill>
                <a:effectLst>
                  <a:outerShdw blurRad="38100" dist="38100" dir="2700000" algn="tl">
                    <a:srgbClr val="C0C0C0"/>
                  </a:outerShdw>
                </a:effectLst>
                <a:latin typeface="Comic Sans MS" pitchFamily="66" charset="0"/>
                <a:ea typeface="黑体" pitchFamily="2" charset="-122"/>
              </a:rPr>
              <a:t>一点一滴</a:t>
            </a:r>
            <a:r>
              <a:rPr lang="zh-CN" altLang="en-US" sz="5400">
                <a:effectLst>
                  <a:outerShdw blurRad="38100" dist="38100" dir="2700000" algn="tl">
                    <a:srgbClr val="C0C0C0"/>
                  </a:outerShdw>
                </a:effectLst>
                <a:latin typeface="Comic Sans MS" pitchFamily="66" charset="0"/>
                <a:ea typeface="黑体" pitchFamily="2" charset="-122"/>
              </a:rPr>
              <a:t>做起！</a:t>
            </a:r>
          </a:p>
        </p:txBody>
      </p:sp>
      <p:sp>
        <p:nvSpPr>
          <p:cNvPr id="12" name="Text Box 4"/>
          <p:cNvSpPr txBox="1">
            <a:spLocks noChangeArrowheads="1"/>
          </p:cNvSpPr>
          <p:nvPr/>
        </p:nvSpPr>
        <p:spPr bwMode="auto">
          <a:xfrm>
            <a:off x="683568" y="4243983"/>
            <a:ext cx="7272858" cy="923330"/>
          </a:xfrm>
          <a:prstGeom prst="rect">
            <a:avLst/>
          </a:prstGeom>
          <a:noFill/>
          <a:ln w="9525" algn="ctr">
            <a:noFill/>
            <a:miter lim="800000"/>
            <a:headEnd/>
            <a:tailEnd/>
          </a:ln>
          <a:effectLst>
            <a:outerShdw dist="35921" dir="2700000" algn="ctr" rotWithShape="0">
              <a:schemeClr val="bg2"/>
            </a:outerShdw>
          </a:effectLst>
        </p:spPr>
        <p:txBody>
          <a:bodyPr wrap="square">
            <a:spAutoFit/>
          </a:bodyPr>
          <a:lstStyle/>
          <a:p>
            <a:pPr>
              <a:spcBef>
                <a:spcPct val="50000"/>
              </a:spcBef>
              <a:defRPr/>
            </a:pPr>
            <a:r>
              <a:rPr lang="zh-CN" altLang="en-US" sz="5400" b="1" dirty="0" smtClean="0">
                <a:solidFill>
                  <a:srgbClr val="C00000"/>
                </a:solidFill>
                <a:effectLst>
                  <a:outerShdw blurRad="38100" dist="38100" dir="2700000" algn="tl">
                    <a:srgbClr val="C0C0C0"/>
                  </a:outerShdw>
                </a:effectLst>
                <a:latin typeface="Comic Sans MS" pitchFamily="66" charset="0"/>
                <a:ea typeface="黑体" pitchFamily="2" charset="-122"/>
              </a:rPr>
              <a:t>信息安全</a:t>
            </a:r>
            <a:r>
              <a:rPr lang="zh-CN" altLang="en-US" sz="5400" b="1" dirty="0" smtClean="0">
                <a:effectLst>
                  <a:outerShdw blurRad="38100" dist="38100" dir="2700000" algn="tl">
                    <a:srgbClr val="C0C0C0"/>
                  </a:outerShdw>
                </a:effectLst>
                <a:latin typeface="Comic Sans MS" pitchFamily="66" charset="0"/>
                <a:ea typeface="黑体" pitchFamily="2" charset="-122"/>
              </a:rPr>
              <a:t>从</a:t>
            </a:r>
            <a:r>
              <a:rPr lang="zh-CN" altLang="en-US" sz="5400" b="1" dirty="0">
                <a:solidFill>
                  <a:srgbClr val="FF0000"/>
                </a:solidFill>
                <a:effectLst>
                  <a:outerShdw blurRad="38100" dist="38100" dir="2700000" algn="tl">
                    <a:srgbClr val="C0C0C0"/>
                  </a:outerShdw>
                </a:effectLst>
                <a:latin typeface="Comic Sans MS" pitchFamily="66" charset="0"/>
                <a:ea typeface="黑体" pitchFamily="2" charset="-122"/>
              </a:rPr>
              <a:t>自身</a:t>
            </a:r>
            <a:r>
              <a:rPr lang="zh-CN" altLang="en-US" sz="5400" b="1" dirty="0">
                <a:effectLst>
                  <a:outerShdw blurRad="38100" dist="38100" dir="2700000" algn="tl">
                    <a:srgbClr val="C0C0C0"/>
                  </a:outerShdw>
                </a:effectLst>
                <a:latin typeface="Comic Sans MS" pitchFamily="66" charset="0"/>
                <a:ea typeface="黑体" pitchFamily="2" charset="-122"/>
              </a:rPr>
              <a:t>做起！</a:t>
            </a:r>
          </a:p>
        </p:txBody>
      </p:sp>
      <p:sp>
        <p:nvSpPr>
          <p:cNvPr id="14" name="标题 1"/>
          <p:cNvSpPr>
            <a:spLocks noGrp="1"/>
          </p:cNvSpPr>
          <p:nvPr>
            <p:ph type="title"/>
          </p:nvPr>
        </p:nvSpPr>
        <p:spPr>
          <a:xfrm>
            <a:off x="733425" y="731838"/>
            <a:ext cx="7800975" cy="563562"/>
          </a:xfrm>
        </p:spPr>
        <p:txBody>
          <a:bodyPr/>
          <a:lstStyle/>
          <a:p>
            <a:pPr eaLnBrk="1" hangingPunct="1"/>
            <a:r>
              <a:rPr lang="zh-CN" altLang="en-US" dirty="0" smtClean="0">
                <a:latin typeface="黑体" panose="02010609060101010101" pitchFamily="49" charset="-122"/>
                <a:ea typeface="黑体" panose="02010609060101010101" pitchFamily="49" charset="-122"/>
              </a:rPr>
              <a:t>结束语</a:t>
            </a:r>
          </a:p>
        </p:txBody>
      </p:sp>
    </p:spTree>
    <p:extLst>
      <p:ext uri="{BB962C8B-B14F-4D97-AF65-F5344CB8AC3E}">
        <p14:creationId xmlns:p14="http://schemas.microsoft.com/office/powerpoint/2010/main" val="2679418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subTitle" idx="1"/>
          </p:nvPr>
        </p:nvSpPr>
        <p:spPr bwMode="white">
          <a:xfrm>
            <a:off x="2819400" y="4953000"/>
            <a:ext cx="5167313" cy="414338"/>
          </a:xfrm>
        </p:spPr>
        <p:txBody>
          <a:bodyPr/>
          <a:lstStyle/>
          <a:p>
            <a:pPr algn="dist">
              <a:lnSpc>
                <a:spcPct val="80000"/>
              </a:lnSpc>
            </a:pPr>
            <a:r>
              <a:rPr lang="en-US" altLang="zh-CN" sz="1800" b="1" smtClean="0">
                <a:solidFill>
                  <a:schemeClr val="bg1"/>
                </a:solidFill>
                <a:latin typeface="Arial" panose="020B0604020202020204" pitchFamily="34" charset="0"/>
                <a:ea typeface="宋体" panose="02010600030101010101" pitchFamily="2" charset="-122"/>
              </a:rPr>
              <a:t>Click to edit company slogan .</a:t>
            </a:r>
          </a:p>
        </p:txBody>
      </p:sp>
      <p:sp>
        <p:nvSpPr>
          <p:cNvPr id="112643" name="Text Box 4"/>
          <p:cNvSpPr txBox="1">
            <a:spLocks noChangeArrowheads="1"/>
          </p:cNvSpPr>
          <p:nvPr/>
        </p:nvSpPr>
        <p:spPr bwMode="white">
          <a:xfrm>
            <a:off x="2438400" y="3276600"/>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2000" b="1" dirty="0" smtClean="0">
                <a:solidFill>
                  <a:schemeClr val="bg1"/>
                </a:solidFill>
                <a:ea typeface="宋体" panose="02010600030101010101" pitchFamily="2" charset="-122"/>
              </a:rPr>
              <a:t>www.newlandpayment.com</a:t>
            </a:r>
            <a:endParaRPr lang="en-US" altLang="zh-CN" sz="2000" b="1" dirty="0">
              <a:solidFill>
                <a:schemeClr val="bg1"/>
              </a:solidFill>
              <a:ea typeface="宋体" panose="02010600030101010101" pitchFamily="2" charset="-122"/>
            </a:endParaRPr>
          </a:p>
        </p:txBody>
      </p:sp>
      <p:sp>
        <p:nvSpPr>
          <p:cNvPr id="87045" name="WordArt 5"/>
          <p:cNvSpPr>
            <a:spLocks noChangeArrowheads="1" noChangeShapeType="1" noTextEdit="1"/>
          </p:cNvSpPr>
          <p:nvPr/>
        </p:nvSpPr>
        <p:spPr bwMode="gray">
          <a:xfrm>
            <a:off x="4211960" y="4188372"/>
            <a:ext cx="4813176"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Thank You !</a:t>
            </a:r>
            <a:endParaRPr lang="zh-CN" altLang="en-US"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extLst>
      <p:ext uri="{BB962C8B-B14F-4D97-AF65-F5344CB8AC3E}">
        <p14:creationId xmlns:p14="http://schemas.microsoft.com/office/powerpoint/2010/main" val="1569420105"/>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信息安全</a:t>
            </a:r>
            <a:endParaRPr lang="zh-CN" altLang="en-US" dirty="0"/>
          </a:p>
        </p:txBody>
      </p:sp>
      <p:sp>
        <p:nvSpPr>
          <p:cNvPr id="3" name="内容占位符 2"/>
          <p:cNvSpPr>
            <a:spLocks noGrp="1"/>
          </p:cNvSpPr>
          <p:nvPr>
            <p:ph idx="1"/>
          </p:nvPr>
        </p:nvSpPr>
        <p:spPr>
          <a:xfrm>
            <a:off x="457200" y="1419226"/>
            <a:ext cx="8229600" cy="1390252"/>
          </a:xfrm>
        </p:spPr>
        <p:txBody>
          <a:bodyPr/>
          <a:lstStyle/>
          <a:p>
            <a:pPr marL="0" indent="0">
              <a:buNone/>
            </a:pPr>
            <a:r>
              <a:rPr lang="en-US" altLang="zh-CN" sz="2000" dirty="0" smtClean="0"/>
              <a:t>       </a:t>
            </a:r>
            <a:r>
              <a:rPr lang="zh-CN" altLang="zh-CN" sz="1800" dirty="0" smtClean="0"/>
              <a:t>企业</a:t>
            </a:r>
            <a:r>
              <a:rPr lang="zh-CN" altLang="zh-CN" sz="1800" dirty="0"/>
              <a:t>的信息安全状况</a:t>
            </a:r>
            <a:r>
              <a:rPr lang="zh-CN" altLang="en-US" sz="1800" dirty="0"/>
              <a:t>也</a:t>
            </a:r>
            <a:r>
              <a:rPr lang="zh-CN" altLang="zh-CN" sz="1800" dirty="0"/>
              <a:t>不容乐观</a:t>
            </a:r>
            <a:r>
              <a:rPr lang="zh-CN" altLang="en-US" sz="1800" dirty="0"/>
              <a:t>。</a:t>
            </a:r>
            <a:r>
              <a:rPr lang="zh-CN" altLang="zh-CN" sz="1800" dirty="0"/>
              <a:t>很多企业都意识到解决企业信息安全问题迫在眉睫，有的企业在大力加强企业信息安全体系的建设，针对信息安全设备进行全面检查；也有的对这些操作人员重新进行更多的培训，让他们掌握更多更全面的设备操作和技术，以防止新的攻击和进行更高的防御等。</a:t>
            </a:r>
            <a:endParaRPr lang="zh-CN" altLang="en-US" sz="1800" dirty="0"/>
          </a:p>
        </p:txBody>
      </p:sp>
      <p:sp>
        <p:nvSpPr>
          <p:cNvPr id="4" name="矩形 3"/>
          <p:cNvSpPr/>
          <p:nvPr/>
        </p:nvSpPr>
        <p:spPr>
          <a:xfrm>
            <a:off x="3563889" y="3140968"/>
            <a:ext cx="5256584" cy="3046988"/>
          </a:xfrm>
          <a:prstGeom prst="rect">
            <a:avLst/>
          </a:prstGeom>
        </p:spPr>
        <p:txBody>
          <a:bodyPr wrap="square">
            <a:spAutoFit/>
          </a:bodyPr>
          <a:lstStyle/>
          <a:p>
            <a:pPr algn="just">
              <a:spcAft>
                <a:spcPts val="0"/>
              </a:spcAft>
            </a:pPr>
            <a:r>
              <a:rPr lang="zh-CN" altLang="en-US" sz="24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大多数</a:t>
            </a:r>
            <a:r>
              <a:rPr lang="zh-CN" altLang="zh-CN" sz="24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企业</a:t>
            </a:r>
            <a:r>
              <a:rPr lang="zh-CN"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却忽视了企业整个信息安全体系的最关键因素——“人”！无论多么精良的设备，多么严谨的系统与体系。如果员工的信息安全意识不足，在他们工作形成习惯之后，认为无关紧要的东西，无意“泄露”出去之后，将会给企业带来不可估量的</a:t>
            </a:r>
            <a:r>
              <a:rPr lang="zh-CN" altLang="zh-CN" sz="24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损失</a:t>
            </a:r>
            <a:r>
              <a:rPr lang="zh-CN" altLang="en-US" sz="24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a:t>
            </a:r>
            <a:endParaRPr lang="zh-CN" altLang="zh-CN" sz="24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5" name="Picture 7" descr="peo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1458"/>
            <a:ext cx="2664296" cy="267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7600" y="6027003"/>
            <a:ext cx="8847294" cy="830997"/>
          </a:xfrm>
          <a:prstGeom prst="rect">
            <a:avLst/>
          </a:prstGeom>
        </p:spPr>
        <p:txBody>
          <a:bodyPr wrap="none">
            <a:spAutoFit/>
          </a:bodyPr>
          <a:lstStyle/>
          <a:p>
            <a:pPr>
              <a:spcBef>
                <a:spcPct val="50000"/>
              </a:spcBef>
              <a:defRPr/>
            </a:pPr>
            <a:r>
              <a:rPr lang="zh-CN" altLang="zh-CN" sz="4800" b="1" dirty="0">
                <a:solidFill>
                  <a:srgbClr val="FF0000"/>
                </a:solidFill>
                <a:effectLst>
                  <a:outerShdw blurRad="38100" dist="38100" dir="2700000" algn="tl">
                    <a:srgbClr val="C0C0C0"/>
                  </a:outerShdw>
                </a:effectLst>
                <a:ea typeface="黑体" pitchFamily="49" charset="-122"/>
              </a:rPr>
              <a:t>信息安全意识</a:t>
            </a:r>
            <a:r>
              <a:rPr lang="zh-CN" altLang="zh-CN" sz="4800" b="1" dirty="0">
                <a:solidFill>
                  <a:schemeClr val="tx2"/>
                </a:solidFill>
                <a:effectLst>
                  <a:outerShdw blurRad="38100" dist="38100" dir="2700000" algn="tl">
                    <a:srgbClr val="C0C0C0"/>
                  </a:outerShdw>
                </a:effectLst>
                <a:ea typeface="黑体" pitchFamily="49" charset="-122"/>
              </a:rPr>
              <a:t>的提高</a:t>
            </a:r>
            <a:r>
              <a:rPr lang="zh-CN" altLang="zh-CN" sz="4800" b="1" dirty="0">
                <a:solidFill>
                  <a:srgbClr val="FF0000"/>
                </a:solidFill>
                <a:effectLst>
                  <a:outerShdw blurRad="38100" dist="38100" dir="2700000" algn="tl">
                    <a:srgbClr val="C0C0C0"/>
                  </a:outerShdw>
                </a:effectLst>
                <a:ea typeface="黑体" pitchFamily="49" charset="-122"/>
              </a:rPr>
              <a:t>刻不容缓</a:t>
            </a:r>
            <a:r>
              <a:rPr lang="zh-CN" altLang="zh-CN" sz="4800" b="1" dirty="0">
                <a:solidFill>
                  <a:schemeClr val="tx2"/>
                </a:solidFill>
                <a:effectLst>
                  <a:outerShdw blurRad="38100" dist="38100" dir="2700000" algn="tl">
                    <a:srgbClr val="C0C0C0"/>
                  </a:outerShdw>
                </a:effectLst>
                <a:ea typeface="黑体" pitchFamily="49" charset="-122"/>
              </a:rPr>
              <a:t>！</a:t>
            </a:r>
          </a:p>
        </p:txBody>
      </p:sp>
    </p:spTree>
    <p:extLst>
      <p:ext uri="{BB962C8B-B14F-4D97-AF65-F5344CB8AC3E}">
        <p14:creationId xmlns:p14="http://schemas.microsoft.com/office/powerpoint/2010/main" val="150714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信息安全</a:t>
            </a:r>
          </a:p>
        </p:txBody>
      </p:sp>
      <p:sp>
        <p:nvSpPr>
          <p:cNvPr id="46" name="Rectangle 2"/>
          <p:cNvSpPr>
            <a:spLocks noChangeArrowheads="1"/>
          </p:cNvSpPr>
          <p:nvPr/>
        </p:nvSpPr>
        <p:spPr bwMode="auto">
          <a:xfrm>
            <a:off x="706438" y="2403475"/>
            <a:ext cx="647700" cy="649288"/>
          </a:xfrm>
          <a:prstGeom prst="rect">
            <a:avLst/>
          </a:prstGeom>
          <a:gradFill rotWithShape="0">
            <a:gsLst>
              <a:gs pos="0">
                <a:srgbClr val="CC99FF">
                  <a:gamma/>
                  <a:shade val="46275"/>
                  <a:invGamma/>
                </a:srgbClr>
              </a:gs>
              <a:gs pos="100000">
                <a:srgbClr val="CC99FF"/>
              </a:gs>
            </a:gsLst>
            <a:lin ang="270000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4000" b="1">
                <a:effectLst>
                  <a:outerShdw blurRad="38100" dist="38100" dir="2700000" algn="tl">
                    <a:srgbClr val="000000"/>
                  </a:outerShdw>
                </a:effectLst>
                <a:ea typeface="宋体" panose="02010600030101010101" pitchFamily="2" charset="-122"/>
              </a:rPr>
              <a:t>C</a:t>
            </a:r>
            <a:endParaRPr lang="en-US" altLang="zh-CN" sz="4000">
              <a:ea typeface="宋体" panose="02010600030101010101" pitchFamily="2" charset="-122"/>
            </a:endParaRPr>
          </a:p>
        </p:txBody>
      </p:sp>
      <p:sp>
        <p:nvSpPr>
          <p:cNvPr id="21508" name="Text Box 3"/>
          <p:cNvSpPr txBox="1">
            <a:spLocks noChangeArrowheads="1"/>
          </p:cNvSpPr>
          <p:nvPr/>
        </p:nvSpPr>
        <p:spPr bwMode="auto">
          <a:xfrm>
            <a:off x="1641475" y="2401888"/>
            <a:ext cx="6913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zh-CN" altLang="en-US" sz="1800" b="1" dirty="0">
                <a:ea typeface="宋体" panose="02010600030101010101" pitchFamily="2" charset="-122"/>
              </a:rPr>
              <a:t>保密性（</a:t>
            </a:r>
            <a:r>
              <a:rPr lang="en-US" altLang="zh-CN" sz="1800" b="1" dirty="0">
                <a:ea typeface="宋体" panose="02010600030101010101" pitchFamily="2" charset="-122"/>
              </a:rPr>
              <a:t>Confidentiality</a:t>
            </a:r>
            <a:r>
              <a:rPr lang="zh-CN" altLang="en-US" sz="1800" b="1" dirty="0">
                <a:ea typeface="宋体" panose="02010600030101010101" pitchFamily="2" charset="-122"/>
              </a:rPr>
              <a:t>）</a:t>
            </a:r>
            <a:r>
              <a:rPr lang="en-US" altLang="zh-CN" sz="1800" b="1" dirty="0">
                <a:ea typeface="宋体" panose="02010600030101010101" pitchFamily="2" charset="-122"/>
              </a:rPr>
              <a:t>—— </a:t>
            </a:r>
            <a:r>
              <a:rPr lang="zh-CN" altLang="en-US" sz="1800" dirty="0">
                <a:ea typeface="宋体" panose="02010600030101010101" pitchFamily="2" charset="-122"/>
              </a:rPr>
              <a:t>确保信息在存储、使用、传输过程中不会泄漏给非授权用户或实体。 </a:t>
            </a:r>
          </a:p>
        </p:txBody>
      </p:sp>
      <p:sp>
        <p:nvSpPr>
          <p:cNvPr id="21509" name="Text Box 4"/>
          <p:cNvSpPr txBox="1">
            <a:spLocks noChangeArrowheads="1"/>
          </p:cNvSpPr>
          <p:nvPr/>
        </p:nvSpPr>
        <p:spPr bwMode="auto">
          <a:xfrm>
            <a:off x="1641475" y="3122613"/>
            <a:ext cx="69834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zh-CN" altLang="en-US" sz="1800" b="1" dirty="0">
                <a:ea typeface="宋体" panose="02010600030101010101" pitchFamily="2" charset="-122"/>
              </a:rPr>
              <a:t>完整性（</a:t>
            </a:r>
            <a:r>
              <a:rPr lang="en-US" altLang="zh-CN" sz="1800" b="1" dirty="0">
                <a:ea typeface="宋体" panose="02010600030101010101" pitchFamily="2" charset="-122"/>
              </a:rPr>
              <a:t>Integrity</a:t>
            </a:r>
            <a:r>
              <a:rPr lang="zh-CN" altLang="en-US" sz="1800" b="1" dirty="0">
                <a:ea typeface="宋体" panose="02010600030101010101" pitchFamily="2" charset="-122"/>
              </a:rPr>
              <a:t>）</a:t>
            </a:r>
            <a:r>
              <a:rPr lang="en-US" altLang="zh-CN" sz="1800" b="1" dirty="0">
                <a:ea typeface="宋体" panose="02010600030101010101" pitchFamily="2" charset="-122"/>
              </a:rPr>
              <a:t>—— </a:t>
            </a:r>
            <a:r>
              <a:rPr lang="zh-CN" altLang="en-US" sz="1800" dirty="0">
                <a:ea typeface="宋体" panose="02010600030101010101" pitchFamily="2" charset="-122"/>
              </a:rPr>
              <a:t>确保信息在存储、使用、传输过程中不会被非授权篡改，防止授权用户或实体不恰当地修改信息，保持信息内部和外部的一致性。</a:t>
            </a:r>
          </a:p>
        </p:txBody>
      </p:sp>
      <p:sp>
        <p:nvSpPr>
          <p:cNvPr id="21510" name="Text Box 5"/>
          <p:cNvSpPr txBox="1">
            <a:spLocks noChangeArrowheads="1"/>
          </p:cNvSpPr>
          <p:nvPr/>
        </p:nvSpPr>
        <p:spPr bwMode="auto">
          <a:xfrm>
            <a:off x="1641475" y="4130675"/>
            <a:ext cx="698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zh-CN" altLang="en-US" sz="1800" b="1" dirty="0">
                <a:ea typeface="宋体" panose="02010600030101010101" pitchFamily="2" charset="-122"/>
              </a:rPr>
              <a:t>可用性（</a:t>
            </a:r>
            <a:r>
              <a:rPr lang="en-US" altLang="zh-CN" sz="1800" b="1" dirty="0">
                <a:ea typeface="宋体" panose="02010600030101010101" pitchFamily="2" charset="-122"/>
              </a:rPr>
              <a:t>Availability</a:t>
            </a:r>
            <a:r>
              <a:rPr lang="zh-CN" altLang="en-US" sz="1800" b="1" dirty="0">
                <a:ea typeface="宋体" panose="02010600030101010101" pitchFamily="2" charset="-122"/>
              </a:rPr>
              <a:t>）</a:t>
            </a:r>
            <a:r>
              <a:rPr lang="en-US" altLang="zh-CN" sz="1800" b="1" dirty="0">
                <a:ea typeface="宋体" panose="02010600030101010101" pitchFamily="2" charset="-122"/>
              </a:rPr>
              <a:t>—— </a:t>
            </a:r>
            <a:r>
              <a:rPr lang="zh-CN" altLang="en-US" sz="1800" dirty="0">
                <a:ea typeface="宋体" panose="02010600030101010101" pitchFamily="2" charset="-122"/>
              </a:rPr>
              <a:t>确保授权用户或实体对信息及资源的正常使用不会被异常拒绝，允许其可靠而及时地访问信息及资源。</a:t>
            </a:r>
          </a:p>
        </p:txBody>
      </p:sp>
      <p:sp>
        <p:nvSpPr>
          <p:cNvPr id="21511" name="Text Box 6"/>
          <p:cNvSpPr txBox="1">
            <a:spLocks noChangeArrowheads="1"/>
          </p:cNvSpPr>
          <p:nvPr/>
        </p:nvSpPr>
        <p:spPr bwMode="auto">
          <a:xfrm>
            <a:off x="633413" y="5138738"/>
            <a:ext cx="784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en-US" altLang="zh-CN" sz="1800" b="1">
                <a:ea typeface="宋体" panose="02010600030101010101" pitchFamily="2" charset="-122"/>
              </a:rPr>
              <a:t>CIA</a:t>
            </a:r>
            <a:r>
              <a:rPr lang="zh-CN" altLang="en-US" sz="1800">
                <a:ea typeface="宋体" panose="02010600030101010101" pitchFamily="2" charset="-122"/>
              </a:rPr>
              <a:t>三元组是信息安全的目标，也是基本原则，与之相反的是</a:t>
            </a:r>
            <a:r>
              <a:rPr lang="en-US" altLang="zh-CN" sz="1800" b="1">
                <a:ea typeface="宋体" panose="02010600030101010101" pitchFamily="2" charset="-122"/>
              </a:rPr>
              <a:t>DAD</a:t>
            </a:r>
            <a:r>
              <a:rPr lang="zh-CN" altLang="en-US" sz="1800">
                <a:ea typeface="宋体" panose="02010600030101010101" pitchFamily="2" charset="-122"/>
              </a:rPr>
              <a:t>三元组：</a:t>
            </a:r>
          </a:p>
        </p:txBody>
      </p:sp>
      <p:sp>
        <p:nvSpPr>
          <p:cNvPr id="51" name="Rectangle 7"/>
          <p:cNvSpPr>
            <a:spLocks noChangeArrowheads="1"/>
          </p:cNvSpPr>
          <p:nvPr/>
        </p:nvSpPr>
        <p:spPr bwMode="auto">
          <a:xfrm>
            <a:off x="706438" y="3267075"/>
            <a:ext cx="647700" cy="649288"/>
          </a:xfrm>
          <a:prstGeom prst="rect">
            <a:avLst/>
          </a:prstGeom>
          <a:gradFill rotWithShape="0">
            <a:gsLst>
              <a:gs pos="0">
                <a:srgbClr val="CC99FF">
                  <a:gamma/>
                  <a:shade val="46275"/>
                  <a:invGamma/>
                </a:srgbClr>
              </a:gs>
              <a:gs pos="100000">
                <a:srgbClr val="CC99FF"/>
              </a:gs>
            </a:gsLst>
            <a:lin ang="270000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4000" b="1">
                <a:effectLst>
                  <a:outerShdw blurRad="38100" dist="38100" dir="2700000" algn="tl">
                    <a:srgbClr val="000000"/>
                  </a:outerShdw>
                </a:effectLst>
                <a:ea typeface="宋体" panose="02010600030101010101" pitchFamily="2" charset="-122"/>
              </a:rPr>
              <a:t>I</a:t>
            </a:r>
            <a:endParaRPr lang="en-US" altLang="zh-CN" sz="4000">
              <a:ea typeface="宋体" panose="02010600030101010101" pitchFamily="2" charset="-122"/>
            </a:endParaRPr>
          </a:p>
        </p:txBody>
      </p:sp>
      <p:sp>
        <p:nvSpPr>
          <p:cNvPr id="52" name="Rectangle 8"/>
          <p:cNvSpPr>
            <a:spLocks noChangeArrowheads="1"/>
          </p:cNvSpPr>
          <p:nvPr/>
        </p:nvSpPr>
        <p:spPr bwMode="auto">
          <a:xfrm>
            <a:off x="706438" y="4130675"/>
            <a:ext cx="647700" cy="649288"/>
          </a:xfrm>
          <a:prstGeom prst="rect">
            <a:avLst/>
          </a:prstGeom>
          <a:gradFill rotWithShape="0">
            <a:gsLst>
              <a:gs pos="0">
                <a:srgbClr val="CC99FF">
                  <a:gamma/>
                  <a:shade val="46275"/>
                  <a:invGamma/>
                </a:srgbClr>
              </a:gs>
              <a:gs pos="100000">
                <a:srgbClr val="CC99FF"/>
              </a:gs>
            </a:gsLst>
            <a:lin ang="270000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4000" b="1">
                <a:effectLst>
                  <a:outerShdw blurRad="38100" dist="38100" dir="2700000" algn="tl">
                    <a:srgbClr val="000000"/>
                  </a:outerShdw>
                </a:effectLst>
                <a:ea typeface="宋体" panose="02010600030101010101" pitchFamily="2" charset="-122"/>
              </a:rPr>
              <a:t>A</a:t>
            </a:r>
            <a:endParaRPr lang="en-US" altLang="zh-CN" sz="4000">
              <a:ea typeface="宋体" panose="02010600030101010101" pitchFamily="2" charset="-122"/>
            </a:endParaRPr>
          </a:p>
        </p:txBody>
      </p:sp>
      <p:grpSp>
        <p:nvGrpSpPr>
          <p:cNvPr id="21514" name="Group 9"/>
          <p:cNvGrpSpPr>
            <a:grpSpLocks/>
          </p:cNvGrpSpPr>
          <p:nvPr/>
        </p:nvGrpSpPr>
        <p:grpSpPr bwMode="auto">
          <a:xfrm>
            <a:off x="561975" y="5588000"/>
            <a:ext cx="7993063" cy="936625"/>
            <a:chOff x="340" y="3253"/>
            <a:chExt cx="5035" cy="590"/>
          </a:xfrm>
        </p:grpSpPr>
        <p:sp>
          <p:nvSpPr>
            <p:cNvPr id="21516" name="Rectangle 10"/>
            <p:cNvSpPr>
              <a:spLocks noChangeArrowheads="1"/>
            </p:cNvSpPr>
            <p:nvPr/>
          </p:nvSpPr>
          <p:spPr bwMode="auto">
            <a:xfrm>
              <a:off x="340" y="3253"/>
              <a:ext cx="5035" cy="590"/>
            </a:xfrm>
            <a:prstGeom prst="rect">
              <a:avLst/>
            </a:prstGeom>
            <a:solidFill>
              <a:schemeClr val="folHlink"/>
            </a:solidFill>
            <a:ln w="9525" algn="ctr">
              <a:solidFill>
                <a:srgbClr val="777777"/>
              </a:solidFill>
              <a:miter lim="800000"/>
              <a:headEnd/>
              <a:tailE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ea typeface="宋体" panose="02010600030101010101" pitchFamily="2" charset="-122"/>
              </a:endParaRPr>
            </a:p>
          </p:txBody>
        </p:sp>
        <p:sp>
          <p:nvSpPr>
            <p:cNvPr id="55" name="Rectangle 11"/>
            <p:cNvSpPr>
              <a:spLocks noChangeArrowheads="1"/>
            </p:cNvSpPr>
            <p:nvPr/>
          </p:nvSpPr>
          <p:spPr bwMode="auto">
            <a:xfrm>
              <a:off x="703" y="3344"/>
              <a:ext cx="408" cy="409"/>
            </a:xfrm>
            <a:prstGeom prst="rect">
              <a:avLst/>
            </a:prstGeom>
            <a:gradFill rotWithShape="1">
              <a:gsLst>
                <a:gs pos="0">
                  <a:srgbClr val="FF0000">
                    <a:gamma/>
                    <a:shade val="46275"/>
                    <a:invGamma/>
                  </a:srgbClr>
                </a:gs>
                <a:gs pos="100000">
                  <a:srgbClr val="FF0000"/>
                </a:gs>
              </a:gsLst>
              <a:lin ang="540000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4000" b="1">
                  <a:effectLst>
                    <a:outerShdw blurRad="38100" dist="38100" dir="2700000" algn="tl">
                      <a:srgbClr val="000000"/>
                    </a:outerShdw>
                  </a:effectLst>
                  <a:ea typeface="宋体" panose="02010600030101010101" pitchFamily="2" charset="-122"/>
                </a:rPr>
                <a:t>D</a:t>
              </a:r>
              <a:endParaRPr lang="en-US" altLang="zh-CN" sz="4000">
                <a:ea typeface="宋体" panose="02010600030101010101" pitchFamily="2" charset="-122"/>
              </a:endParaRPr>
            </a:p>
          </p:txBody>
        </p:sp>
        <p:sp>
          <p:nvSpPr>
            <p:cNvPr id="21518" name="Text Box 12"/>
            <p:cNvSpPr txBox="1">
              <a:spLocks noChangeArrowheads="1"/>
            </p:cNvSpPr>
            <p:nvPr/>
          </p:nvSpPr>
          <p:spPr bwMode="auto">
            <a:xfrm>
              <a:off x="1066" y="3480"/>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en-US" altLang="zh-CN" sz="2000" b="1">
                  <a:ea typeface="宋体" panose="02010600030101010101" pitchFamily="2" charset="-122"/>
                </a:rPr>
                <a:t>isclosure</a:t>
              </a:r>
            </a:p>
          </p:txBody>
        </p:sp>
        <p:sp>
          <p:nvSpPr>
            <p:cNvPr id="57" name="Rectangle 13"/>
            <p:cNvSpPr>
              <a:spLocks noChangeArrowheads="1"/>
            </p:cNvSpPr>
            <p:nvPr/>
          </p:nvSpPr>
          <p:spPr bwMode="auto">
            <a:xfrm>
              <a:off x="2426" y="3344"/>
              <a:ext cx="408" cy="409"/>
            </a:xfrm>
            <a:prstGeom prst="rect">
              <a:avLst/>
            </a:prstGeom>
            <a:gradFill rotWithShape="1">
              <a:gsLst>
                <a:gs pos="0">
                  <a:srgbClr val="FF0000">
                    <a:gamma/>
                    <a:shade val="46275"/>
                    <a:invGamma/>
                  </a:srgbClr>
                </a:gs>
                <a:gs pos="100000">
                  <a:srgbClr val="FF0000"/>
                </a:gs>
              </a:gsLst>
              <a:lin ang="540000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4000" b="1">
                  <a:effectLst>
                    <a:outerShdw blurRad="38100" dist="38100" dir="2700000" algn="tl">
                      <a:srgbClr val="000000"/>
                    </a:outerShdw>
                  </a:effectLst>
                  <a:ea typeface="宋体" panose="02010600030101010101" pitchFamily="2" charset="-122"/>
                </a:rPr>
                <a:t>A</a:t>
              </a:r>
              <a:endParaRPr lang="en-US" altLang="zh-CN" sz="4000">
                <a:ea typeface="宋体" panose="02010600030101010101" pitchFamily="2" charset="-122"/>
              </a:endParaRPr>
            </a:p>
          </p:txBody>
        </p:sp>
        <p:sp>
          <p:nvSpPr>
            <p:cNvPr id="21520" name="Text Box 14"/>
            <p:cNvSpPr txBox="1">
              <a:spLocks noChangeArrowheads="1"/>
            </p:cNvSpPr>
            <p:nvPr/>
          </p:nvSpPr>
          <p:spPr bwMode="auto">
            <a:xfrm>
              <a:off x="2788" y="3480"/>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en-US" altLang="zh-CN" sz="2000" b="1">
                  <a:ea typeface="宋体" panose="02010600030101010101" pitchFamily="2" charset="-122"/>
                </a:rPr>
                <a:t>lteration</a:t>
              </a:r>
            </a:p>
          </p:txBody>
        </p:sp>
        <p:sp>
          <p:nvSpPr>
            <p:cNvPr id="59" name="Rectangle 15"/>
            <p:cNvSpPr>
              <a:spLocks noChangeArrowheads="1"/>
            </p:cNvSpPr>
            <p:nvPr/>
          </p:nvSpPr>
          <p:spPr bwMode="auto">
            <a:xfrm>
              <a:off x="4059" y="3344"/>
              <a:ext cx="408" cy="409"/>
            </a:xfrm>
            <a:prstGeom prst="rect">
              <a:avLst/>
            </a:prstGeom>
            <a:gradFill rotWithShape="1">
              <a:gsLst>
                <a:gs pos="0">
                  <a:srgbClr val="FF0000">
                    <a:gamma/>
                    <a:shade val="46275"/>
                    <a:invGamma/>
                  </a:srgbClr>
                </a:gs>
                <a:gs pos="100000">
                  <a:srgbClr val="FF0000"/>
                </a:gs>
              </a:gsLst>
              <a:lin ang="540000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4000" b="1">
                  <a:effectLst>
                    <a:outerShdw blurRad="38100" dist="38100" dir="2700000" algn="tl">
                      <a:srgbClr val="000000"/>
                    </a:outerShdw>
                  </a:effectLst>
                  <a:ea typeface="宋体" panose="02010600030101010101" pitchFamily="2" charset="-122"/>
                </a:rPr>
                <a:t>D</a:t>
              </a:r>
              <a:endParaRPr lang="en-US" altLang="zh-CN" sz="4000">
                <a:ea typeface="宋体" panose="02010600030101010101" pitchFamily="2" charset="-122"/>
              </a:endParaRPr>
            </a:p>
          </p:txBody>
        </p:sp>
        <p:sp>
          <p:nvSpPr>
            <p:cNvPr id="21522" name="Text Box 16"/>
            <p:cNvSpPr txBox="1">
              <a:spLocks noChangeArrowheads="1"/>
            </p:cNvSpPr>
            <p:nvPr/>
          </p:nvSpPr>
          <p:spPr bwMode="auto">
            <a:xfrm>
              <a:off x="4422" y="3480"/>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None/>
              </a:pPr>
              <a:r>
                <a:rPr lang="en-US" altLang="zh-CN" sz="2000" b="1">
                  <a:ea typeface="宋体" panose="02010600030101010101" pitchFamily="2" charset="-122"/>
                </a:rPr>
                <a:t>estruction</a:t>
              </a:r>
            </a:p>
          </p:txBody>
        </p:sp>
        <p:sp>
          <p:nvSpPr>
            <p:cNvPr id="61" name="Text Box 17"/>
            <p:cNvSpPr txBox="1">
              <a:spLocks noChangeArrowheads="1"/>
            </p:cNvSpPr>
            <p:nvPr/>
          </p:nvSpPr>
          <p:spPr bwMode="auto">
            <a:xfrm>
              <a:off x="386" y="3344"/>
              <a:ext cx="289" cy="408"/>
            </a:xfrm>
            <a:prstGeom prst="rect">
              <a:avLst/>
            </a:prstGeom>
            <a:noFill/>
            <a:ln w="9525" algn="ctr">
              <a:noFill/>
              <a:miter lim="800000"/>
              <a:headEnd/>
              <a:tailEnd/>
            </a:ln>
            <a:effectLst/>
          </p:spPr>
          <p:txBody>
            <a:bodyPr vert="eaVe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zh-CN" altLang="en-US" b="1">
                  <a:effectLst>
                    <a:outerShdw blurRad="38100" dist="38100" dir="2700000" algn="tl">
                      <a:srgbClr val="C0C0C0"/>
                    </a:outerShdw>
                  </a:effectLst>
                  <a:ea typeface="宋体" panose="02010600030101010101" pitchFamily="2" charset="-122"/>
                </a:rPr>
                <a:t>泄漏</a:t>
              </a:r>
            </a:p>
          </p:txBody>
        </p:sp>
        <p:sp>
          <p:nvSpPr>
            <p:cNvPr id="62" name="Text Box 18"/>
            <p:cNvSpPr txBox="1">
              <a:spLocks noChangeArrowheads="1"/>
            </p:cNvSpPr>
            <p:nvPr/>
          </p:nvSpPr>
          <p:spPr bwMode="auto">
            <a:xfrm>
              <a:off x="3741" y="3344"/>
              <a:ext cx="289" cy="408"/>
            </a:xfrm>
            <a:prstGeom prst="rect">
              <a:avLst/>
            </a:prstGeom>
            <a:noFill/>
            <a:ln w="9525" algn="ctr">
              <a:noFill/>
              <a:miter lim="800000"/>
              <a:headEnd/>
              <a:tailEnd/>
            </a:ln>
            <a:effectLst/>
          </p:spPr>
          <p:txBody>
            <a:bodyPr vert="eaVe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zh-CN" altLang="en-US" b="1">
                  <a:effectLst>
                    <a:outerShdw blurRad="38100" dist="38100" dir="2700000" algn="tl">
                      <a:srgbClr val="C0C0C0"/>
                    </a:outerShdw>
                  </a:effectLst>
                  <a:ea typeface="宋体" panose="02010600030101010101" pitchFamily="2" charset="-122"/>
                </a:rPr>
                <a:t>破坏</a:t>
              </a:r>
            </a:p>
          </p:txBody>
        </p:sp>
        <p:sp>
          <p:nvSpPr>
            <p:cNvPr id="63" name="Text Box 19"/>
            <p:cNvSpPr txBox="1">
              <a:spLocks noChangeArrowheads="1"/>
            </p:cNvSpPr>
            <p:nvPr/>
          </p:nvSpPr>
          <p:spPr bwMode="auto">
            <a:xfrm>
              <a:off x="2108" y="3344"/>
              <a:ext cx="289" cy="408"/>
            </a:xfrm>
            <a:prstGeom prst="rect">
              <a:avLst/>
            </a:prstGeom>
            <a:noFill/>
            <a:ln w="9525" algn="ctr">
              <a:noFill/>
              <a:miter lim="800000"/>
              <a:headEnd/>
              <a:tailEnd/>
            </a:ln>
            <a:effectLst/>
          </p:spPr>
          <p:txBody>
            <a:bodyPr vert="eaVe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lang="zh-CN" altLang="en-US" b="1">
                  <a:effectLst>
                    <a:outerShdw blurRad="38100" dist="38100" dir="2700000" algn="tl">
                      <a:srgbClr val="C0C0C0"/>
                    </a:outerShdw>
                  </a:effectLst>
                  <a:ea typeface="宋体" panose="02010600030101010101" pitchFamily="2" charset="-122"/>
                </a:rPr>
                <a:t>篡改</a:t>
              </a:r>
            </a:p>
          </p:txBody>
        </p:sp>
      </p:grpSp>
      <p:sp>
        <p:nvSpPr>
          <p:cNvPr id="64" name="Text Box 21"/>
          <p:cNvSpPr txBox="1">
            <a:spLocks noChangeArrowheads="1"/>
          </p:cNvSpPr>
          <p:nvPr/>
        </p:nvSpPr>
        <p:spPr bwMode="auto">
          <a:xfrm>
            <a:off x="436563" y="1430338"/>
            <a:ext cx="8312150" cy="701675"/>
          </a:xfrm>
          <a:prstGeom prst="rect">
            <a:avLst/>
          </a:prstGeom>
          <a:noFill/>
          <a:ln w="9525">
            <a:noFill/>
            <a:miter lim="800000"/>
            <a:headEnd/>
            <a:tailEnd/>
          </a:ln>
          <a:effectLst/>
        </p:spPr>
        <p:txBody>
          <a:bodyPr>
            <a:spAutoFit/>
          </a:bodyPr>
          <a:lstStyle/>
          <a:p>
            <a:pPr>
              <a:spcBef>
                <a:spcPct val="50000"/>
              </a:spcBef>
              <a:defRPr/>
            </a:pPr>
            <a:r>
              <a:rPr lang="zh-CN" altLang="en-US" sz="4000" b="1">
                <a:solidFill>
                  <a:srgbClr val="000066"/>
                </a:solidFill>
                <a:effectLst>
                  <a:outerShdw blurRad="38100" dist="38100" dir="2700000" algn="tl">
                    <a:srgbClr val="C0C0C0"/>
                  </a:outerShdw>
                </a:effectLst>
                <a:latin typeface="Arial" charset="0"/>
                <a:ea typeface="黑体" pitchFamily="2" charset="-122"/>
              </a:rPr>
              <a:t>信息安全的三要素</a:t>
            </a:r>
            <a:r>
              <a:rPr lang="en-US" altLang="zh-CN" sz="4000" b="1">
                <a:solidFill>
                  <a:srgbClr val="000066"/>
                </a:solidFill>
                <a:effectLst>
                  <a:outerShdw blurRad="38100" dist="38100" dir="2700000" algn="tl">
                    <a:srgbClr val="C0C0C0"/>
                  </a:outerShdw>
                </a:effectLst>
                <a:latin typeface="Arial" charset="0"/>
                <a:ea typeface="黑体" pitchFamily="2" charset="-122"/>
              </a:rPr>
              <a:t>CIA</a:t>
            </a:r>
            <a:endParaRPr lang="zh-CN" altLang="en-US" sz="4000">
              <a:solidFill>
                <a:srgbClr val="000066"/>
              </a:solidFill>
              <a:effectLst>
                <a:outerShdw blurRad="38100" dist="38100" dir="2700000" algn="tl">
                  <a:srgbClr val="C0C0C0"/>
                </a:outerShdw>
              </a:effectLst>
              <a:latin typeface="Arial" charset="0"/>
              <a:ea typeface="黑体"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942334" y="5885688"/>
            <a:ext cx="3118495" cy="563562"/>
          </a:xfrm>
        </p:spPr>
        <p:txBody>
          <a:bodyPr/>
          <a:lstStyle/>
          <a:p>
            <a:pPr eaLnBrk="1" hangingPunct="1"/>
            <a:r>
              <a:rPr lang="zh-CN" altLang="en-US" dirty="0" smtClean="0">
                <a:solidFill>
                  <a:srgbClr val="000000"/>
                </a:solidFill>
                <a:latin typeface="黑体" panose="02010609060101010101" pitchFamily="49" charset="-122"/>
                <a:ea typeface="黑体" panose="02010609060101010101" pitchFamily="49" charset="-122"/>
              </a:rPr>
              <a:t>信息安全的实质</a:t>
            </a:r>
          </a:p>
        </p:txBody>
      </p:sp>
      <p:sp>
        <p:nvSpPr>
          <p:cNvPr id="23555" name="Text Box 13"/>
          <p:cNvSpPr txBox="1">
            <a:spLocks noChangeArrowheads="1"/>
          </p:cNvSpPr>
          <p:nvPr/>
        </p:nvSpPr>
        <p:spPr bwMode="auto">
          <a:xfrm>
            <a:off x="685800" y="14097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000" dirty="0">
                <a:latin typeface="宋体" panose="02010600030101010101" pitchFamily="2" charset="-122"/>
                <a:ea typeface="宋体" panose="02010600030101010101" pitchFamily="2" charset="-122"/>
              </a:rPr>
              <a:t>    采取措施保护信息资产，使之不因偶然或者恶意侵犯而遭受破坏、更改及泄露，保证信息系统能够连续、可靠、正常地运行，使安全事件对业务造成的影响减到最小，</a:t>
            </a:r>
            <a:r>
              <a:rPr lang="zh-CN" altLang="en-US" sz="2000" b="1" dirty="0">
                <a:latin typeface="宋体" panose="02010600030101010101" pitchFamily="2" charset="-122"/>
                <a:ea typeface="宋体" panose="02010600030101010101" pitchFamily="2" charset="-122"/>
              </a:rPr>
              <a:t>确保组织业务运行的连续性</a:t>
            </a:r>
            <a:r>
              <a:rPr lang="zh-CN" altLang="en-US" sz="2000" dirty="0">
                <a:latin typeface="宋体" panose="02010600030101010101" pitchFamily="2" charset="-122"/>
                <a:ea typeface="宋体" panose="02010600030101010101" pitchFamily="2" charset="-122"/>
              </a:rPr>
              <a:t>。</a:t>
            </a:r>
            <a:endParaRPr lang="zh-CN" altLang="en-US" sz="2000" dirty="0">
              <a:ea typeface="宋体" panose="02010600030101010101" pitchFamily="2" charset="-122"/>
            </a:endParaRPr>
          </a:p>
        </p:txBody>
      </p:sp>
      <p:grpSp>
        <p:nvGrpSpPr>
          <p:cNvPr id="23556" name="Group 14"/>
          <p:cNvGrpSpPr>
            <a:grpSpLocks/>
          </p:cNvGrpSpPr>
          <p:nvPr/>
        </p:nvGrpSpPr>
        <p:grpSpPr bwMode="auto">
          <a:xfrm>
            <a:off x="685800" y="2781300"/>
            <a:ext cx="7827963" cy="3600450"/>
            <a:chOff x="340" y="1310"/>
            <a:chExt cx="4931" cy="2268"/>
          </a:xfrm>
        </p:grpSpPr>
        <p:grpSp>
          <p:nvGrpSpPr>
            <p:cNvPr id="23557" name="Group 15"/>
            <p:cNvGrpSpPr>
              <a:grpSpLocks/>
            </p:cNvGrpSpPr>
            <p:nvPr/>
          </p:nvGrpSpPr>
          <p:grpSpPr bwMode="auto">
            <a:xfrm>
              <a:off x="340" y="1728"/>
              <a:ext cx="1931" cy="1153"/>
              <a:chOff x="3019" y="1344"/>
              <a:chExt cx="2264" cy="1278"/>
            </a:xfrm>
          </p:grpSpPr>
          <p:sp>
            <p:nvSpPr>
              <p:cNvPr id="23560" name="AutoShape 16"/>
              <p:cNvSpPr>
                <a:spLocks noChangeArrowheads="1"/>
              </p:cNvSpPr>
              <p:nvPr/>
            </p:nvSpPr>
            <p:spPr bwMode="auto">
              <a:xfrm rot="5661660">
                <a:off x="4168" y="1839"/>
                <a:ext cx="897" cy="40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5 w 21600"/>
                  <a:gd name="T19" fmla="*/ 3178 h 21600"/>
                  <a:gd name="T20" fmla="*/ 18445 w 21600"/>
                  <a:gd name="T21" fmla="*/ 1842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376" y="11828"/>
                    </a:moveTo>
                    <a:cubicBezTo>
                      <a:pt x="18422" y="11487"/>
                      <a:pt x="18446" y="11144"/>
                      <a:pt x="18446" y="10800"/>
                    </a:cubicBezTo>
                    <a:cubicBezTo>
                      <a:pt x="18446" y="6577"/>
                      <a:pt x="15022" y="3154"/>
                      <a:pt x="10800" y="3154"/>
                    </a:cubicBezTo>
                    <a:cubicBezTo>
                      <a:pt x="9071" y="3153"/>
                      <a:pt x="7393" y="3739"/>
                      <a:pt x="6040" y="4815"/>
                    </a:cubicBezTo>
                    <a:lnTo>
                      <a:pt x="4077" y="2347"/>
                    </a:lnTo>
                    <a:cubicBezTo>
                      <a:pt x="5988" y="827"/>
                      <a:pt x="8358" y="-1"/>
                      <a:pt x="10800" y="0"/>
                    </a:cubicBezTo>
                    <a:cubicBezTo>
                      <a:pt x="16764" y="0"/>
                      <a:pt x="21600" y="4835"/>
                      <a:pt x="21600" y="10800"/>
                    </a:cubicBezTo>
                    <a:cubicBezTo>
                      <a:pt x="21600" y="11286"/>
                      <a:pt x="21567" y="11771"/>
                      <a:pt x="21501" y="12253"/>
                    </a:cubicBezTo>
                    <a:lnTo>
                      <a:pt x="24177" y="12616"/>
                    </a:lnTo>
                    <a:lnTo>
                      <a:pt x="19363" y="16279"/>
                    </a:lnTo>
                    <a:lnTo>
                      <a:pt x="15701" y="11465"/>
                    </a:lnTo>
                    <a:lnTo>
                      <a:pt x="18376" y="11828"/>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Text Box 17"/>
              <p:cNvSpPr txBox="1">
                <a:spLocks noChangeArrowheads="1"/>
              </p:cNvSpPr>
              <p:nvPr/>
            </p:nvSpPr>
            <p:spPr bwMode="auto">
              <a:xfrm>
                <a:off x="3019" y="1671"/>
                <a:ext cx="975" cy="213"/>
              </a:xfrm>
              <a:prstGeom prst="rect">
                <a:avLst/>
              </a:prstGeom>
              <a:noFill/>
              <a:ln w="9525">
                <a:noFill/>
                <a:miter lim="800000"/>
                <a:headEnd/>
                <a:tailEnd/>
              </a:ln>
              <a:effectLst/>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1400" b="1">
                    <a:solidFill>
                      <a:schemeClr val="hlink"/>
                    </a:solidFill>
                    <a:effectLst>
                      <a:outerShdw blurRad="38100" dist="38100" dir="2700000" algn="tl">
                        <a:srgbClr val="C0C0C0"/>
                      </a:outerShdw>
                    </a:effectLst>
                    <a:ea typeface="宋体" panose="02010600030101010101" pitchFamily="2" charset="-122"/>
                  </a:rPr>
                  <a:t>Confidentiality</a:t>
                </a:r>
                <a:endParaRPr lang="en-GB" altLang="zh-CN" sz="1400" b="1">
                  <a:solidFill>
                    <a:schemeClr val="hlink"/>
                  </a:solidFill>
                  <a:effectLst>
                    <a:outerShdw blurRad="38100" dist="38100" dir="2700000" algn="tl">
                      <a:srgbClr val="C0C0C0"/>
                    </a:outerShdw>
                  </a:effectLst>
                  <a:latin typeface="Arial Black" panose="020B0A04020102020204" pitchFamily="34" charset="0"/>
                  <a:ea typeface="宋体" panose="02010600030101010101" pitchFamily="2" charset="-122"/>
                </a:endParaRPr>
              </a:p>
            </p:txBody>
          </p:sp>
          <p:sp>
            <p:nvSpPr>
              <p:cNvPr id="10" name="Text Box 18"/>
              <p:cNvSpPr txBox="1">
                <a:spLocks noChangeArrowheads="1"/>
              </p:cNvSpPr>
              <p:nvPr/>
            </p:nvSpPr>
            <p:spPr bwMode="auto">
              <a:xfrm>
                <a:off x="3873" y="2409"/>
                <a:ext cx="652" cy="213"/>
              </a:xfrm>
              <a:prstGeom prst="rect">
                <a:avLst/>
              </a:prstGeom>
              <a:noFill/>
              <a:ln w="9525">
                <a:noFill/>
                <a:miter lim="800000"/>
                <a:headEnd/>
                <a:tailEnd/>
              </a:ln>
              <a:effectLst/>
            </p:spPr>
            <p:txBody>
              <a:bodyPr wrap="none">
                <a:spAutoFit/>
              </a:bodyPr>
              <a:lstStyle/>
              <a:p>
                <a:pPr algn="ctr">
                  <a:defRPr/>
                </a:pPr>
                <a:r>
                  <a:rPr lang="en-GB" altLang="zh-CN" sz="1400" b="1">
                    <a:solidFill>
                      <a:schemeClr val="hlink"/>
                    </a:solidFill>
                    <a:effectLst>
                      <a:outerShdw blurRad="38100" dist="38100" dir="2700000" algn="tl">
                        <a:srgbClr val="C0C0C0"/>
                      </a:outerShdw>
                    </a:effectLst>
                    <a:latin typeface="Arial" charset="0"/>
                  </a:rPr>
                  <a:t>Integrity</a:t>
                </a:r>
              </a:p>
            </p:txBody>
          </p:sp>
          <p:sp>
            <p:nvSpPr>
              <p:cNvPr id="23563" name="AutoShape 19"/>
              <p:cNvSpPr>
                <a:spLocks noChangeArrowheads="1"/>
              </p:cNvSpPr>
              <p:nvPr/>
            </p:nvSpPr>
            <p:spPr bwMode="auto">
              <a:xfrm rot="-8827118">
                <a:off x="3420" y="1906"/>
                <a:ext cx="785" cy="4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4 w 21600"/>
                  <a:gd name="T19" fmla="*/ 3160 h 21600"/>
                  <a:gd name="T20" fmla="*/ 18436 w 21600"/>
                  <a:gd name="T21" fmla="*/ 1844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376" y="11828"/>
                    </a:moveTo>
                    <a:cubicBezTo>
                      <a:pt x="18422" y="11487"/>
                      <a:pt x="18446" y="11144"/>
                      <a:pt x="18446" y="10800"/>
                    </a:cubicBezTo>
                    <a:cubicBezTo>
                      <a:pt x="18446" y="6577"/>
                      <a:pt x="15022" y="3154"/>
                      <a:pt x="10800" y="3154"/>
                    </a:cubicBezTo>
                    <a:cubicBezTo>
                      <a:pt x="9229" y="3153"/>
                      <a:pt x="7697" y="3637"/>
                      <a:pt x="6412" y="4538"/>
                    </a:cubicBezTo>
                    <a:lnTo>
                      <a:pt x="4601" y="1955"/>
                    </a:lnTo>
                    <a:cubicBezTo>
                      <a:pt x="6418" y="682"/>
                      <a:pt x="8582" y="-1"/>
                      <a:pt x="10800" y="0"/>
                    </a:cubicBezTo>
                    <a:cubicBezTo>
                      <a:pt x="16764" y="0"/>
                      <a:pt x="21600" y="4835"/>
                      <a:pt x="21600" y="10800"/>
                    </a:cubicBezTo>
                    <a:cubicBezTo>
                      <a:pt x="21600" y="11286"/>
                      <a:pt x="21567" y="11771"/>
                      <a:pt x="21501" y="12253"/>
                    </a:cubicBezTo>
                    <a:lnTo>
                      <a:pt x="24177" y="12616"/>
                    </a:lnTo>
                    <a:lnTo>
                      <a:pt x="19363" y="16279"/>
                    </a:lnTo>
                    <a:lnTo>
                      <a:pt x="15701" y="11465"/>
                    </a:lnTo>
                    <a:lnTo>
                      <a:pt x="18376" y="11828"/>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64" name="AutoShape 20"/>
              <p:cNvSpPr>
                <a:spLocks noChangeArrowheads="1"/>
              </p:cNvSpPr>
              <p:nvPr/>
            </p:nvSpPr>
            <p:spPr bwMode="auto">
              <a:xfrm rot="-1387478">
                <a:off x="3660" y="1344"/>
                <a:ext cx="904" cy="49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4 w 21600"/>
                  <a:gd name="T19" fmla="*/ 3166 h 21600"/>
                  <a:gd name="T20" fmla="*/ 18446 w 21600"/>
                  <a:gd name="T21" fmla="*/ 1843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953" y="11288"/>
                    </a:moveTo>
                    <a:cubicBezTo>
                      <a:pt x="18963" y="11126"/>
                      <a:pt x="18968" y="10963"/>
                      <a:pt x="18968" y="10800"/>
                    </a:cubicBezTo>
                    <a:cubicBezTo>
                      <a:pt x="18968" y="6288"/>
                      <a:pt x="15311" y="2632"/>
                      <a:pt x="10800" y="2632"/>
                    </a:cubicBezTo>
                    <a:cubicBezTo>
                      <a:pt x="9122" y="2631"/>
                      <a:pt x="7486" y="3148"/>
                      <a:pt x="6112" y="4110"/>
                    </a:cubicBezTo>
                    <a:lnTo>
                      <a:pt x="4601" y="1955"/>
                    </a:lnTo>
                    <a:cubicBezTo>
                      <a:pt x="6418" y="682"/>
                      <a:pt x="8582" y="-1"/>
                      <a:pt x="10800" y="0"/>
                    </a:cubicBezTo>
                    <a:cubicBezTo>
                      <a:pt x="16764" y="0"/>
                      <a:pt x="21600" y="4835"/>
                      <a:pt x="21600" y="10800"/>
                    </a:cubicBezTo>
                    <a:cubicBezTo>
                      <a:pt x="21600" y="11015"/>
                      <a:pt x="21593" y="11231"/>
                      <a:pt x="21580" y="11446"/>
                    </a:cubicBezTo>
                    <a:lnTo>
                      <a:pt x="24275" y="11608"/>
                    </a:lnTo>
                    <a:lnTo>
                      <a:pt x="20026" y="15375"/>
                    </a:lnTo>
                    <a:lnTo>
                      <a:pt x="16258" y="11127"/>
                    </a:lnTo>
                    <a:lnTo>
                      <a:pt x="18953" y="11288"/>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Text Box 21"/>
              <p:cNvSpPr txBox="1">
                <a:spLocks noChangeArrowheads="1"/>
              </p:cNvSpPr>
              <p:nvPr/>
            </p:nvSpPr>
            <p:spPr bwMode="auto">
              <a:xfrm>
                <a:off x="4456" y="1642"/>
                <a:ext cx="827" cy="213"/>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zh-CN" sz="1400" b="1">
                    <a:solidFill>
                      <a:schemeClr val="hlink"/>
                    </a:solidFill>
                    <a:effectLst>
                      <a:outerShdw blurRad="38100" dist="38100" dir="2700000" algn="tl">
                        <a:srgbClr val="C0C0C0"/>
                      </a:outerShdw>
                    </a:effectLst>
                    <a:ea typeface="宋体" panose="02010600030101010101" pitchFamily="2" charset="-122"/>
                  </a:rPr>
                  <a:t>Availability</a:t>
                </a:r>
                <a:endParaRPr lang="en-GB" altLang="zh-CN" sz="1400" b="1">
                  <a:solidFill>
                    <a:schemeClr val="hlink"/>
                  </a:solidFill>
                  <a:effectLst>
                    <a:outerShdw blurRad="38100" dist="38100" dir="2700000" algn="tl">
                      <a:srgbClr val="C0C0C0"/>
                    </a:outerShdw>
                  </a:effectLst>
                  <a:latin typeface="Arial Black" panose="020B0A04020102020204" pitchFamily="34" charset="0"/>
                  <a:ea typeface="宋体" panose="02010600030101010101" pitchFamily="2" charset="-122"/>
                </a:endParaRPr>
              </a:p>
            </p:txBody>
          </p:sp>
          <p:sp>
            <p:nvSpPr>
              <p:cNvPr id="23566" name="AutoShape 22"/>
              <p:cNvSpPr>
                <a:spLocks noChangeArrowheads="1"/>
              </p:cNvSpPr>
              <p:nvPr/>
            </p:nvSpPr>
            <p:spPr bwMode="auto">
              <a:xfrm>
                <a:off x="3931" y="1579"/>
                <a:ext cx="592" cy="716"/>
              </a:xfrm>
              <a:prstGeom prst="flowChartMagneticDisk">
                <a:avLst/>
              </a:prstGeom>
              <a:gradFill rotWithShape="0">
                <a:gsLst>
                  <a:gs pos="0">
                    <a:srgbClr val="007676"/>
                  </a:gs>
                  <a:gs pos="100000">
                    <a:srgbClr val="00FFFF"/>
                  </a:gs>
                </a:gsLst>
                <a:lin ang="5400000" scaled="1"/>
              </a:gradFill>
              <a:ln w="2857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ea typeface="宋体" panose="02010600030101010101" pitchFamily="2" charset="-122"/>
                </a:endParaRPr>
              </a:p>
            </p:txBody>
          </p:sp>
          <p:sp>
            <p:nvSpPr>
              <p:cNvPr id="15" name="Text Box 23"/>
              <p:cNvSpPr txBox="1">
                <a:spLocks noChangeArrowheads="1"/>
              </p:cNvSpPr>
              <p:nvPr/>
            </p:nvSpPr>
            <p:spPr bwMode="auto">
              <a:xfrm>
                <a:off x="3923" y="1933"/>
                <a:ext cx="681" cy="173"/>
              </a:xfrm>
              <a:prstGeom prst="rect">
                <a:avLst/>
              </a:prstGeom>
              <a:noFill/>
              <a:ln w="28575">
                <a:noFill/>
                <a:miter lim="800000"/>
                <a:headEnd/>
                <a:tailEnd/>
              </a:ln>
              <a:effectLst/>
            </p:spPr>
            <p:txBody>
              <a:bodyPr>
                <a:spAutoFit/>
              </a:bodyPr>
              <a:lstStyle/>
              <a:p>
                <a:pPr>
                  <a:defRPr/>
                </a:pPr>
                <a:r>
                  <a:rPr lang="en-GB" altLang="zh-CN" sz="1000" b="1">
                    <a:effectLst>
                      <a:outerShdw blurRad="38100" dist="38100" dir="2700000" algn="tl">
                        <a:srgbClr val="C0C0C0"/>
                      </a:outerShdw>
                    </a:effectLst>
                    <a:latin typeface="Arial" charset="0"/>
                  </a:rPr>
                  <a:t>Information</a:t>
                </a:r>
              </a:p>
            </p:txBody>
          </p:sp>
        </p:grpSp>
        <p:pic>
          <p:nvPicPr>
            <p:cNvPr id="23558" name="Picture 24" descr="continu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 y="1310"/>
              <a:ext cx="2054"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AutoShape 25"/>
            <p:cNvSpPr>
              <a:spLocks noChangeArrowheads="1"/>
            </p:cNvSpPr>
            <p:nvPr/>
          </p:nvSpPr>
          <p:spPr bwMode="auto">
            <a:xfrm>
              <a:off x="2229" y="2163"/>
              <a:ext cx="862" cy="409"/>
            </a:xfrm>
            <a:prstGeom prst="rightArrow">
              <a:avLst>
                <a:gd name="adj1" fmla="val 50000"/>
                <a:gd name="adj2" fmla="val 52689"/>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ea typeface="宋体" panose="02010600030101010101" pitchFamily="2" charset="-122"/>
              </a:endParaRPr>
            </a:p>
          </p:txBody>
        </p:sp>
      </p:grpSp>
      <p:sp>
        <p:nvSpPr>
          <p:cNvPr id="17" name="标题 1"/>
          <p:cNvSpPr txBox="1">
            <a:spLocks/>
          </p:cNvSpPr>
          <p:nvPr/>
        </p:nvSpPr>
        <p:spPr bwMode="white">
          <a:xfrm>
            <a:off x="685800" y="692696"/>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a:lstStyle>
          <a:p>
            <a:pPr eaLnBrk="1" hangingPunct="1"/>
            <a:r>
              <a:rPr lang="zh-CN" altLang="en-US" kern="0" dirty="0" smtClean="0">
                <a:latin typeface="黑体" panose="02010609060101010101" pitchFamily="49" charset="-122"/>
                <a:ea typeface="黑体" panose="02010609060101010101" pitchFamily="49" charset="-122"/>
              </a:rPr>
              <a:t>信息安全</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现实存在的问题</a:t>
            </a:r>
            <a:r>
              <a:rPr lang="en-US" altLang="zh-CN" dirty="0" smtClean="0">
                <a:latin typeface="黑体" panose="02010609060101010101" pitchFamily="49" charset="-122"/>
                <a:ea typeface="黑体" panose="02010609060101010101" pitchFamily="49" charset="-122"/>
              </a:rPr>
              <a:t>……</a:t>
            </a:r>
            <a:endParaRPr lang="zh-CN" altLang="en-US" dirty="0" smtClean="0">
              <a:latin typeface="黑体" panose="02010609060101010101" pitchFamily="49" charset="-122"/>
              <a:ea typeface="黑体" panose="02010609060101010101" pitchFamily="49" charset="-122"/>
            </a:endParaRPr>
          </a:p>
        </p:txBody>
      </p:sp>
      <p:sp>
        <p:nvSpPr>
          <p:cNvPr id="3" name="Rectangle 3"/>
          <p:cNvSpPr txBox="1">
            <a:spLocks noChangeArrowheads="1"/>
          </p:cNvSpPr>
          <p:nvPr/>
        </p:nvSpPr>
        <p:spPr bwMode="auto">
          <a:xfrm>
            <a:off x="528638" y="150177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蠕虫爆发导致</a:t>
            </a:r>
            <a:r>
              <a:rPr lang="en-US" altLang="zh-CN" sz="2400" kern="0" smtClean="0">
                <a:latin typeface="黑体" panose="02010609060101010101" pitchFamily="49" charset="-122"/>
                <a:ea typeface="黑体" panose="02010609060101010101" pitchFamily="49" charset="-122"/>
              </a:rPr>
              <a:t>ERP</a:t>
            </a:r>
            <a:r>
              <a:rPr lang="zh-CN" altLang="en-US" sz="2400" kern="0" smtClean="0">
                <a:latin typeface="黑体" panose="02010609060101010101" pitchFamily="49" charset="-122"/>
                <a:ea typeface="黑体" panose="02010609060101010101" pitchFamily="49" charset="-122"/>
              </a:rPr>
              <a:t>系统瘫痪</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收到大量的垃圾与反动邮件</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修改自己的</a:t>
            </a:r>
            <a:r>
              <a:rPr lang="en-US" altLang="zh-CN" sz="2400" kern="0" smtClean="0">
                <a:latin typeface="黑体" panose="02010609060101010101" pitchFamily="49" charset="-122"/>
                <a:ea typeface="黑体" panose="02010609060101010101" pitchFamily="49" charset="-122"/>
              </a:rPr>
              <a:t>IP</a:t>
            </a:r>
            <a:r>
              <a:rPr lang="zh-CN" altLang="en-US" sz="2400" kern="0" smtClean="0">
                <a:latin typeface="黑体" panose="02010609060101010101" pitchFamily="49" charset="-122"/>
                <a:ea typeface="黑体" panose="02010609060101010101" pitchFamily="49" charset="-122"/>
              </a:rPr>
              <a:t>或者</a:t>
            </a:r>
            <a:r>
              <a:rPr lang="en-US" altLang="zh-CN" sz="2400" kern="0" smtClean="0">
                <a:latin typeface="黑体" panose="02010609060101010101" pitchFamily="49" charset="-122"/>
                <a:ea typeface="黑体" panose="02010609060101010101" pitchFamily="49" charset="-122"/>
              </a:rPr>
              <a:t>MAC</a:t>
            </a:r>
            <a:r>
              <a:rPr lang="zh-CN" altLang="en-US" sz="2400" kern="0" smtClean="0">
                <a:latin typeface="黑体" panose="02010609060101010101" pitchFamily="49" charset="-122"/>
                <a:ea typeface="黑体" panose="02010609060101010101" pitchFamily="49" charset="-122"/>
              </a:rPr>
              <a:t>导致网络冲突</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重要终端上被种植了木马</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大量的</a:t>
            </a:r>
            <a:r>
              <a:rPr lang="en-US" altLang="zh-CN" sz="2400" kern="0" smtClean="0">
                <a:latin typeface="黑体" panose="02010609060101010101" pitchFamily="49" charset="-122"/>
                <a:ea typeface="黑体" panose="02010609060101010101" pitchFamily="49" charset="-122"/>
              </a:rPr>
              <a:t>P2P</a:t>
            </a:r>
            <a:r>
              <a:rPr lang="zh-CN" altLang="en-US" sz="2400" kern="0" smtClean="0">
                <a:latin typeface="黑体" panose="02010609060101010101" pitchFamily="49" charset="-122"/>
                <a:ea typeface="黑体" panose="02010609060101010101" pitchFamily="49" charset="-122"/>
              </a:rPr>
              <a:t>下载流量占用网络出口带宽</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新型病毒破坏应用软件</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升级杀毒软件或系统补丁导致崩溃</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公司的硬件被恶意替换或者拆卸</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违规使用</a:t>
            </a:r>
            <a:r>
              <a:rPr lang="en-US" altLang="zh-CN" sz="2400" kern="0" smtClean="0">
                <a:latin typeface="黑体" panose="02010609060101010101" pitchFamily="49" charset="-122"/>
                <a:ea typeface="黑体" panose="02010609060101010101" pitchFamily="49" charset="-122"/>
              </a:rPr>
              <a:t>U</a:t>
            </a:r>
            <a:r>
              <a:rPr lang="zh-CN" altLang="en-US" sz="2400" kern="0" smtClean="0">
                <a:latin typeface="黑体" panose="02010609060101010101" pitchFamily="49" charset="-122"/>
                <a:ea typeface="黑体" panose="02010609060101010101" pitchFamily="49" charset="-122"/>
              </a:rPr>
              <a:t>盘拷贝机密文件</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拨号外联或者跨接内外网络</a:t>
            </a:r>
          </a:p>
          <a:p>
            <a:pPr eaLnBrk="1" hangingPunct="1">
              <a:lnSpc>
                <a:spcPct val="90000"/>
              </a:lnSpc>
              <a:defRPr/>
            </a:pPr>
            <a:r>
              <a:rPr lang="zh-CN" altLang="en-US" sz="2400" kern="0" smtClean="0">
                <a:latin typeface="黑体" panose="02010609060101010101" pitchFamily="49" charset="-122"/>
                <a:ea typeface="黑体" panose="02010609060101010101" pitchFamily="49" charset="-122"/>
              </a:rPr>
              <a:t>非法使用的</a:t>
            </a:r>
            <a:r>
              <a:rPr lang="en-US" altLang="zh-CN" sz="2400" kern="0" smtClean="0">
                <a:latin typeface="黑体" panose="02010609060101010101" pitchFamily="49" charset="-122"/>
                <a:ea typeface="黑体" panose="02010609060101010101" pitchFamily="49" charset="-122"/>
              </a:rPr>
              <a:t>AP</a:t>
            </a:r>
          </a:p>
          <a:p>
            <a:pPr eaLnBrk="1" hangingPunct="1">
              <a:lnSpc>
                <a:spcPct val="90000"/>
              </a:lnSpc>
              <a:defRPr/>
            </a:pPr>
            <a:r>
              <a:rPr lang="en-US" altLang="zh-CN" sz="2400" kern="0" smtClean="0">
                <a:latin typeface="黑体" panose="02010609060101010101" pitchFamily="49" charset="-122"/>
                <a:ea typeface="黑体" panose="02010609060101010101" pitchFamily="49" charset="-122"/>
              </a:rPr>
              <a:t>……</a:t>
            </a:r>
          </a:p>
        </p:txBody>
      </p:sp>
      <p:sp>
        <p:nvSpPr>
          <p:cNvPr id="4" name="AutoShape 4"/>
          <p:cNvSpPr>
            <a:spLocks noChangeArrowheads="1"/>
          </p:cNvSpPr>
          <p:nvPr/>
        </p:nvSpPr>
        <p:spPr bwMode="auto">
          <a:xfrm>
            <a:off x="4138613" y="1639888"/>
            <a:ext cx="4681537" cy="4464050"/>
          </a:xfrm>
          <a:prstGeom prst="irregularSeal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zh-CN" sz="2400" b="1">
              <a:solidFill>
                <a:srgbClr val="FF0000"/>
              </a:solidFill>
              <a:ea typeface="华文中宋" panose="02010600040101010101" pitchFamily="2" charset="-122"/>
            </a:endParaRPr>
          </a:p>
          <a:p>
            <a:pPr algn="ctr" eaLnBrk="1" hangingPunct="1">
              <a:spcBef>
                <a:spcPct val="0"/>
              </a:spcBef>
              <a:buClrTx/>
              <a:buFontTx/>
              <a:buNone/>
            </a:pPr>
            <a:r>
              <a:rPr lang="zh-CN" altLang="en-US" sz="2400" b="1">
                <a:solidFill>
                  <a:srgbClr val="FF0000"/>
                </a:solidFill>
                <a:ea typeface="华文中宋" panose="02010600040101010101" pitchFamily="2" charset="-122"/>
              </a:rPr>
              <a:t>机密资料外泄</a:t>
            </a:r>
          </a:p>
          <a:p>
            <a:pPr algn="ctr" eaLnBrk="1" hangingPunct="1">
              <a:spcBef>
                <a:spcPct val="0"/>
              </a:spcBef>
              <a:buClrTx/>
              <a:buFontTx/>
              <a:buNone/>
            </a:pPr>
            <a:r>
              <a:rPr lang="zh-CN" altLang="en-US" sz="2400" b="1">
                <a:solidFill>
                  <a:srgbClr val="FF0000"/>
                </a:solidFill>
                <a:ea typeface="华文中宋" panose="02010600040101010101" pitchFamily="2" charset="-122"/>
              </a:rPr>
              <a:t>企业内部网络中断</a:t>
            </a:r>
          </a:p>
          <a:p>
            <a:pPr algn="ctr" eaLnBrk="1" hangingPunct="1">
              <a:spcBef>
                <a:spcPct val="0"/>
              </a:spcBef>
              <a:buClrTx/>
              <a:buFontTx/>
              <a:buNone/>
            </a:pPr>
            <a:r>
              <a:rPr lang="zh-CN" altLang="en-US" sz="2400" b="1">
                <a:solidFill>
                  <a:srgbClr val="FF0000"/>
                </a:solidFill>
                <a:ea typeface="华文中宋" panose="02010600040101010101" pitchFamily="2" charset="-122"/>
              </a:rPr>
              <a:t>直接经济损失</a:t>
            </a:r>
          </a:p>
          <a:p>
            <a:pPr algn="ctr" eaLnBrk="1" hangingPunct="1">
              <a:spcBef>
                <a:spcPct val="0"/>
              </a:spcBef>
              <a:buClrTx/>
              <a:buFontTx/>
              <a:buNone/>
            </a:pPr>
            <a:r>
              <a:rPr lang="zh-CN" altLang="en-US" sz="2400" b="1">
                <a:solidFill>
                  <a:srgbClr val="FF0000"/>
                </a:solidFill>
                <a:ea typeface="华文中宋" panose="02010600040101010101" pitchFamily="2" charset="-122"/>
              </a:rPr>
              <a:t>声誉受损</a:t>
            </a:r>
          </a:p>
          <a:p>
            <a:pPr algn="ctr" eaLnBrk="1" hangingPunct="1">
              <a:spcBef>
                <a:spcPct val="0"/>
              </a:spcBef>
              <a:buClrTx/>
              <a:buFontTx/>
              <a:buNone/>
            </a:pPr>
            <a:r>
              <a:rPr lang="en-US" altLang="zh-CN" sz="2400" b="1">
                <a:solidFill>
                  <a:srgbClr val="FF0000"/>
                </a:solidFill>
                <a:latin typeface="华文中宋" panose="02010600040101010101" pitchFamily="2" charset="-122"/>
                <a:ea typeface="华文中宋" panose="02010600040101010101" pitchFamily="2" charset="-122"/>
              </a:rPr>
              <a:t>……</a:t>
            </a:r>
            <a:endParaRPr lang="en-US" altLang="zh-CN" sz="2400" b="1">
              <a:solidFill>
                <a:srgbClr val="FF0000"/>
              </a:solidFill>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32"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amond(ou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733425" y="731838"/>
            <a:ext cx="7800975" cy="563562"/>
          </a:xfrm>
        </p:spPr>
        <p:txBody>
          <a:bodyPr/>
          <a:lstStyle/>
          <a:p>
            <a:pPr eaLnBrk="1" hangingPunct="1"/>
            <a:r>
              <a:rPr lang="zh-CN" altLang="en-US" dirty="0" smtClean="0">
                <a:latin typeface="黑体" panose="02010609060101010101" pitchFamily="49" charset="-122"/>
                <a:ea typeface="黑体" panose="02010609060101010101" pitchFamily="49" charset="-122"/>
              </a:rPr>
              <a:t>自身的疏忽</a:t>
            </a:r>
            <a:endParaRPr lang="zh-CN" altLang="en-US" dirty="0">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684213" y="1939825"/>
            <a:ext cx="7775575" cy="4081463"/>
          </a:xfrm>
          <a:prstGeom prst="rect">
            <a:avLst/>
          </a:prstGeom>
          <a:noFill/>
          <a:ln w="9525">
            <a:noFill/>
            <a:miter lim="800000"/>
            <a:headEnd/>
            <a:tailEnd/>
          </a:ln>
        </p:spPr>
        <p:txBody>
          <a:bodyPr>
            <a:spAutoFit/>
          </a:bodyPr>
          <a:lstStyle/>
          <a:p>
            <a:pPr>
              <a:spcBef>
                <a:spcPct val="50000"/>
              </a:spcBef>
              <a:buFont typeface="Wingdings" pitchFamily="2" charset="2"/>
              <a:buChar char="u"/>
              <a:defRPr/>
            </a:pPr>
            <a:r>
              <a:rPr lang="en-US" dirty="0">
                <a:effectLst>
                  <a:outerShdw blurRad="38100" dist="38100" dir="2700000" algn="tl">
                    <a:srgbClr val="C0C0C0"/>
                  </a:outerShdw>
                </a:effectLst>
                <a:latin typeface="楷体_GB2312"/>
                <a:ea typeface="楷体_GB2312"/>
                <a:cs typeface="楷体_GB2312"/>
              </a:rPr>
              <a:t> </a:t>
            </a:r>
            <a:r>
              <a:rPr lang="zh-CN" dirty="0">
                <a:effectLst>
                  <a:outerShdw blurRad="38100" dist="38100" dir="2700000" algn="tl">
                    <a:srgbClr val="C0C0C0"/>
                  </a:outerShdw>
                </a:effectLst>
                <a:latin typeface="楷体_GB2312"/>
                <a:ea typeface="楷体_GB2312"/>
                <a:cs typeface="楷体_GB2312"/>
              </a:rPr>
              <a:t>将口令写在便签上，贴在电脑监视器旁</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开着电脑离开</a:t>
            </a:r>
            <a:r>
              <a:rPr lang="zh-CN" dirty="0" smtClean="0">
                <a:effectLst>
                  <a:outerShdw blurRad="38100" dist="38100" dir="2700000" algn="tl">
                    <a:srgbClr val="C0C0C0"/>
                  </a:outerShdw>
                </a:effectLst>
                <a:latin typeface="楷体_GB2312"/>
                <a:ea typeface="楷体_GB2312"/>
                <a:cs typeface="楷体_GB2312"/>
              </a:rPr>
              <a:t>，</a:t>
            </a:r>
            <a:r>
              <a:rPr lang="zh-CN" altLang="en-US" dirty="0" smtClean="0">
                <a:effectLst>
                  <a:outerShdw blurRad="38100" dist="38100" dir="2700000" algn="tl">
                    <a:srgbClr val="C0C0C0"/>
                  </a:outerShdw>
                </a:effectLst>
                <a:latin typeface="楷体_GB2312"/>
                <a:ea typeface="楷体_GB2312"/>
                <a:cs typeface="楷体_GB2312"/>
              </a:rPr>
              <a:t>电脑也没有锁屏</a:t>
            </a:r>
            <a:endParaRPr lang="zh-CN" dirty="0">
              <a:effectLst>
                <a:outerShdw blurRad="38100" dist="38100" dir="2700000" algn="tl">
                  <a:srgbClr val="C0C0C0"/>
                </a:outerShdw>
              </a:effectLst>
              <a:latin typeface="楷体_GB2312"/>
              <a:ea typeface="楷体_GB2312"/>
              <a:cs typeface="楷体_GB2312"/>
            </a:endParaRP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轻易相信来自陌生人的邮件，好奇打开邮件附件</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使用容易猜测的口令，或者根本不设口令</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丢失笔记本电脑</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不能保守秘密，口无遮拦，上当受骗，泄漏敏感信息</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随便拨号上网，或者随意将无关设备连入公司网络</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事不关己，高高挂起，不报告安全事件</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在系统更新和安装补丁上总是行动迟缓</a:t>
            </a:r>
          </a:p>
          <a:p>
            <a:pPr>
              <a:spcBef>
                <a:spcPct val="50000"/>
              </a:spcBef>
              <a:buFont typeface="Wingdings" pitchFamily="2" charset="2"/>
              <a:buChar char="u"/>
              <a:defRPr/>
            </a:pPr>
            <a:r>
              <a:rPr lang="zh-CN" dirty="0">
                <a:effectLst>
                  <a:outerShdw blurRad="38100" dist="38100" dir="2700000" algn="tl">
                    <a:srgbClr val="C0C0C0"/>
                  </a:outerShdw>
                </a:effectLst>
                <a:latin typeface="楷体_GB2312"/>
                <a:ea typeface="楷体_GB2312"/>
                <a:cs typeface="楷体_GB2312"/>
              </a:rPr>
              <a:t> 只关注外来的威胁，忽视企业内部人员的问题</a:t>
            </a:r>
            <a:endParaRPr lang="zh-CN" dirty="0">
              <a:latin typeface="楷体_GB2312"/>
              <a:ea typeface="楷体_GB2312"/>
              <a:cs typeface="楷体_GB2312"/>
            </a:endParaRPr>
          </a:p>
        </p:txBody>
      </p:sp>
      <p:pic>
        <p:nvPicPr>
          <p:cNvPr id="4" name="Picture 7" descr="post-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220688"/>
            <a:ext cx="10810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tal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387750"/>
            <a:ext cx="18002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curio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25" y="2516088"/>
            <a:ext cx="243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auto">
          <a:xfrm>
            <a:off x="611188" y="1292125"/>
            <a:ext cx="8229600" cy="579438"/>
          </a:xfrm>
          <a:prstGeom prst="rect">
            <a:avLst/>
          </a:prstGeom>
          <a:noFill/>
          <a:ln w="9525">
            <a:noFill/>
            <a:miter lim="800000"/>
            <a:headEnd/>
            <a:tailEnd/>
          </a:ln>
        </p:spPr>
        <p:txBody>
          <a:bodyPr anchor="ctr"/>
          <a:lstStyle/>
          <a:p>
            <a:pPr>
              <a:defRPr/>
            </a:pPr>
            <a:r>
              <a:rPr lang="zh-CN" sz="2800" b="1" dirty="0">
                <a:effectLst>
                  <a:outerShdw blurRad="38100" dist="38100" dir="2700000" algn="tl">
                    <a:srgbClr val="C0C0C0"/>
                  </a:outerShdw>
                </a:effectLst>
                <a:latin typeface="Tahoma" pitchFamily="34" charset="0"/>
                <a:ea typeface="黑体" pitchFamily="49" charset="-122"/>
              </a:rPr>
              <a:t>最常犯的一些</a:t>
            </a:r>
            <a:r>
              <a:rPr lang="zh-CN" sz="2800" b="1" dirty="0">
                <a:solidFill>
                  <a:srgbClr val="FF0000"/>
                </a:solidFill>
                <a:effectLst>
                  <a:outerShdw blurRad="38100" dist="38100" dir="2700000" algn="tl">
                    <a:srgbClr val="C0C0C0"/>
                  </a:outerShdw>
                </a:effectLst>
                <a:latin typeface="Tahoma" pitchFamily="34" charset="0"/>
                <a:ea typeface="黑体" pitchFamily="49" charset="-122"/>
              </a:rPr>
              <a:t>错误</a:t>
            </a:r>
            <a:endParaRPr lang="zh-CN" sz="2800" b="1" dirty="0">
              <a:effectLst>
                <a:outerShdw blurRad="38100" dist="38100" dir="2700000" algn="tl">
                  <a:srgbClr val="C0C0C0"/>
                </a:outerShdw>
              </a:effectLst>
              <a:latin typeface="Tahoma" pitchFamily="34" charset="0"/>
              <a:ea typeface="黑体" pitchFamily="49" charset="-122"/>
            </a:endParaRPr>
          </a:p>
        </p:txBody>
      </p:sp>
    </p:spTree>
    <p:extLst>
      <p:ext uri="{BB962C8B-B14F-4D97-AF65-F5344CB8AC3E}">
        <p14:creationId xmlns:p14="http://schemas.microsoft.com/office/powerpoint/2010/main" val="31538301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信息资产</a:t>
            </a:r>
            <a:endParaRPr lang="zh-CN" altLang="en-US" dirty="0">
              <a:latin typeface="黑体" panose="02010609060101010101" pitchFamily="49" charset="-122"/>
              <a:ea typeface="黑体" panose="02010609060101010101" pitchFamily="49" charset="-122"/>
            </a:endParaRPr>
          </a:p>
        </p:txBody>
      </p:sp>
      <p:pic>
        <p:nvPicPr>
          <p:cNvPr id="5" name="Picture 2" descr="BO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57" y="1771551"/>
            <a:ext cx="12319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3"/>
          <p:cNvSpPr>
            <a:spLocks noChangeArrowheads="1"/>
          </p:cNvSpPr>
          <p:nvPr/>
        </p:nvSpPr>
        <p:spPr bwMode="auto">
          <a:xfrm>
            <a:off x="3132138" y="2924076"/>
            <a:ext cx="5184775" cy="3273425"/>
          </a:xfrm>
          <a:prstGeom prst="cloudCallout">
            <a:avLst>
              <a:gd name="adj1" fmla="val -62491"/>
              <a:gd name="adj2" fmla="val -73134"/>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a:lstStyle/>
          <a:p>
            <a:pPr algn="ctr">
              <a:defRPr/>
            </a:pPr>
            <a:endParaRPr lang="zh-CN" altLang="zh-CN">
              <a:latin typeface="Comic Sans MS" pitchFamily="66" charset="0"/>
            </a:endParaRPr>
          </a:p>
        </p:txBody>
      </p:sp>
      <p:sp>
        <p:nvSpPr>
          <p:cNvPr id="7" name="Text Box 4"/>
          <p:cNvSpPr txBox="1">
            <a:spLocks noChangeArrowheads="1"/>
          </p:cNvSpPr>
          <p:nvPr/>
        </p:nvSpPr>
        <p:spPr bwMode="auto">
          <a:xfrm>
            <a:off x="4283621" y="3231826"/>
            <a:ext cx="4321175" cy="507831"/>
          </a:xfrm>
          <a:prstGeom prst="rect">
            <a:avLst/>
          </a:prstGeom>
          <a:noFill/>
          <a:ln w="9525">
            <a:noFill/>
            <a:miter lim="800000"/>
            <a:headEnd/>
            <a:tailEnd/>
          </a:ln>
          <a:effectLst/>
        </p:spPr>
        <p:txBody>
          <a:bodyPr wrap="square">
            <a:spAutoFit/>
          </a:bodyPr>
          <a:lstStyle/>
          <a:p>
            <a:pPr>
              <a:lnSpc>
                <a:spcPct val="150000"/>
              </a:lnSpc>
              <a:buFont typeface="Wingdings" panose="05000000000000000000" pitchFamily="2" charset="2"/>
              <a:buChar char="ü"/>
            </a:pPr>
            <a:r>
              <a:rPr lang="zh-CN" altLang="en-US" b="1" dirty="0" smtClean="0">
                <a:solidFill>
                  <a:srgbClr val="FF0000"/>
                </a:solidFill>
                <a:ea typeface="宋体" panose="02010600030101010101" pitchFamily="2" charset="-122"/>
              </a:rPr>
              <a:t>公司有哪些重要的信息资产？</a:t>
            </a:r>
            <a:endParaRPr lang="en-US" altLang="zh-CN" dirty="0">
              <a:effectLst>
                <a:outerShdw blurRad="38100" dist="38100" dir="2700000" algn="tl">
                  <a:srgbClr val="C0C0C0"/>
                </a:outerShdw>
              </a:effectLst>
              <a:latin typeface="Comic Sans MS" pitchFamily="66" charset="0"/>
              <a:ea typeface="华文新魏" pitchFamily="2" charset="-122"/>
            </a:endParaRPr>
          </a:p>
        </p:txBody>
      </p:sp>
      <p:sp>
        <p:nvSpPr>
          <p:cNvPr id="8" name="矩形 7"/>
          <p:cNvSpPr/>
          <p:nvPr/>
        </p:nvSpPr>
        <p:spPr>
          <a:xfrm>
            <a:off x="5076056" y="3554394"/>
            <a:ext cx="1584796" cy="2769989"/>
          </a:xfrm>
          <a:prstGeom prst="rect">
            <a:avLst/>
          </a:prstGeom>
        </p:spPr>
        <p:txBody>
          <a:bodyPr wrap="square">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50000"/>
              </a:lnSpc>
            </a:pPr>
            <a:r>
              <a:rPr lang="en-US" altLang="zh-CN" sz="1400" dirty="0" smtClean="0">
                <a:ea typeface="宋体" panose="02010600030101010101" pitchFamily="2" charset="-122"/>
              </a:rPr>
              <a:t>   --</a:t>
            </a:r>
            <a:r>
              <a:rPr lang="zh-CN" altLang="en-US" sz="1400" dirty="0">
                <a:ea typeface="宋体" panose="02010600030101010101" pitchFamily="2" charset="-122"/>
              </a:rPr>
              <a:t>产品代码</a:t>
            </a:r>
            <a:endParaRPr lang="en-US" altLang="zh-CN" sz="1400" dirty="0">
              <a:ea typeface="宋体" panose="02010600030101010101" pitchFamily="2" charset="-122"/>
            </a:endParaRPr>
          </a:p>
          <a:p>
            <a:pPr>
              <a:lnSpc>
                <a:spcPct val="150000"/>
              </a:lnSpc>
            </a:pPr>
            <a:r>
              <a:rPr lang="en-US" altLang="zh-CN" sz="1400" dirty="0">
                <a:ea typeface="宋体" panose="02010600030101010101" pitchFamily="2" charset="-122"/>
              </a:rPr>
              <a:t>   --</a:t>
            </a:r>
            <a:r>
              <a:rPr lang="zh-CN" altLang="en-US" sz="1400" dirty="0">
                <a:ea typeface="宋体" panose="02010600030101010101" pitchFamily="2" charset="-122"/>
              </a:rPr>
              <a:t>产品开发计划</a:t>
            </a:r>
            <a:endParaRPr lang="en-US" altLang="zh-CN" sz="1400" dirty="0">
              <a:ea typeface="宋体" panose="02010600030101010101" pitchFamily="2" charset="-122"/>
            </a:endParaRPr>
          </a:p>
          <a:p>
            <a:pPr>
              <a:lnSpc>
                <a:spcPct val="150000"/>
              </a:lnSpc>
            </a:pPr>
            <a:r>
              <a:rPr lang="en-US" altLang="zh-CN" sz="1400" dirty="0">
                <a:ea typeface="宋体" panose="02010600030101010101" pitchFamily="2" charset="-122"/>
              </a:rPr>
              <a:t>   --</a:t>
            </a:r>
            <a:r>
              <a:rPr lang="zh-CN" altLang="en-US" sz="1400" dirty="0">
                <a:ea typeface="宋体" panose="02010600030101010101" pitchFamily="2" charset="-122"/>
              </a:rPr>
              <a:t>公司商业信息</a:t>
            </a:r>
            <a:endParaRPr lang="en-US" altLang="zh-CN" sz="1400" dirty="0">
              <a:ea typeface="宋体" panose="02010600030101010101" pitchFamily="2" charset="-122"/>
            </a:endParaRPr>
          </a:p>
          <a:p>
            <a:pPr>
              <a:lnSpc>
                <a:spcPct val="150000"/>
              </a:lnSpc>
            </a:pPr>
            <a:r>
              <a:rPr lang="en-US" altLang="zh-CN" sz="1400" dirty="0">
                <a:ea typeface="宋体" panose="02010600030101010101" pitchFamily="2" charset="-122"/>
              </a:rPr>
              <a:t>   --</a:t>
            </a:r>
            <a:r>
              <a:rPr lang="zh-CN" altLang="en-US" sz="1400" dirty="0">
                <a:ea typeface="宋体" panose="02010600030101010101" pitchFamily="2" charset="-122"/>
              </a:rPr>
              <a:t>财务数据</a:t>
            </a:r>
            <a:endParaRPr lang="en-US" altLang="zh-CN" sz="1400" dirty="0">
              <a:ea typeface="宋体" panose="02010600030101010101" pitchFamily="2" charset="-122"/>
            </a:endParaRPr>
          </a:p>
          <a:p>
            <a:pPr>
              <a:lnSpc>
                <a:spcPct val="150000"/>
              </a:lnSpc>
            </a:pPr>
            <a:r>
              <a:rPr lang="en-US" altLang="zh-CN" sz="1400" dirty="0">
                <a:ea typeface="宋体" panose="02010600030101010101" pitchFamily="2" charset="-122"/>
              </a:rPr>
              <a:t>   </a:t>
            </a:r>
            <a:r>
              <a:rPr lang="en-US" altLang="zh-CN" sz="1400" dirty="0" smtClean="0">
                <a:ea typeface="宋体" panose="02010600030101010101" pitchFamily="2" charset="-122"/>
              </a:rPr>
              <a:t>--</a:t>
            </a:r>
            <a:r>
              <a:rPr lang="zh-CN" altLang="en-US" sz="1400" dirty="0" smtClean="0">
                <a:ea typeface="宋体" panose="02010600030101010101" pitchFamily="2" charset="-122"/>
              </a:rPr>
              <a:t>工作电脑</a:t>
            </a:r>
            <a:endParaRPr lang="en-US" altLang="zh-CN" sz="1400" dirty="0" smtClean="0">
              <a:ea typeface="宋体" panose="02010600030101010101" pitchFamily="2" charset="-122"/>
            </a:endParaRPr>
          </a:p>
          <a:p>
            <a:pPr>
              <a:lnSpc>
                <a:spcPct val="150000"/>
              </a:lnSpc>
            </a:pPr>
            <a:r>
              <a:rPr lang="en-US" altLang="zh-CN" sz="1400" dirty="0" smtClean="0">
                <a:ea typeface="宋体" panose="02010600030101010101" pitchFamily="2" charset="-122"/>
              </a:rPr>
              <a:t>   --</a:t>
            </a:r>
            <a:r>
              <a:rPr lang="zh-CN" altLang="en-US" sz="1400" dirty="0" smtClean="0">
                <a:ea typeface="宋体" panose="02010600030101010101" pitchFamily="2" charset="-122"/>
              </a:rPr>
              <a:t>服务器</a:t>
            </a:r>
            <a:endParaRPr lang="en-US" altLang="zh-CN" sz="1400" dirty="0" smtClean="0">
              <a:ea typeface="宋体" panose="02010600030101010101" pitchFamily="2" charset="-122"/>
            </a:endParaRPr>
          </a:p>
          <a:p>
            <a:pPr>
              <a:lnSpc>
                <a:spcPct val="150000"/>
              </a:lnSpc>
            </a:pPr>
            <a:r>
              <a:rPr lang="en-US" altLang="zh-CN" sz="1400" dirty="0">
                <a:ea typeface="宋体" panose="02010600030101010101" pitchFamily="2" charset="-122"/>
              </a:rPr>
              <a:t> </a:t>
            </a:r>
            <a:r>
              <a:rPr lang="en-US" altLang="zh-CN" sz="1400" dirty="0" smtClean="0">
                <a:ea typeface="宋体" panose="02010600030101010101" pitchFamily="2" charset="-122"/>
              </a:rPr>
              <a:t>  --</a:t>
            </a:r>
            <a:r>
              <a:rPr lang="zh-CN" altLang="en-US" sz="1400" dirty="0" smtClean="0">
                <a:ea typeface="宋体" panose="02010600030101010101" pitchFamily="2" charset="-122"/>
              </a:rPr>
              <a:t>应用软件</a:t>
            </a:r>
            <a:endParaRPr lang="en-US" altLang="zh-CN" sz="1400" dirty="0" smtClean="0">
              <a:ea typeface="宋体" panose="02010600030101010101" pitchFamily="2" charset="-122"/>
            </a:endParaRPr>
          </a:p>
          <a:p>
            <a:pPr>
              <a:lnSpc>
                <a:spcPct val="150000"/>
              </a:lnSpc>
            </a:pPr>
            <a:r>
              <a:rPr lang="en-US" altLang="zh-CN" dirty="0" smtClean="0">
                <a:ea typeface="宋体" panose="02010600030101010101" pitchFamily="2" charset="-122"/>
              </a:rPr>
              <a:t>   </a:t>
            </a:r>
            <a:r>
              <a:rPr lang="zh-CN" altLang="en-US" dirty="0" smtClean="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p14="http://schemas.microsoft.com/office/powerpoint/2010/main" val="1779738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rPr>
              <a:t>脆弱的信息</a:t>
            </a:r>
          </a:p>
        </p:txBody>
      </p:sp>
      <p:grpSp>
        <p:nvGrpSpPr>
          <p:cNvPr id="3" name="Group 4"/>
          <p:cNvGrpSpPr>
            <a:grpSpLocks/>
          </p:cNvGrpSpPr>
          <p:nvPr/>
        </p:nvGrpSpPr>
        <p:grpSpPr bwMode="auto">
          <a:xfrm>
            <a:off x="755650" y="1692275"/>
            <a:ext cx="1600200" cy="1693863"/>
            <a:chOff x="1008" y="1344"/>
            <a:chExt cx="1008" cy="1067"/>
          </a:xfrm>
        </p:grpSpPr>
        <p:pic>
          <p:nvPicPr>
            <p:cNvPr id="4" name="Picture 5" descr="保险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344"/>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1008" y="1920"/>
              <a:ext cx="1008"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zh-CN" altLang="en-US" sz="1800">
                  <a:latin typeface="黑体" panose="02010609060101010101" pitchFamily="49" charset="-122"/>
                  <a:ea typeface="黑体" panose="02010609060101010101" pitchFamily="49" charset="-122"/>
                </a:rPr>
                <a:t>装有</a:t>
              </a:r>
              <a:r>
                <a:rPr lang="en-US" altLang="zh-CN" sz="1800">
                  <a:latin typeface="黑体" panose="02010609060101010101" pitchFamily="49" charset="-122"/>
                  <a:ea typeface="黑体" panose="02010609060101010101" pitchFamily="49" charset="-122"/>
                </a:rPr>
                <a:t>100</a:t>
              </a:r>
              <a:r>
                <a:rPr lang="zh-CN" altLang="en-US" sz="1800">
                  <a:latin typeface="黑体" panose="02010609060101010101" pitchFamily="49" charset="-122"/>
                  <a:ea typeface="黑体" panose="02010609060101010101" pitchFamily="49" charset="-122"/>
                </a:rPr>
                <a:t>万的</a:t>
              </a:r>
            </a:p>
            <a:p>
              <a:pPr algn="ctr" eaLnBrk="1" hangingPunct="1">
                <a:spcBef>
                  <a:spcPct val="50000"/>
                </a:spcBef>
                <a:buClrTx/>
                <a:buFontTx/>
                <a:buNone/>
              </a:pPr>
              <a:r>
                <a:rPr lang="zh-CN" altLang="en-US" sz="1800">
                  <a:latin typeface="黑体" panose="02010609060101010101" pitchFamily="49" charset="-122"/>
                  <a:ea typeface="黑体" panose="02010609060101010101" pitchFamily="49" charset="-122"/>
                </a:rPr>
                <a:t> 保险箱</a:t>
              </a:r>
            </a:p>
          </p:txBody>
        </p:sp>
      </p:grpSp>
      <p:grpSp>
        <p:nvGrpSpPr>
          <p:cNvPr id="6" name="Group 7"/>
          <p:cNvGrpSpPr>
            <a:grpSpLocks/>
          </p:cNvGrpSpPr>
          <p:nvPr/>
        </p:nvGrpSpPr>
        <p:grpSpPr bwMode="auto">
          <a:xfrm>
            <a:off x="2627313" y="1778000"/>
            <a:ext cx="1873250" cy="1208088"/>
            <a:chOff x="1872" y="1440"/>
            <a:chExt cx="1104" cy="761"/>
          </a:xfrm>
        </p:grpSpPr>
        <p:grpSp>
          <p:nvGrpSpPr>
            <p:cNvPr id="7" name="Group 8"/>
            <p:cNvGrpSpPr>
              <a:grpSpLocks/>
            </p:cNvGrpSpPr>
            <p:nvPr/>
          </p:nvGrpSpPr>
          <p:grpSpPr bwMode="auto">
            <a:xfrm>
              <a:off x="2177" y="1440"/>
              <a:ext cx="652" cy="528"/>
              <a:chOff x="3265" y="1872"/>
              <a:chExt cx="991" cy="672"/>
            </a:xfrm>
          </p:grpSpPr>
          <p:pic>
            <p:nvPicPr>
              <p:cNvPr id="9" name="Picture 9" descr="匪徒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 y="2208"/>
                <a:ext cx="3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匪徒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 y="1872"/>
                <a:ext cx="3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匪徒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2208"/>
                <a:ext cx="3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 Box 12"/>
            <p:cNvSpPr txBox="1">
              <a:spLocks noChangeArrowheads="1"/>
            </p:cNvSpPr>
            <p:nvPr/>
          </p:nvSpPr>
          <p:spPr bwMode="auto">
            <a:xfrm>
              <a:off x="1872" y="1968"/>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a:latin typeface="黑体" panose="02010609060101010101" pitchFamily="49" charset="-122"/>
                  <a:ea typeface="黑体" panose="02010609060101010101" pitchFamily="49" charset="-122"/>
                </a:rPr>
                <a:t>需要 </a:t>
              </a:r>
              <a:r>
                <a:rPr lang="en-US" altLang="zh-CN" sz="1800">
                  <a:latin typeface="黑体" panose="02010609060101010101" pitchFamily="49" charset="-122"/>
                  <a:ea typeface="黑体" panose="02010609060101010101" pitchFamily="49" charset="-122"/>
                </a:rPr>
                <a:t>3</a:t>
              </a:r>
              <a:r>
                <a:rPr lang="zh-CN" altLang="en-US" sz="1800">
                  <a:latin typeface="黑体" panose="02010609060101010101" pitchFamily="49" charset="-122"/>
                  <a:ea typeface="黑体" panose="02010609060101010101" pitchFamily="49" charset="-122"/>
                </a:rPr>
                <a:t>个悍匪、</a:t>
              </a:r>
            </a:p>
          </p:txBody>
        </p:sp>
      </p:grpSp>
      <p:grpSp>
        <p:nvGrpSpPr>
          <p:cNvPr id="12" name="Group 13"/>
          <p:cNvGrpSpPr>
            <a:grpSpLocks/>
          </p:cNvGrpSpPr>
          <p:nvPr/>
        </p:nvGrpSpPr>
        <p:grpSpPr bwMode="auto">
          <a:xfrm>
            <a:off x="7092950" y="1908175"/>
            <a:ext cx="1219200" cy="1327150"/>
            <a:chOff x="4272" y="1392"/>
            <a:chExt cx="768" cy="836"/>
          </a:xfrm>
        </p:grpSpPr>
        <p:pic>
          <p:nvPicPr>
            <p:cNvPr id="13" name="Picture 14" descr="钱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1392"/>
              <a:ext cx="48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5"/>
            <p:cNvSpPr txBox="1">
              <a:spLocks noChangeArrowheads="1"/>
            </p:cNvSpPr>
            <p:nvPr/>
          </p:nvSpPr>
          <p:spPr bwMode="auto">
            <a:xfrm>
              <a:off x="4272" y="1824"/>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a:latin typeface="黑体" panose="02010609060101010101" pitchFamily="49" charset="-122"/>
                  <a:ea typeface="黑体" panose="02010609060101010101" pitchFamily="49" charset="-122"/>
                </a:rPr>
                <a:t>公司损失：           </a:t>
              </a:r>
              <a:r>
                <a:rPr lang="en-US" altLang="zh-CN" sz="1800">
                  <a:latin typeface="黑体" panose="02010609060101010101" pitchFamily="49" charset="-122"/>
                  <a:ea typeface="黑体" panose="02010609060101010101" pitchFamily="49" charset="-122"/>
                </a:rPr>
                <a:t>100</a:t>
              </a:r>
              <a:r>
                <a:rPr lang="zh-CN" altLang="en-US" sz="1800">
                  <a:latin typeface="黑体" panose="02010609060101010101" pitchFamily="49" charset="-122"/>
                  <a:ea typeface="黑体" panose="02010609060101010101" pitchFamily="49" charset="-122"/>
                </a:rPr>
                <a:t>万</a:t>
              </a:r>
            </a:p>
          </p:txBody>
        </p:sp>
      </p:grpSp>
      <p:grpSp>
        <p:nvGrpSpPr>
          <p:cNvPr id="15" name="Group 16"/>
          <p:cNvGrpSpPr>
            <a:grpSpLocks/>
          </p:cNvGrpSpPr>
          <p:nvPr/>
        </p:nvGrpSpPr>
        <p:grpSpPr bwMode="auto">
          <a:xfrm>
            <a:off x="755650" y="4149725"/>
            <a:ext cx="1530350" cy="1484313"/>
            <a:chOff x="768" y="3120"/>
            <a:chExt cx="964" cy="935"/>
          </a:xfrm>
        </p:grpSpPr>
        <p:pic>
          <p:nvPicPr>
            <p:cNvPr id="16" name="Picture 17" descr="笔记本"/>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3120"/>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8"/>
            <p:cNvSpPr txBox="1">
              <a:spLocks noChangeArrowheads="1"/>
            </p:cNvSpPr>
            <p:nvPr/>
          </p:nvSpPr>
          <p:spPr bwMode="auto">
            <a:xfrm>
              <a:off x="768" y="3648"/>
              <a:ext cx="96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a:latin typeface="黑体" panose="02010609060101010101" pitchFamily="49" charset="-122"/>
                  <a:ea typeface="黑体" panose="02010609060101010101" pitchFamily="49" charset="-122"/>
                </a:rPr>
                <a:t>装有重要信息的电脑</a:t>
              </a:r>
            </a:p>
          </p:txBody>
        </p:sp>
      </p:grpSp>
      <p:grpSp>
        <p:nvGrpSpPr>
          <p:cNvPr id="18" name="Group 19"/>
          <p:cNvGrpSpPr>
            <a:grpSpLocks/>
          </p:cNvGrpSpPr>
          <p:nvPr/>
        </p:nvGrpSpPr>
        <p:grpSpPr bwMode="auto">
          <a:xfrm>
            <a:off x="2627313" y="3789363"/>
            <a:ext cx="2286000" cy="1585912"/>
            <a:chOff x="1968" y="2880"/>
            <a:chExt cx="1440" cy="999"/>
          </a:xfrm>
        </p:grpSpPr>
        <p:pic>
          <p:nvPicPr>
            <p:cNvPr id="19" name="Picture 20" descr="商务间谍"/>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2880"/>
              <a:ext cx="48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21"/>
            <p:cNvSpPr txBox="1">
              <a:spLocks noChangeArrowheads="1"/>
            </p:cNvSpPr>
            <p:nvPr/>
          </p:nvSpPr>
          <p:spPr bwMode="auto">
            <a:xfrm>
              <a:off x="1968" y="3648"/>
              <a:ext cx="1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a:latin typeface="黑体" panose="02010609060101010101" pitchFamily="49" charset="-122"/>
                  <a:ea typeface="黑体" panose="02010609060101010101" pitchFamily="49" charset="-122"/>
                </a:rPr>
                <a:t>只要</a:t>
              </a:r>
              <a:r>
                <a:rPr lang="en-US" altLang="zh-CN" sz="1800">
                  <a:latin typeface="黑体" panose="02010609060101010101" pitchFamily="49" charset="-122"/>
                  <a:ea typeface="黑体" panose="02010609060101010101" pitchFamily="49" charset="-122"/>
                </a:rPr>
                <a:t>1</a:t>
              </a:r>
              <a:r>
                <a:rPr lang="zh-CN" altLang="en-US" sz="1800">
                  <a:latin typeface="黑体" panose="02010609060101010101" pitchFamily="49" charset="-122"/>
                  <a:ea typeface="黑体" panose="02010609060101010101" pitchFamily="49" charset="-122"/>
                </a:rPr>
                <a:t>个商业间谍、</a:t>
              </a:r>
            </a:p>
          </p:txBody>
        </p:sp>
      </p:grpSp>
      <p:grpSp>
        <p:nvGrpSpPr>
          <p:cNvPr id="21" name="Group 22"/>
          <p:cNvGrpSpPr>
            <a:grpSpLocks/>
          </p:cNvGrpSpPr>
          <p:nvPr/>
        </p:nvGrpSpPr>
        <p:grpSpPr bwMode="auto">
          <a:xfrm>
            <a:off x="4787900" y="4437063"/>
            <a:ext cx="2362200" cy="900112"/>
            <a:chOff x="3216" y="2880"/>
            <a:chExt cx="1488" cy="567"/>
          </a:xfrm>
        </p:grpSpPr>
        <p:pic>
          <p:nvPicPr>
            <p:cNvPr id="22" name="Picture 23" descr="U盘"/>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2880"/>
              <a:ext cx="4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4"/>
            <p:cNvSpPr txBox="1">
              <a:spLocks noChangeArrowheads="1"/>
            </p:cNvSpPr>
            <p:nvPr/>
          </p:nvSpPr>
          <p:spPr bwMode="auto">
            <a:xfrm>
              <a:off x="3216" y="3216"/>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1800">
                  <a:latin typeface="黑体" panose="02010609060101010101" pitchFamily="49" charset="-122"/>
                  <a:ea typeface="黑体" panose="02010609060101010101" pitchFamily="49" charset="-122"/>
                </a:rPr>
                <a:t>1</a:t>
              </a:r>
              <a:r>
                <a:rPr lang="zh-CN" altLang="en-US" sz="1800">
                  <a:latin typeface="黑体" panose="02010609060101010101" pitchFamily="49" charset="-122"/>
                  <a:ea typeface="黑体" panose="02010609060101010101" pitchFamily="49" charset="-122"/>
                </a:rPr>
                <a:t>个</a:t>
              </a:r>
              <a:r>
                <a:rPr lang="en-US" altLang="zh-CN" sz="1800">
                  <a:latin typeface="黑体" panose="02010609060101010101" pitchFamily="49" charset="-122"/>
                  <a:ea typeface="黑体" panose="02010609060101010101" pitchFamily="49" charset="-122"/>
                </a:rPr>
                <a:t>U</a:t>
              </a:r>
              <a:r>
                <a:rPr lang="zh-CN" altLang="en-US" sz="1800">
                  <a:latin typeface="黑体" panose="02010609060101010101" pitchFamily="49" charset="-122"/>
                  <a:ea typeface="黑体" panose="02010609060101010101" pitchFamily="49" charset="-122"/>
                </a:rPr>
                <a:t>盘，就能偷走。</a:t>
              </a:r>
            </a:p>
          </p:txBody>
        </p:sp>
      </p:grpSp>
      <p:grpSp>
        <p:nvGrpSpPr>
          <p:cNvPr id="24" name="Group 25"/>
          <p:cNvGrpSpPr>
            <a:grpSpLocks/>
          </p:cNvGrpSpPr>
          <p:nvPr/>
        </p:nvGrpSpPr>
        <p:grpSpPr bwMode="auto">
          <a:xfrm>
            <a:off x="7092950" y="3933825"/>
            <a:ext cx="1371600" cy="1855788"/>
            <a:chOff x="4704" y="2448"/>
            <a:chExt cx="864" cy="1169"/>
          </a:xfrm>
        </p:grpSpPr>
        <p:pic>
          <p:nvPicPr>
            <p:cNvPr id="25" name="Picture 26" descr="破产"/>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2" y="2448"/>
              <a:ext cx="65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7"/>
            <p:cNvSpPr txBox="1">
              <a:spLocks noChangeArrowheads="1"/>
            </p:cNvSpPr>
            <p:nvPr/>
          </p:nvSpPr>
          <p:spPr bwMode="auto">
            <a:xfrm>
              <a:off x="4704" y="3120"/>
              <a:ext cx="864" cy="497"/>
            </a:xfrm>
            <a:prstGeom prst="rect">
              <a:avLst/>
            </a:prstGeom>
            <a:solidFill>
              <a:srgbClr val="FF0000"/>
            </a:solidFill>
            <a:ln w="9525">
              <a:solidFill>
                <a:schemeClr val="bg1"/>
              </a:solidFill>
              <a:miter lim="800000"/>
              <a:headEnd/>
              <a:tailEnd/>
            </a:ln>
            <a:effectLst/>
          </p:spPr>
          <p:txBody>
            <a:bodyPr>
              <a:spAutoFit/>
            </a:bodyPr>
            <a:lstStyle/>
            <a:p>
              <a:pPr eaLnBrk="1" hangingPunct="1">
                <a:spcBef>
                  <a:spcPct val="50000"/>
                </a:spcBef>
                <a:defRPr/>
              </a:pPr>
              <a:r>
                <a:rPr lang="zh-CN" altLang="en-US" b="1">
                  <a:solidFill>
                    <a:schemeClr val="bg1"/>
                  </a:solidFill>
                  <a:effectLst>
                    <a:outerShdw blurRad="38100" dist="38100" dir="2700000" algn="tl">
                      <a:srgbClr val="000000"/>
                    </a:outerShdw>
                  </a:effectLst>
                  <a:latin typeface="黑体" pitchFamily="49" charset="-122"/>
                  <a:ea typeface="黑体" pitchFamily="49" charset="-122"/>
                </a:rPr>
                <a:t>公司损失：</a:t>
              </a:r>
            </a:p>
            <a:p>
              <a:pPr eaLnBrk="1" hangingPunct="1">
                <a:spcBef>
                  <a:spcPct val="50000"/>
                </a:spcBef>
                <a:defRPr/>
              </a:pPr>
              <a:r>
                <a:rPr lang="zh-CN" altLang="en-US" b="1">
                  <a:solidFill>
                    <a:schemeClr val="bg1"/>
                  </a:solidFill>
                  <a:effectLst>
                    <a:outerShdw blurRad="38100" dist="38100" dir="2700000" algn="tl">
                      <a:srgbClr val="000000"/>
                    </a:outerShdw>
                  </a:effectLst>
                  <a:latin typeface="黑体" pitchFamily="49" charset="-122"/>
                  <a:ea typeface="黑体" pitchFamily="49" charset="-122"/>
                </a:rPr>
                <a:t>无法估计！</a:t>
              </a:r>
            </a:p>
          </p:txBody>
        </p:sp>
      </p:grpSp>
      <p:grpSp>
        <p:nvGrpSpPr>
          <p:cNvPr id="27" name="Group 28"/>
          <p:cNvGrpSpPr>
            <a:grpSpLocks/>
          </p:cNvGrpSpPr>
          <p:nvPr/>
        </p:nvGrpSpPr>
        <p:grpSpPr bwMode="auto">
          <a:xfrm>
            <a:off x="4673600" y="1765300"/>
            <a:ext cx="2095500" cy="1195388"/>
            <a:chOff x="2944" y="1112"/>
            <a:chExt cx="1320" cy="753"/>
          </a:xfrm>
        </p:grpSpPr>
        <p:grpSp>
          <p:nvGrpSpPr>
            <p:cNvPr id="28" name="Group 29"/>
            <p:cNvGrpSpPr>
              <a:grpSpLocks/>
            </p:cNvGrpSpPr>
            <p:nvPr/>
          </p:nvGrpSpPr>
          <p:grpSpPr bwMode="auto">
            <a:xfrm>
              <a:off x="3016" y="1202"/>
              <a:ext cx="1248" cy="663"/>
              <a:chOff x="2928" y="1440"/>
              <a:chExt cx="1248" cy="663"/>
            </a:xfrm>
          </p:grpSpPr>
          <p:pic>
            <p:nvPicPr>
              <p:cNvPr id="30" name="Picture 30" descr="吉普车"/>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 y="1440"/>
                <a:ext cx="57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31"/>
              <p:cNvSpPr txBox="1">
                <a:spLocks noChangeArrowheads="1"/>
              </p:cNvSpPr>
              <p:nvPr/>
            </p:nvSpPr>
            <p:spPr bwMode="auto">
              <a:xfrm>
                <a:off x="2928" y="1872"/>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1800">
                    <a:latin typeface="黑体" panose="02010609060101010101" pitchFamily="49" charset="-122"/>
                    <a:ea typeface="黑体" panose="02010609060101010101" pitchFamily="49" charset="-122"/>
                  </a:rPr>
                  <a:t>1</a:t>
                </a:r>
                <a:r>
                  <a:rPr lang="zh-CN" altLang="en-US" sz="1800">
                    <a:latin typeface="黑体" panose="02010609060101010101" pitchFamily="49" charset="-122"/>
                    <a:ea typeface="黑体" panose="02010609060101010101" pitchFamily="49" charset="-122"/>
                  </a:rPr>
                  <a:t>辆车，才能偷走。</a:t>
                </a:r>
              </a:p>
            </p:txBody>
          </p:sp>
        </p:grpSp>
        <p:sp>
          <p:nvSpPr>
            <p:cNvPr id="29" name="Rectangle 32"/>
            <p:cNvSpPr>
              <a:spLocks noChangeArrowheads="1"/>
            </p:cNvSpPr>
            <p:nvPr/>
          </p:nvSpPr>
          <p:spPr bwMode="auto">
            <a:xfrm>
              <a:off x="2944" y="1112"/>
              <a:ext cx="240" cy="12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2000" b="1">
                <a:latin typeface="黑体" panose="02010609060101010101" pitchFamily="49" charset="-122"/>
                <a:ea typeface="黑体" panose="02010609060101010101" pitchFamily="49" charset="-122"/>
              </a:endParaRPr>
            </a:p>
          </p:txBody>
        </p:sp>
      </p:grpSp>
      <p:sp>
        <p:nvSpPr>
          <p:cNvPr id="33" name="Text Box 7"/>
          <p:cNvSpPr txBox="1">
            <a:spLocks noChangeArrowheads="1"/>
          </p:cNvSpPr>
          <p:nvPr/>
        </p:nvSpPr>
        <p:spPr bwMode="auto">
          <a:xfrm>
            <a:off x="2355850" y="5986240"/>
            <a:ext cx="4752528" cy="64633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b="1" dirty="0">
                <a:solidFill>
                  <a:srgbClr val="FF0000"/>
                </a:solidFill>
                <a:ea typeface="黑体" panose="02010609060101010101" pitchFamily="49" charset="-122"/>
              </a:rPr>
              <a:t>重视</a:t>
            </a:r>
            <a:r>
              <a:rPr lang="en-US" altLang="zh-CN" sz="3600" b="1" dirty="0">
                <a:solidFill>
                  <a:srgbClr val="FF0000"/>
                </a:solidFill>
                <a:ea typeface="黑体" panose="02010609060101010101" pitchFamily="49" charset="-122"/>
              </a:rPr>
              <a:t>--</a:t>
            </a:r>
            <a:r>
              <a:rPr lang="zh-CN" altLang="en-US" sz="3600" b="1" dirty="0">
                <a:solidFill>
                  <a:schemeClr val="tx2"/>
                </a:solidFill>
                <a:ea typeface="黑体" panose="02010609060101010101" pitchFamily="49" charset="-122"/>
              </a:rPr>
              <a:t>思想上的</a:t>
            </a:r>
            <a:r>
              <a:rPr lang="zh-CN" altLang="en-US" sz="3600" b="1" dirty="0" smtClean="0">
                <a:solidFill>
                  <a:schemeClr val="tx2"/>
                </a:solidFill>
                <a:ea typeface="黑体" panose="02010609060101010101" pitchFamily="49" charset="-122"/>
              </a:rPr>
              <a:t>转变</a:t>
            </a:r>
            <a:r>
              <a:rPr lang="zh-CN" altLang="zh-CN" sz="3600" b="1" dirty="0" smtClean="0">
                <a:solidFill>
                  <a:schemeClr val="tx2"/>
                </a:solidFill>
                <a:ea typeface="黑体" panose="02010609060101010101" pitchFamily="49" charset="-122"/>
              </a:rPr>
              <a:t>！</a:t>
            </a:r>
            <a:endParaRPr lang="zh-CN" altLang="zh-CN" sz="3600" b="1" dirty="0">
              <a:solidFill>
                <a:schemeClr val="tx2"/>
              </a:solidFill>
              <a:ea typeface="黑体" panose="02010609060101010101" pitchFamily="49" charset="-122"/>
            </a:endParaRPr>
          </a:p>
        </p:txBody>
      </p:sp>
    </p:spTree>
    <p:extLst>
      <p:ext uri="{BB962C8B-B14F-4D97-AF65-F5344CB8AC3E}">
        <p14:creationId xmlns:p14="http://schemas.microsoft.com/office/powerpoint/2010/main" val="1365165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Lst>
  </p:timing>
</p:sld>
</file>

<file path=ppt/theme/theme1.xml><?xml version="1.0" encoding="utf-8"?>
<a:theme xmlns:a="http://schemas.openxmlformats.org/drawingml/2006/main" name="国外精美的的PPT模板及图标之一">
  <a:themeElements>
    <a:clrScheme name="国外精美的的PPT模板及图标之一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国外精美的的PPT模板及图标之一">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国外精美的的PPT模板及图标之一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一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国外精美的的PPT模板及图标之一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国外精美的的PPT模板及图标之一</Template>
  <TotalTime>14074</TotalTime>
  <Words>2142</Words>
  <Application>Microsoft Office PowerPoint</Application>
  <PresentationFormat>全屏显示(4:3)</PresentationFormat>
  <Paragraphs>272</Paragraphs>
  <Slides>29</Slides>
  <Notes>24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6" baseType="lpstr">
      <vt:lpstr>黑体</vt:lpstr>
      <vt:lpstr>华文楷体</vt:lpstr>
      <vt:lpstr>华文新魏</vt:lpstr>
      <vt:lpstr>华文中宋</vt:lpstr>
      <vt:lpstr>楷体_GB2312</vt:lpstr>
      <vt:lpstr>宋体</vt:lpstr>
      <vt:lpstr>微软雅黑</vt:lpstr>
      <vt:lpstr>Arial</vt:lpstr>
      <vt:lpstr>Arial Black</vt:lpstr>
      <vt:lpstr>Calibri</vt:lpstr>
      <vt:lpstr>Comic Sans MS</vt:lpstr>
      <vt:lpstr>Tahoma</vt:lpstr>
      <vt:lpstr>Times New Roman</vt:lpstr>
      <vt:lpstr>Verdana</vt:lpstr>
      <vt:lpstr>Wingdings</vt:lpstr>
      <vt:lpstr>国外精美的的PPT模板及图标之一</vt:lpstr>
      <vt:lpstr>Clip</vt:lpstr>
      <vt:lpstr>新大陆支付信息安全意识培训           </vt:lpstr>
      <vt:lpstr>信息安全</vt:lpstr>
      <vt:lpstr>信息安全</vt:lpstr>
      <vt:lpstr>信息安全</vt:lpstr>
      <vt:lpstr>信息安全的实质</vt:lpstr>
      <vt:lpstr>现实存在的问题……</vt:lpstr>
      <vt:lpstr>自身的疏忽</vt:lpstr>
      <vt:lpstr>信息资产</vt:lpstr>
      <vt:lpstr>脆弱的信息</vt:lpstr>
      <vt:lpstr>身份认证与口令管理</vt:lpstr>
      <vt:lpstr>弱口令</vt:lpstr>
      <vt:lpstr>强口令</vt:lpstr>
      <vt:lpstr>OA密码修改</vt:lpstr>
      <vt:lpstr>邮箱密码修改</vt:lpstr>
      <vt:lpstr>日常行为规范</vt:lpstr>
      <vt:lpstr>杀毒软件</vt:lpstr>
      <vt:lpstr>邮件安全</vt:lpstr>
      <vt:lpstr>网络安全规范</vt:lpstr>
      <vt:lpstr>网络安全规范</vt:lpstr>
      <vt:lpstr>无线安全</vt:lpstr>
      <vt:lpstr>安全意识</vt:lpstr>
      <vt:lpstr>加密文件</vt:lpstr>
      <vt:lpstr>加密文件</vt:lpstr>
      <vt:lpstr>人员物理访问控制</vt:lpstr>
      <vt:lpstr>人员网络访问控制</vt:lpstr>
      <vt:lpstr>人员系统访问控制</vt:lpstr>
      <vt:lpstr>安全回顾</vt:lpstr>
      <vt:lpstr>结束语</vt:lpstr>
      <vt:lpstr>PowerPoint 演示文稿</vt:lpstr>
    </vt:vector>
  </TitlesOfParts>
  <Company>linp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新大陆网络信息安全</dc:title>
  <dc:creator>微软用户</dc:creator>
  <cp:lastModifiedBy>WANGDAWEI</cp:lastModifiedBy>
  <cp:revision>239</cp:revision>
  <dcterms:created xsi:type="dcterms:W3CDTF">2009-08-19T01:15:04Z</dcterms:created>
  <dcterms:modified xsi:type="dcterms:W3CDTF">2017-08-18T02:06:05Z</dcterms:modified>
</cp:coreProperties>
</file>