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94" r:id="rId3"/>
    <p:sldId id="295" r:id="rId4"/>
    <p:sldId id="286" r:id="rId5"/>
    <p:sldId id="288" r:id="rId6"/>
    <p:sldId id="285" r:id="rId7"/>
    <p:sldId id="289" r:id="rId8"/>
    <p:sldId id="303" r:id="rId9"/>
    <p:sldId id="290" r:id="rId10"/>
    <p:sldId id="296" r:id="rId11"/>
    <p:sldId id="304" r:id="rId12"/>
    <p:sldId id="305" r:id="rId13"/>
    <p:sldId id="306" r:id="rId14"/>
    <p:sldId id="291" r:id="rId15"/>
    <p:sldId id="301" r:id="rId16"/>
    <p:sldId id="292" r:id="rId17"/>
    <p:sldId id="293" r:id="rId18"/>
    <p:sldId id="297" r:id="rId19"/>
    <p:sldId id="300" r:id="rId20"/>
  </p:sldIdLst>
  <p:sldSz cx="9144000" cy="5143500" type="screen16x9"/>
  <p:notesSz cx="6858000" cy="9144000"/>
  <p:custDataLst>
    <p:tags r:id="rId2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109" d="100"/>
          <a:sy n="109" d="100"/>
        </p:scale>
        <p:origin x="-96" y="-48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3C044-0007-40E4-AF5E-52B55805ABA5}" type="datetimeFigureOut">
              <a:rPr lang="zh-CN" altLang="en-US" smtClean="0"/>
              <a:pPr/>
              <a:t>2019/1/7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7C82D-E9FA-40AB-8863-DC443673E5AC}" type="slidenum">
              <a:rPr lang="zh-CN" altLang="en-US" smtClean="0"/>
              <a:pPr/>
              <a:t>‹#›</a:t>
            </a:fld>
            <a:endParaRPr lang="zh-CN" altLang="en-US"/>
          </a:p>
        </p:txBody>
      </p:sp>
    </p:spTree>
    <p:extLst>
      <p:ext uri="{BB962C8B-B14F-4D97-AF65-F5344CB8AC3E}">
        <p14:creationId xmlns:p14="http://schemas.microsoft.com/office/powerpoint/2010/main" val="185675558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730213-C7A7-41CC-918A-A6DC9FA1725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9985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A7C82D-E9FA-40AB-8863-DC443673E5AC}" type="slidenum">
              <a:rPr lang="zh-CN" altLang="en-US" smtClean="0"/>
              <a:pPr/>
              <a:t>19</a:t>
            </a:fld>
            <a:endParaRPr lang="zh-CN" altLang="en-US"/>
          </a:p>
        </p:txBody>
      </p:sp>
    </p:spTree>
    <p:extLst>
      <p:ext uri="{BB962C8B-B14F-4D97-AF65-F5344CB8AC3E}">
        <p14:creationId xmlns:p14="http://schemas.microsoft.com/office/powerpoint/2010/main" val="319446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705654014"/>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3"/>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4269346352"/>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750666723"/>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420288985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68162"/>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43800"/>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427275"/>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076072"/>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152268"/>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195251"/>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109166"/>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165633859"/>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304014"/>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969616"/>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grpSp>
        <p:nvGrpSpPr>
          <p:cNvPr id="4" name="组合 3"/>
          <p:cNvGrpSpPr/>
          <p:nvPr userDrawn="1"/>
        </p:nvGrpSpPr>
        <p:grpSpPr>
          <a:xfrm>
            <a:off x="3518883" y="250088"/>
            <a:ext cx="2106234" cy="432048"/>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594"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5"/>
            <p:cNvSpPr txBox="1"/>
            <p:nvPr userDrawn="1"/>
          </p:nvSpPr>
          <p:spPr>
            <a:xfrm>
              <a:off x="563501" y="442761"/>
              <a:ext cx="2554545" cy="430887"/>
            </a:xfrm>
            <a:prstGeom prst="rect">
              <a:avLst/>
            </a:prstGeom>
            <a:noFill/>
          </p:spPr>
          <p:txBody>
            <a:bodyPr wrap="none" rtlCol="0">
              <a:spAutoFit/>
            </a:bodyPr>
            <a:lstStyle/>
            <a:p>
              <a:pPr marL="0" marR="0" lvl="0" indent="0" algn="l" defTabSz="685594" rtl="0" eaLnBrk="1" fontAlgn="auto" latinLnBrk="0" hangingPunct="1">
                <a:lnSpc>
                  <a:spcPct val="100000"/>
                </a:lnSpc>
                <a:spcBef>
                  <a:spcPts val="0"/>
                </a:spcBef>
                <a:spcAft>
                  <a:spcPts val="0"/>
                </a:spcAft>
                <a:buClrTx/>
                <a:buSzTx/>
                <a:buFontTx/>
                <a:buNone/>
                <a:tabLst/>
                <a:defRPr/>
              </a:pPr>
              <a:r>
                <a:rPr kumimoji="0" lang="zh-CN" altLang="en-US" sz="1500" b="1"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时尚微立体图表合集</a:t>
              </a:r>
              <a:endParaRPr kumimoji="0" lang="zh-CN" altLang="en-US" sz="15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cxnSp>
        <p:nvCxnSpPr>
          <p:cNvPr id="9" name="直接连接符 8"/>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973647"/>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097823441"/>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4185045710"/>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
        <p:nvSpPr>
          <p:cNvPr id="7" name="矩形 6"/>
          <p:cNvSpPr/>
          <p:nvPr userDrawn="1"/>
        </p:nvSpPr>
        <p:spPr>
          <a:xfrm>
            <a:off x="7259207" y="477841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模板下载：</a:t>
            </a:r>
            <a:r>
              <a:rPr kumimoji="0" lang="en-US" altLang="zh-CN" sz="100" b="0" i="0" u="none" strike="noStrike" kern="0" cap="none" spc="0" normalizeH="0" baseline="0" noProof="0" dirty="0" smtClean="0">
                <a:ln>
                  <a:noFill/>
                </a:ln>
                <a:solidFill>
                  <a:srgbClr val="31253F"/>
                </a:solidFill>
                <a:effectLst/>
                <a:uLnTx/>
                <a:uFillTx/>
              </a:rPr>
              <a:t>www.1ppt.com/moban/     </a:t>
            </a:r>
            <a:r>
              <a:rPr kumimoji="0" lang="zh-CN" altLang="en-US" sz="100" b="0" i="0" u="none" strike="noStrike" kern="0" cap="none" spc="0" normalizeH="0" baseline="0" noProof="0" dirty="0" smtClean="0">
                <a:ln>
                  <a:noFill/>
                </a:ln>
                <a:solidFill>
                  <a:srgbClr val="31253F"/>
                </a:solidFill>
                <a:effectLst/>
                <a:uLnTx/>
                <a:uFillTx/>
              </a:rPr>
              <a:t>行业</a:t>
            </a: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模板：</a:t>
            </a:r>
            <a:r>
              <a:rPr kumimoji="0" lang="en-US" altLang="zh-CN" sz="100" b="0" i="0" u="none" strike="noStrike" kern="0" cap="none" spc="0" normalizeH="0" baseline="0" noProof="0" dirty="0" smtClean="0">
                <a:ln>
                  <a:noFill/>
                </a:ln>
                <a:solidFill>
                  <a:srgbClr val="31253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31253F"/>
                </a:solidFill>
                <a:effectLst/>
                <a:uLnTx/>
                <a:uFillTx/>
              </a:rPr>
              <a:t>节日</a:t>
            </a: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模板：</a:t>
            </a:r>
            <a:r>
              <a:rPr kumimoji="0" lang="en-US" altLang="zh-CN" sz="100" b="0" i="0" u="none" strike="noStrike" kern="0" cap="none" spc="0" normalizeH="0" baseline="0" noProof="0" dirty="0" smtClean="0">
                <a:ln>
                  <a:noFill/>
                </a:ln>
                <a:solidFill>
                  <a:srgbClr val="31253F"/>
                </a:solidFill>
                <a:effectLst/>
                <a:uLnTx/>
                <a:uFillTx/>
              </a:rPr>
              <a:t>www.1ppt.com/jieri/           PPT</a:t>
            </a:r>
            <a:r>
              <a:rPr kumimoji="0" lang="zh-CN" altLang="en-US" sz="100" b="0" i="0" u="none" strike="noStrike" kern="0" cap="none" spc="0" normalizeH="0" baseline="0" noProof="0" dirty="0" smtClean="0">
                <a:ln>
                  <a:noFill/>
                </a:ln>
                <a:solidFill>
                  <a:srgbClr val="31253F"/>
                </a:solidFill>
                <a:effectLst/>
                <a:uLnTx/>
                <a:uFillTx/>
              </a:rPr>
              <a:t>素材下载：</a:t>
            </a:r>
            <a:r>
              <a:rPr kumimoji="0" lang="en-US" altLang="zh-CN" sz="100" b="0" i="0" u="none" strike="noStrike" kern="0" cap="none" spc="0" normalizeH="0" baseline="0" noProof="0" dirty="0" smtClean="0">
                <a:ln>
                  <a:noFill/>
                </a:ln>
                <a:solidFill>
                  <a:srgbClr val="31253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背景图片：</a:t>
            </a:r>
            <a:r>
              <a:rPr kumimoji="0" lang="en-US" altLang="zh-CN" sz="100" b="0" i="0" u="none" strike="noStrike" kern="0" cap="none" spc="0" normalizeH="0" baseline="0" noProof="0" dirty="0" smtClean="0">
                <a:ln>
                  <a:noFill/>
                </a:ln>
                <a:solidFill>
                  <a:srgbClr val="31253F"/>
                </a:solidFill>
                <a:effectLst/>
                <a:uLnTx/>
                <a:uFillTx/>
              </a:rPr>
              <a:t>www.1ppt.com/beijing/      PPT</a:t>
            </a:r>
            <a:r>
              <a:rPr kumimoji="0" lang="zh-CN" altLang="en-US" sz="100" b="0" i="0" u="none" strike="noStrike" kern="0" cap="none" spc="0" normalizeH="0" baseline="0" noProof="0" dirty="0" smtClean="0">
                <a:ln>
                  <a:noFill/>
                </a:ln>
                <a:solidFill>
                  <a:srgbClr val="31253F"/>
                </a:solidFill>
                <a:effectLst/>
                <a:uLnTx/>
                <a:uFillTx/>
              </a:rPr>
              <a:t>图表下载：</a:t>
            </a:r>
            <a:r>
              <a:rPr kumimoji="0" lang="en-US" altLang="zh-CN" sz="100" b="0" i="0" u="none" strike="noStrike" kern="0" cap="none" spc="0" normalizeH="0" baseline="0" noProof="0" dirty="0" smtClean="0">
                <a:ln>
                  <a:noFill/>
                </a:ln>
                <a:solidFill>
                  <a:srgbClr val="31253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31253F"/>
                </a:solidFill>
                <a:effectLst/>
                <a:uLnTx/>
                <a:uFillTx/>
              </a:rPr>
              <a:t>优秀</a:t>
            </a:r>
            <a:r>
              <a:rPr kumimoji="0" lang="en-US" altLang="zh-CN" sz="100" b="0" i="0" u="none" strike="noStrike" kern="0" cap="none" spc="0" normalizeH="0" baseline="0" noProof="0" dirty="0" smtClean="0">
                <a:ln>
                  <a:noFill/>
                </a:ln>
                <a:solidFill>
                  <a:srgbClr val="31253F"/>
                </a:solidFill>
                <a:effectLst/>
                <a:uLnTx/>
                <a:uFillTx/>
              </a:rPr>
              <a:t>PPT</a:t>
            </a:r>
            <a:r>
              <a:rPr kumimoji="0" lang="zh-CN" altLang="en-US" sz="100" b="0" i="0" u="none" strike="noStrike" kern="0" cap="none" spc="0" normalizeH="0" baseline="0" noProof="0" dirty="0" smtClean="0">
                <a:ln>
                  <a:noFill/>
                </a:ln>
                <a:solidFill>
                  <a:srgbClr val="31253F"/>
                </a:solidFill>
                <a:effectLst/>
                <a:uLnTx/>
                <a:uFillTx/>
              </a:rPr>
              <a:t>下载：</a:t>
            </a:r>
            <a:r>
              <a:rPr kumimoji="0" lang="en-US" altLang="zh-CN" sz="100" b="0" i="0" u="none" strike="noStrike" kern="0" cap="none" spc="0" normalizeH="0" baseline="0" noProof="0" dirty="0" smtClean="0">
                <a:ln>
                  <a:noFill/>
                </a:ln>
                <a:solidFill>
                  <a:srgbClr val="31253F"/>
                </a:solidFill>
                <a:effectLst/>
                <a:uLnTx/>
                <a:uFillTx/>
              </a:rPr>
              <a:t>www.1ppt.com/xiazai/        PPT</a:t>
            </a:r>
            <a:r>
              <a:rPr kumimoji="0" lang="zh-CN" altLang="en-US" sz="100" b="0" i="0" u="none" strike="noStrike" kern="0" cap="none" spc="0" normalizeH="0" baseline="0" noProof="0" dirty="0" smtClean="0">
                <a:ln>
                  <a:noFill/>
                </a:ln>
                <a:solidFill>
                  <a:srgbClr val="31253F"/>
                </a:solidFill>
                <a:effectLst/>
                <a:uLnTx/>
                <a:uFillTx/>
              </a:rPr>
              <a:t>教程： </a:t>
            </a:r>
            <a:r>
              <a:rPr kumimoji="0" lang="en-US" altLang="zh-CN" sz="100" b="0" i="0" u="none" strike="noStrike" kern="0" cap="none" spc="0" normalizeH="0" baseline="0" noProof="0" dirty="0" smtClean="0">
                <a:ln>
                  <a:noFill/>
                </a:ln>
                <a:solidFill>
                  <a:srgbClr val="31253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31253F"/>
                </a:solidFill>
                <a:effectLst/>
                <a:uLnTx/>
                <a:uFillTx/>
              </a:rPr>
              <a:t>Word</a:t>
            </a:r>
            <a:r>
              <a:rPr kumimoji="0" lang="zh-CN" altLang="en-US" sz="100" b="0" i="0" u="none" strike="noStrike" kern="0" cap="none" spc="0" normalizeH="0" baseline="0" noProof="0" dirty="0" smtClean="0">
                <a:ln>
                  <a:noFill/>
                </a:ln>
                <a:solidFill>
                  <a:srgbClr val="31253F"/>
                </a:solidFill>
                <a:effectLst/>
                <a:uLnTx/>
                <a:uFillTx/>
              </a:rPr>
              <a:t>教程： </a:t>
            </a:r>
            <a:r>
              <a:rPr kumimoji="0" lang="en-US" altLang="zh-CN" sz="100" b="0" i="0" u="none" strike="noStrike" kern="0" cap="none" spc="0" normalizeH="0" baseline="0" noProof="0" dirty="0" smtClean="0">
                <a:ln>
                  <a:noFill/>
                </a:ln>
                <a:solidFill>
                  <a:srgbClr val="31253F"/>
                </a:solidFill>
                <a:effectLst/>
                <a:uLnTx/>
                <a:uFillTx/>
              </a:rPr>
              <a:t>www.1ppt.com/word/              Excel</a:t>
            </a:r>
            <a:r>
              <a:rPr kumimoji="0" lang="zh-CN" altLang="en-US" sz="100" b="0" i="0" u="none" strike="noStrike" kern="0" cap="none" spc="0" normalizeH="0" baseline="0" noProof="0" dirty="0" smtClean="0">
                <a:ln>
                  <a:noFill/>
                </a:ln>
                <a:solidFill>
                  <a:srgbClr val="31253F"/>
                </a:solidFill>
                <a:effectLst/>
                <a:uLnTx/>
                <a:uFillTx/>
              </a:rPr>
              <a:t>教程：</a:t>
            </a:r>
            <a:r>
              <a:rPr kumimoji="0" lang="en-US" altLang="zh-CN" sz="100" b="0" i="0" u="none" strike="noStrike" kern="0" cap="none" spc="0" normalizeH="0" baseline="0" noProof="0" dirty="0" smtClean="0">
                <a:ln>
                  <a:noFill/>
                </a:ln>
                <a:solidFill>
                  <a:srgbClr val="31253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31253F"/>
                </a:solidFill>
                <a:effectLst/>
                <a:uLnTx/>
                <a:uFillTx/>
              </a:rPr>
              <a:t>资料下载：</a:t>
            </a:r>
            <a:r>
              <a:rPr kumimoji="0" lang="en-US" altLang="zh-CN" sz="100" b="0" i="0" u="none" strike="noStrike" kern="0" cap="none" spc="0" normalizeH="0" baseline="0" noProof="0" dirty="0" smtClean="0">
                <a:ln>
                  <a:noFill/>
                </a:ln>
                <a:solidFill>
                  <a:srgbClr val="31253F"/>
                </a:solidFill>
                <a:effectLst/>
                <a:uLnTx/>
                <a:uFillTx/>
              </a:rPr>
              <a:t>www.1ppt.com/ziliao/                PPT</a:t>
            </a:r>
            <a:r>
              <a:rPr kumimoji="0" lang="zh-CN" altLang="en-US" sz="100" b="0" i="0" u="none" strike="noStrike" kern="0" cap="none" spc="0" normalizeH="0" baseline="0" noProof="0" dirty="0" smtClean="0">
                <a:ln>
                  <a:noFill/>
                </a:ln>
                <a:solidFill>
                  <a:srgbClr val="31253F"/>
                </a:solidFill>
                <a:effectLst/>
                <a:uLnTx/>
                <a:uFillTx/>
              </a:rPr>
              <a:t>课件下载：</a:t>
            </a:r>
            <a:r>
              <a:rPr kumimoji="0" lang="en-US" altLang="zh-CN" sz="100" b="0" i="0" u="none" strike="noStrike" kern="0" cap="none" spc="0" normalizeH="0" baseline="0" noProof="0" dirty="0" smtClean="0">
                <a:ln>
                  <a:noFill/>
                </a:ln>
                <a:solidFill>
                  <a:srgbClr val="31253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31253F"/>
                </a:solidFill>
                <a:effectLst/>
                <a:uLnTx/>
                <a:uFillTx/>
              </a:rPr>
              <a:t>范文下载：</a:t>
            </a:r>
            <a:r>
              <a:rPr kumimoji="0" lang="en-US" altLang="zh-CN" sz="100" b="0" i="0" u="none" strike="noStrike" kern="0" cap="none" spc="0" normalizeH="0" baseline="0" noProof="0" dirty="0" smtClean="0">
                <a:ln>
                  <a:noFill/>
                </a:ln>
                <a:solidFill>
                  <a:srgbClr val="31253F"/>
                </a:solidFill>
                <a:effectLst/>
                <a:uLnTx/>
                <a:uFillTx/>
              </a:rPr>
              <a:t>www.1ppt.com/fanwen/             </a:t>
            </a:r>
            <a:r>
              <a:rPr kumimoji="0" lang="zh-CN" altLang="en-US" sz="100" b="0" i="0" u="none" strike="noStrike" kern="0" cap="none" spc="0" normalizeH="0" baseline="0" noProof="0" dirty="0" smtClean="0">
                <a:ln>
                  <a:noFill/>
                </a:ln>
                <a:solidFill>
                  <a:srgbClr val="31253F"/>
                </a:solidFill>
                <a:effectLst/>
                <a:uLnTx/>
                <a:uFillTx/>
              </a:rPr>
              <a:t>试卷下载：</a:t>
            </a:r>
            <a:r>
              <a:rPr kumimoji="0" lang="en-US" altLang="zh-CN" sz="100" b="0" i="0" u="none" strike="noStrike" kern="0" cap="none" spc="0" normalizeH="0" baseline="0" noProof="0" dirty="0" smtClean="0">
                <a:ln>
                  <a:noFill/>
                </a:ln>
                <a:solidFill>
                  <a:srgbClr val="31253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31253F"/>
                </a:solidFill>
                <a:effectLst/>
                <a:uLnTx/>
                <a:uFillTx/>
              </a:rPr>
              <a:t>教案下载：</a:t>
            </a:r>
            <a:r>
              <a:rPr kumimoji="0" lang="en-US" altLang="zh-CN" sz="100" b="0" i="0" u="none" strike="noStrike" kern="0" cap="none" spc="0" normalizeH="0" baseline="0" noProof="0" dirty="0" smtClean="0">
                <a:ln>
                  <a:noFill/>
                </a:ln>
                <a:solidFill>
                  <a:srgbClr val="31253F"/>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31253F"/>
                </a:solidFill>
                <a:effectLst/>
                <a:uLnTx/>
                <a:uFillTx/>
              </a:rPr>
              <a:t>字体下载：</a:t>
            </a:r>
            <a:r>
              <a:rPr kumimoji="0" lang="en-US" altLang="zh-CN" sz="100" b="0" i="0" u="none" strike="noStrike" kern="0" cap="none" spc="0" normalizeH="0" baseline="0" noProof="0" dirty="0" smtClean="0">
                <a:ln>
                  <a:noFill/>
                </a:ln>
                <a:solidFill>
                  <a:srgbClr val="31253F"/>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31253F"/>
                </a:solidFill>
                <a:effectLst/>
                <a:uLnTx/>
                <a:uFillTx/>
              </a:rPr>
              <a:t> </a:t>
            </a:r>
            <a:endParaRPr kumimoji="0" lang="zh-CN" altLang="en-US" sz="100" b="0" i="0" u="none" strike="noStrike" kern="0" cap="none" spc="0" normalizeH="0" baseline="0" noProof="0" dirty="0" smtClean="0">
              <a:ln>
                <a:noFill/>
              </a:ln>
              <a:solidFill>
                <a:srgbClr val="31253F"/>
              </a:solidFill>
              <a:effectLst/>
              <a:uLnTx/>
              <a:uFillTx/>
            </a:endParaRPr>
          </a:p>
        </p:txBody>
      </p:sp>
    </p:spTree>
    <p:extLst>
      <p:ext uri="{BB962C8B-B14F-4D97-AF65-F5344CB8AC3E}">
        <p14:creationId xmlns:p14="http://schemas.microsoft.com/office/powerpoint/2010/main" val="3159422356"/>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6"/>
            <a:ext cx="4041775" cy="47982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965459912"/>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965687883"/>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765876980"/>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5"/>
            <a:ext cx="3008313" cy="35182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707084041"/>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3"/>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E9C828EB-24EE-4A31-9BA5-B664883E82A4}" type="datetimeFigureOut">
              <a:rPr lang="zh-CN" altLang="en-US" smtClean="0">
                <a:solidFill>
                  <a:prstClr val="black">
                    <a:tint val="75000"/>
                  </a:prstClr>
                </a:solidFill>
              </a:rPr>
              <a:pPr defTabSz="914400"/>
              <a:t>2019/1/7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3"/>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3"/>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813CE2E-101C-45E3-A183-32D265DB4F22}"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219175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714"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Lst>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flipH="1">
            <a:off x="3121174" y="-164554"/>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3076307" y="2983473"/>
            <a:ext cx="307776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数据库大作业</a:t>
            </a:r>
            <a:endParaRPr lang="zh-CN" altLang="en-US" sz="4000" dirty="0">
              <a:latin typeface="Arial" charset="0"/>
              <a:ea typeface="微软雅黑" pitchFamily="34" charset="-122"/>
            </a:endParaRPr>
          </a:p>
        </p:txBody>
      </p:sp>
      <p:sp>
        <p:nvSpPr>
          <p:cNvPr id="39" name="Rectangle 7"/>
          <p:cNvSpPr>
            <a:spLocks noChangeArrowheads="1"/>
          </p:cNvSpPr>
          <p:nvPr/>
        </p:nvSpPr>
        <p:spPr bwMode="auto">
          <a:xfrm>
            <a:off x="3002181" y="3764518"/>
            <a:ext cx="3335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smtClean="0"/>
              <a:t>3D Game Kit </a:t>
            </a:r>
            <a:r>
              <a:rPr lang="zh-CN" altLang="en-US" sz="2800" smtClean="0">
                <a:latin typeface="微软雅黑" pitchFamily="34" charset="-122"/>
                <a:ea typeface="微软雅黑" pitchFamily="34" charset="-122"/>
              </a:rPr>
              <a:t>游戏指南</a:t>
            </a:r>
            <a:endParaRPr lang="en-US" altLang="zh-CN" sz="2800">
              <a:latin typeface="微软雅黑" pitchFamily="34" charset="-122"/>
              <a:ea typeface="微软雅黑" pitchFamily="34" charset="-122"/>
            </a:endParaRPr>
          </a:p>
        </p:txBody>
      </p:sp>
      <p:cxnSp>
        <p:nvCxnSpPr>
          <p:cNvPr id="6" name="直接连接符 5"/>
          <p:cNvCxnSpPr/>
          <p:nvPr/>
        </p:nvCxnSpPr>
        <p:spPr>
          <a:xfrm flipH="1">
            <a:off x="-324544" y="1491630"/>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20100" y="4034011"/>
            <a:ext cx="1728192" cy="1728192"/>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187624" y="-596602"/>
            <a:ext cx="1541092" cy="1541090"/>
          </a:xfrm>
          <a:prstGeom prst="line">
            <a:avLst/>
          </a:prstGeom>
          <a:ln w="25400">
            <a:solidFill>
              <a:srgbClr val="2FB6A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99592" y="2355057"/>
            <a:ext cx="720080" cy="720080"/>
          </a:xfrm>
          <a:prstGeom prst="line">
            <a:avLst/>
          </a:prstGeom>
          <a:ln w="25400">
            <a:solidFill>
              <a:srgbClr val="ADD072"/>
            </a:solidFill>
            <a:headEnd type="triangle"/>
          </a:ln>
        </p:spPr>
        <p:style>
          <a:lnRef idx="1">
            <a:schemeClr val="accent1"/>
          </a:lnRef>
          <a:fillRef idx="0">
            <a:schemeClr val="accent1"/>
          </a:fillRef>
          <a:effectRef idx="0">
            <a:schemeClr val="accent1"/>
          </a:effectRef>
          <a:fontRef idx="minor">
            <a:schemeClr val="tx1"/>
          </a:fontRef>
        </p:style>
      </p:cxnSp>
      <p:sp>
        <p:nvSpPr>
          <p:cNvPr id="64" name="Rectangle 7"/>
          <p:cNvSpPr>
            <a:spLocks noChangeArrowheads="1"/>
          </p:cNvSpPr>
          <p:nvPr/>
        </p:nvSpPr>
        <p:spPr bwMode="auto">
          <a:xfrm>
            <a:off x="4035999" y="4390636"/>
            <a:ext cx="10868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defTabSz="914400" fontAlgn="base">
              <a:spcBef>
                <a:spcPct val="0"/>
              </a:spcBef>
              <a:spcAft>
                <a:spcPct val="0"/>
              </a:spcAft>
            </a:pPr>
            <a:r>
              <a:rPr lang="zh-CN" altLang="en-US" sz="1600" smtClean="0">
                <a:latin typeface="微软雅黑" panose="020B0503020204020204" pitchFamily="34" charset="-122"/>
                <a:ea typeface="微软雅黑" panose="020B0503020204020204" pitchFamily="34" charset="-122"/>
              </a:rPr>
              <a:t>韩思绮 吴妍</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1845499"/>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1"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充值兑换</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cstate="print"/>
          <a:srcRect/>
          <a:stretch>
            <a:fillRect/>
          </a:stretch>
        </p:blipFill>
        <p:spPr bwMode="auto">
          <a:xfrm>
            <a:off x="1057145" y="1247013"/>
            <a:ext cx="4847267" cy="3014701"/>
          </a:xfrm>
          <a:prstGeom prst="rect">
            <a:avLst/>
          </a:prstGeom>
          <a:noFill/>
          <a:ln w="9525">
            <a:noFill/>
            <a:miter lim="800000"/>
            <a:headEnd/>
            <a:tailEnd/>
          </a:ln>
          <a:effectLst/>
        </p:spPr>
      </p:pic>
      <p:sp>
        <p:nvSpPr>
          <p:cNvPr id="6" name="TextBox 5"/>
          <p:cNvSpPr txBox="1"/>
          <p:nvPr/>
        </p:nvSpPr>
        <p:spPr>
          <a:xfrm>
            <a:off x="6586334" y="1444487"/>
            <a:ext cx="2385388" cy="2793072"/>
          </a:xfrm>
          <a:prstGeom prst="rect">
            <a:avLst/>
          </a:prstGeom>
          <a:noFill/>
        </p:spPr>
        <p:txBody>
          <a:bodyPr wrap="square" rtlCol="0">
            <a:spAutoFit/>
          </a:bodyPr>
          <a:lstStyle/>
          <a:p>
            <a:pPr lvl="0"/>
            <a:r>
              <a:rPr lang="zh-CN" altLang="zh-CN" b="1" smtClean="0"/>
              <a:t>银币兑换</a:t>
            </a:r>
            <a:endParaRPr lang="en-US" altLang="zh-CN" b="1" smtClean="0"/>
          </a:p>
          <a:p>
            <a:pPr lvl="0"/>
            <a:endParaRPr lang="zh-CN" altLang="zh-CN" b="1" smtClean="0"/>
          </a:p>
          <a:p>
            <a:pPr lvl="0"/>
            <a:r>
              <a:rPr lang="zh-CN" altLang="zh-CN" b="1" smtClean="0"/>
              <a:t>前端</a:t>
            </a:r>
            <a:r>
              <a:rPr lang="en-US" altLang="zh-CN" smtClean="0"/>
              <a:t>  </a:t>
            </a:r>
            <a:r>
              <a:rPr lang="zh-CN" altLang="zh-CN" smtClean="0"/>
              <a:t>增加</a:t>
            </a:r>
            <a:r>
              <a:rPr lang="en-US" altLang="zh-CN" smtClean="0"/>
              <a:t>RechargeSilverUI.cs</a:t>
            </a:r>
            <a:endParaRPr lang="zh-CN" altLang="zh-CN" smtClean="0"/>
          </a:p>
          <a:p>
            <a:r>
              <a:rPr lang="zh-CN" altLang="zh-CN" smtClean="0"/>
              <a:t>假定金币兑换银币比率为</a:t>
            </a:r>
            <a:r>
              <a:rPr lang="en-US" altLang="zh-CN" smtClean="0"/>
              <a:t>1:2</a:t>
            </a:r>
            <a:r>
              <a:rPr lang="zh-CN" altLang="zh-CN" smtClean="0"/>
              <a:t>，放置数额填入框。确认兑换后，向后端发送信号并刷新用户的金币数和银币数。</a:t>
            </a:r>
          </a:p>
          <a:p>
            <a:pPr lvl="0"/>
            <a:r>
              <a:rPr lang="zh-CN" altLang="zh-CN" smtClean="0"/>
              <a:t>通信（前</a:t>
            </a:r>
            <a:r>
              <a:rPr lang="en-US" altLang="zh-CN" smtClean="0"/>
              <a:t>-&gt;</a:t>
            </a:r>
            <a:r>
              <a:rPr lang="zh-CN" altLang="zh-CN" smtClean="0"/>
              <a:t>后）</a:t>
            </a:r>
          </a:p>
          <a:p>
            <a:r>
              <a:rPr lang="zh-CN" altLang="zh-CN" smtClean="0"/>
              <a:t>通过</a:t>
            </a:r>
            <a:r>
              <a:rPr lang="en-US" altLang="zh-CN" smtClean="0"/>
              <a:t>CAddCoin</a:t>
            </a:r>
            <a:r>
              <a:rPr lang="zh-CN" altLang="zh-CN" smtClean="0"/>
              <a:t>信号传递</a:t>
            </a:r>
            <a:endParaRPr lang="en-US" altLang="zh-CN" smtClean="0"/>
          </a:p>
          <a:p>
            <a:endParaRPr lang="zh-CN" altLang="zh-CN" smtClean="0"/>
          </a:p>
          <a:p>
            <a:pPr lvl="0"/>
            <a:r>
              <a:rPr lang="zh-CN" altLang="zh-CN" b="1" smtClean="0"/>
              <a:t>后端</a:t>
            </a:r>
            <a:r>
              <a:rPr lang="en-US" altLang="zh-CN" smtClean="0"/>
              <a:t>  OnRecvAddCoins.cs</a:t>
            </a:r>
            <a:endParaRPr lang="zh-CN" altLang="zh-CN" smtClean="0"/>
          </a:p>
          <a:p>
            <a:r>
              <a:rPr lang="zh-CN" altLang="zh-CN" smtClean="0"/>
              <a:t>更新数据库和用户金币数</a:t>
            </a:r>
            <a:endParaRPr lang="zh-CN" altLang="zh-CN"/>
          </a:p>
        </p:txBody>
      </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2"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物品挂牌</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cstate="print"/>
          <a:srcRect/>
          <a:stretch>
            <a:fillRect/>
          </a:stretch>
        </p:blipFill>
        <p:spPr bwMode="auto">
          <a:xfrm>
            <a:off x="1428454" y="1591286"/>
            <a:ext cx="5538403" cy="3363372"/>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050" y="389324"/>
            <a:ext cx="5179287" cy="95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0907311"/>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2" y="187722"/>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待售界面</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 name="图片 4" descr="E:\WORKPLACE\大三上\数据管理系统\作业\新建文件夹\新建文件夹\待售界面.JPG"/>
          <p:cNvPicPr/>
          <p:nvPr/>
        </p:nvPicPr>
        <p:blipFill>
          <a:blip r:embed="rId2" cstate="print"/>
          <a:srcRect/>
          <a:stretch>
            <a:fillRect/>
          </a:stretch>
        </p:blipFill>
        <p:spPr bwMode="auto">
          <a:xfrm>
            <a:off x="1734206" y="1364238"/>
            <a:ext cx="5102391" cy="3085839"/>
          </a:xfrm>
          <a:prstGeom prst="rect">
            <a:avLst/>
          </a:prstGeom>
          <a:noFill/>
          <a:ln w="9525">
            <a:noFill/>
            <a:miter lim="800000"/>
            <a:headEnd/>
            <a:tailEnd/>
          </a:ln>
        </p:spPr>
      </p:pic>
    </p:spTree>
    <p:extLst>
      <p:ext uri="{BB962C8B-B14F-4D97-AF65-F5344CB8AC3E}">
        <p14:creationId xmlns:p14="http://schemas.microsoft.com/office/powerpoint/2010/main" val="584594923"/>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2"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撤销挂牌</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 name="图片 4" descr="E:\WORKPLACE\大三上\数据管理系统\作业\新建文件夹\新建文件夹\撤销挂牌.JPG"/>
          <p:cNvPicPr/>
          <p:nvPr/>
        </p:nvPicPr>
        <p:blipFill>
          <a:blip r:embed="rId2" cstate="print"/>
          <a:srcRect/>
          <a:stretch>
            <a:fillRect/>
          </a:stretch>
        </p:blipFill>
        <p:spPr bwMode="auto">
          <a:xfrm>
            <a:off x="1887005" y="1403620"/>
            <a:ext cx="5245316" cy="3116130"/>
          </a:xfrm>
          <a:prstGeom prst="rect">
            <a:avLst/>
          </a:prstGeom>
          <a:noFill/>
          <a:ln w="9525">
            <a:noFill/>
            <a:miter lim="800000"/>
            <a:headEnd/>
            <a:tailEnd/>
          </a:ln>
        </p:spPr>
      </p:pic>
    </p:spTree>
    <p:extLst>
      <p:ext uri="{BB962C8B-B14F-4D97-AF65-F5344CB8AC3E}">
        <p14:creationId xmlns:p14="http://schemas.microsoft.com/office/powerpoint/2010/main" val="801964200"/>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0"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交易市场</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2" cstate="print"/>
          <a:srcRect/>
          <a:stretch>
            <a:fillRect/>
          </a:stretch>
        </p:blipFill>
        <p:spPr bwMode="auto">
          <a:xfrm>
            <a:off x="968449" y="1254901"/>
            <a:ext cx="5084008" cy="3132149"/>
          </a:xfrm>
          <a:prstGeom prst="rect">
            <a:avLst/>
          </a:prstGeom>
          <a:noFill/>
          <a:ln w="9525">
            <a:noFill/>
            <a:miter lim="800000"/>
            <a:headEnd/>
            <a:tailEnd/>
          </a:ln>
          <a:effectLst/>
        </p:spPr>
      </p:pic>
      <p:sp>
        <p:nvSpPr>
          <p:cNvPr id="5" name="矩形 4"/>
          <p:cNvSpPr/>
          <p:nvPr/>
        </p:nvSpPr>
        <p:spPr>
          <a:xfrm>
            <a:off x="6536265" y="1278507"/>
            <a:ext cx="2607735" cy="3108543"/>
          </a:xfrm>
          <a:prstGeom prst="rect">
            <a:avLst/>
          </a:prstGeom>
        </p:spPr>
        <p:txBody>
          <a:bodyPr wrap="square">
            <a:spAutoFit/>
          </a:bodyPr>
          <a:lstStyle/>
          <a:p>
            <a:pPr lvl="0"/>
            <a:r>
              <a:rPr lang="zh-CN" altLang="zh-CN" sz="1400" b="1" smtClean="0"/>
              <a:t>前端界面设计</a:t>
            </a:r>
            <a:endParaRPr lang="en-US" altLang="zh-CN" sz="1400" b="1" smtClean="0"/>
          </a:p>
          <a:p>
            <a:pPr lvl="0"/>
            <a:r>
              <a:rPr lang="zh-CN" altLang="zh-CN" sz="1400" smtClean="0"/>
              <a:t>以商场初始界面为基础</a:t>
            </a:r>
          </a:p>
          <a:p>
            <a:pPr lvl="0"/>
            <a:r>
              <a:rPr lang="zh-CN" altLang="zh-CN" sz="1400" smtClean="0"/>
              <a:t>增加商品详情及拥有情况 </a:t>
            </a:r>
            <a:r>
              <a:rPr lang="en-US" altLang="zh-CN" sz="1400" smtClean="0"/>
              <a:t>TradeShelfItemUI.cs</a:t>
            </a:r>
            <a:endParaRPr lang="zh-CN" altLang="zh-CN" sz="1400" smtClean="0"/>
          </a:p>
          <a:p>
            <a:r>
              <a:rPr lang="zh-CN" altLang="zh-CN" sz="1400" smtClean="0"/>
              <a:t>创建</a:t>
            </a:r>
            <a:r>
              <a:rPr lang="en-US" altLang="zh-CN" sz="1400" smtClean="0"/>
              <a:t>TDetailsView</a:t>
            </a:r>
            <a:r>
              <a:rPr lang="zh-CN" altLang="zh-CN" sz="1400" smtClean="0"/>
              <a:t>弹窗视图</a:t>
            </a:r>
          </a:p>
          <a:p>
            <a:r>
              <a:rPr lang="zh-CN" altLang="zh-CN" sz="1400" smtClean="0"/>
              <a:t>从</a:t>
            </a:r>
            <a:r>
              <a:rPr lang="en-US" altLang="zh-CN" sz="1400" smtClean="0"/>
              <a:t>Trade_item</a:t>
            </a:r>
            <a:r>
              <a:rPr lang="zh-CN" altLang="zh-CN" sz="1400" smtClean="0"/>
              <a:t>中读取显示商品详细信息及所有者，需新建字典类型</a:t>
            </a:r>
          </a:p>
          <a:p>
            <a:pPr lvl="0"/>
            <a:r>
              <a:rPr lang="zh-CN" altLang="zh-CN" sz="1400" smtClean="0"/>
              <a:t>增加金币银币余额数显示 </a:t>
            </a:r>
          </a:p>
          <a:p>
            <a:pPr lvl="0"/>
            <a:r>
              <a:rPr lang="zh-CN" altLang="zh-CN" sz="1400" smtClean="0"/>
              <a:t>增加银币当前购物车总额显示 </a:t>
            </a:r>
          </a:p>
          <a:p>
            <a:pPr lvl="0"/>
            <a:r>
              <a:rPr lang="zh-CN" altLang="zh-CN" sz="1400" smtClean="0"/>
              <a:t>银币购买按钮脚本 </a:t>
            </a:r>
            <a:r>
              <a:rPr lang="en-US" altLang="zh-CN" sz="1400" smtClean="0"/>
              <a:t>TradeCartGridUI.cs</a:t>
            </a:r>
          </a:p>
          <a:p>
            <a:pPr lvl="0"/>
            <a:r>
              <a:rPr lang="zh-CN" altLang="zh-CN" sz="1400" smtClean="0"/>
              <a:t>撤销商品数量增加减少功能，重新设置移出购物车的方法</a:t>
            </a:r>
            <a:endParaRPr lang="zh-CN" altLang="zh-CN" sz="1400"/>
          </a:p>
        </p:txBody>
      </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1" y="187722"/>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好友聊天</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609447" y="1574695"/>
            <a:ext cx="2280111" cy="2169825"/>
          </a:xfrm>
          <a:prstGeom prst="rect">
            <a:avLst/>
          </a:prstGeom>
        </p:spPr>
        <p:txBody>
          <a:bodyPr wrap="square">
            <a:spAutoFit/>
          </a:bodyPr>
          <a:lstStyle/>
          <a:p>
            <a:pPr lvl="0"/>
            <a:r>
              <a:rPr lang="zh-CN" altLang="zh-CN" b="1" dirty="0" smtClean="0"/>
              <a:t>前端界面</a:t>
            </a:r>
            <a:r>
              <a:rPr lang="en-US" altLang="zh-CN" dirty="0" smtClean="0"/>
              <a:t>(</a:t>
            </a:r>
            <a:r>
              <a:rPr lang="zh-CN" altLang="zh-CN" dirty="0" smtClean="0"/>
              <a:t>使用默认</a:t>
            </a:r>
            <a:r>
              <a:rPr lang="en-US" altLang="zh-CN" dirty="0" smtClean="0"/>
              <a:t>)</a:t>
            </a:r>
            <a:endParaRPr lang="zh-CN" altLang="zh-CN" dirty="0" smtClean="0"/>
          </a:p>
          <a:p>
            <a:pPr lvl="0"/>
            <a:r>
              <a:rPr lang="zh-CN" altLang="zh-CN" dirty="0" smtClean="0"/>
              <a:t>前后端通信</a:t>
            </a:r>
          </a:p>
          <a:p>
            <a:pPr lvl="0"/>
            <a:r>
              <a:rPr lang="zh-CN" altLang="zh-CN" dirty="0" smtClean="0"/>
              <a:t>提取当前场景中所有玩家（除用户自身）作为可聊天对象。</a:t>
            </a:r>
          </a:p>
          <a:p>
            <a:r>
              <a:rPr lang="en-US" altLang="zh-CN" dirty="0" err="1" smtClean="0"/>
              <a:t>FriendUI.cs</a:t>
            </a:r>
            <a:r>
              <a:rPr lang="en-US" altLang="zh-CN" dirty="0" smtClean="0"/>
              <a:t> </a:t>
            </a:r>
          </a:p>
          <a:p>
            <a:r>
              <a:rPr lang="en-US" altLang="zh-CN" dirty="0" err="1" smtClean="0"/>
              <a:t>OnRecvGetFriends.cs</a:t>
            </a:r>
            <a:endParaRPr lang="en-US" altLang="zh-CN" dirty="0" smtClean="0"/>
          </a:p>
          <a:p>
            <a:r>
              <a:rPr lang="zh-CN" altLang="en-US" dirty="0" smtClean="0"/>
              <a:t>场景中没有其他用户时不开启此功能</a:t>
            </a:r>
            <a:endParaRPr lang="en-US" altLang="zh-CN" dirty="0" smtClean="0"/>
          </a:p>
          <a:p>
            <a:endParaRPr lang="zh-CN" altLang="zh-CN" dirty="0" smtClean="0"/>
          </a:p>
        </p:txBody>
      </p:sp>
      <p:pic>
        <p:nvPicPr>
          <p:cNvPr id="13314" name="Picture 2" descr="H:\xxxxx.JPG"/>
          <p:cNvPicPr>
            <a:picLocks noChangeAspect="1" noChangeArrowheads="1"/>
          </p:cNvPicPr>
          <p:nvPr/>
        </p:nvPicPr>
        <p:blipFill>
          <a:blip r:embed="rId2" cstate="print"/>
          <a:srcRect/>
          <a:stretch>
            <a:fillRect/>
          </a:stretch>
        </p:blipFill>
        <p:spPr bwMode="auto">
          <a:xfrm>
            <a:off x="1245573" y="1332224"/>
            <a:ext cx="4822525" cy="301836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1" y="187722"/>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好友聊天</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0242" name="Picture 2"/>
          <p:cNvPicPr>
            <a:picLocks noChangeAspect="1" noChangeArrowheads="1"/>
          </p:cNvPicPr>
          <p:nvPr/>
        </p:nvPicPr>
        <p:blipFill>
          <a:blip r:embed="rId2" cstate="print"/>
          <a:srcRect/>
          <a:stretch>
            <a:fillRect/>
          </a:stretch>
        </p:blipFill>
        <p:spPr bwMode="auto">
          <a:xfrm>
            <a:off x="886557" y="1244462"/>
            <a:ext cx="5235569" cy="3052726"/>
          </a:xfrm>
          <a:prstGeom prst="rect">
            <a:avLst/>
          </a:prstGeom>
          <a:noFill/>
          <a:ln w="9525">
            <a:noFill/>
            <a:miter lim="800000"/>
            <a:headEnd/>
            <a:tailEnd/>
          </a:ln>
          <a:effectLst/>
        </p:spPr>
      </p:pic>
      <p:sp>
        <p:nvSpPr>
          <p:cNvPr id="5" name="矩形 4"/>
          <p:cNvSpPr/>
          <p:nvPr/>
        </p:nvSpPr>
        <p:spPr>
          <a:xfrm>
            <a:off x="6724742" y="1478164"/>
            <a:ext cx="2333119" cy="2585323"/>
          </a:xfrm>
          <a:prstGeom prst="rect">
            <a:avLst/>
          </a:prstGeom>
        </p:spPr>
        <p:txBody>
          <a:bodyPr wrap="square">
            <a:spAutoFit/>
          </a:bodyPr>
          <a:lstStyle/>
          <a:p>
            <a:pPr lvl="0"/>
            <a:r>
              <a:rPr lang="zh-CN" altLang="zh-CN" b="1" smtClean="0"/>
              <a:t>点击图标传递好友姓名</a:t>
            </a:r>
            <a:r>
              <a:rPr lang="en-US" altLang="zh-CN" b="1" smtClean="0"/>
              <a:t> </a:t>
            </a:r>
            <a:r>
              <a:rPr lang="en-US" altLang="zh-CN" smtClean="0"/>
              <a:t>FriendInfoUI.cs </a:t>
            </a:r>
          </a:p>
          <a:p>
            <a:pPr lvl="0"/>
            <a:r>
              <a:rPr lang="en-US" altLang="zh-CN" smtClean="0"/>
              <a:t>ChatMessage.cs  </a:t>
            </a:r>
          </a:p>
          <a:p>
            <a:pPr lvl="0"/>
            <a:endParaRPr lang="zh-CN" altLang="zh-CN" smtClean="0"/>
          </a:p>
          <a:p>
            <a:pPr lvl="0"/>
            <a:r>
              <a:rPr lang="zh-CN" altLang="zh-CN" smtClean="0"/>
              <a:t>用户打开和聊天对象的对话框可以接收到自该用户上线后接受到的和该聊天对象的所有对话内容。</a:t>
            </a:r>
            <a:r>
              <a:rPr lang="en-US" altLang="zh-CN" smtClean="0"/>
              <a:t> Chat.cs</a:t>
            </a:r>
            <a:endParaRPr lang="zh-CN" altLang="zh-CN" smtClean="0"/>
          </a:p>
          <a:p>
            <a:pPr lvl="0"/>
            <a:r>
              <a:rPr lang="zh-CN" altLang="zh-CN" smtClean="0"/>
              <a:t>向聊天对象发送消息</a:t>
            </a:r>
            <a:r>
              <a:rPr lang="en-US" altLang="zh-CN" smtClean="0"/>
              <a:t> OnRecvSendMessage.cs</a:t>
            </a:r>
            <a:endParaRPr lang="zh-CN" altLang="zh-CN" smtClean="0"/>
          </a:p>
          <a:p>
            <a:pPr lvl="0"/>
            <a:r>
              <a:rPr lang="zh-CN" altLang="zh-CN" smtClean="0"/>
              <a:t>接收来自聊天对象的消息</a:t>
            </a:r>
            <a:r>
              <a:rPr lang="en-US" altLang="zh-CN" smtClean="0"/>
              <a:t> OnRecvRecvMessage.cs</a:t>
            </a:r>
            <a:endParaRPr lang="zh-CN" altLang="zh-CN"/>
          </a:p>
        </p:txBody>
      </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0" y="187722"/>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赠送礼物</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2" cstate="print"/>
          <a:srcRect/>
          <a:stretch>
            <a:fillRect/>
          </a:stretch>
        </p:blipFill>
        <p:spPr bwMode="auto">
          <a:xfrm>
            <a:off x="1089415" y="1333477"/>
            <a:ext cx="5111088" cy="3108240"/>
          </a:xfrm>
          <a:prstGeom prst="rect">
            <a:avLst/>
          </a:prstGeom>
          <a:noFill/>
          <a:ln w="9525">
            <a:noFill/>
            <a:miter lim="800000"/>
            <a:headEnd/>
            <a:tailEnd/>
          </a:ln>
          <a:effectLst/>
        </p:spPr>
      </p:pic>
      <p:sp>
        <p:nvSpPr>
          <p:cNvPr id="5" name="矩形 4"/>
          <p:cNvSpPr/>
          <p:nvPr/>
        </p:nvSpPr>
        <p:spPr>
          <a:xfrm>
            <a:off x="6791739" y="1222189"/>
            <a:ext cx="1822174" cy="1338828"/>
          </a:xfrm>
          <a:prstGeom prst="rect">
            <a:avLst/>
          </a:prstGeom>
        </p:spPr>
        <p:txBody>
          <a:bodyPr wrap="square">
            <a:spAutoFit/>
          </a:bodyPr>
          <a:lstStyle/>
          <a:p>
            <a:pPr lvl="0"/>
            <a:r>
              <a:rPr lang="zh-CN" altLang="zh-CN" b="1" smtClean="0"/>
              <a:t>好友赠礼功能</a:t>
            </a:r>
          </a:p>
          <a:p>
            <a:r>
              <a:rPr lang="zh-CN" altLang="zh-CN" smtClean="0"/>
              <a:t>可以通过对话框中的按钮打开背包选择礼物赠送给朋友。</a:t>
            </a:r>
            <a:r>
              <a:rPr lang="en-US" altLang="zh-CN" smtClean="0"/>
              <a:t>GiftUI</a:t>
            </a:r>
            <a:endParaRPr lang="zh-CN" altLang="zh-CN" smtClean="0"/>
          </a:p>
          <a:p>
            <a:r>
              <a:rPr lang="en-US" altLang="zh-CN" smtClean="0"/>
              <a:t>OnRecvGiveGift OnRecvRecvGift</a:t>
            </a:r>
            <a:endParaRPr lang="zh-CN" altLang="zh-CN"/>
          </a:p>
        </p:txBody>
      </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68"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收到礼物</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cstate="print"/>
          <a:srcRect/>
          <a:stretch>
            <a:fillRect/>
          </a:stretch>
        </p:blipFill>
        <p:spPr bwMode="auto">
          <a:xfrm>
            <a:off x="1505595" y="1486894"/>
            <a:ext cx="4781993" cy="2907087"/>
          </a:xfrm>
          <a:prstGeom prst="rect">
            <a:avLst/>
          </a:prstGeom>
          <a:noFill/>
          <a:ln w="9525">
            <a:noFill/>
            <a:miter lim="800000"/>
            <a:headEnd/>
            <a:tailEnd/>
          </a:ln>
          <a:effectLst/>
        </p:spPr>
      </p:pic>
      <p:sp>
        <p:nvSpPr>
          <p:cNvPr id="6" name="矩形 5"/>
          <p:cNvSpPr/>
          <p:nvPr/>
        </p:nvSpPr>
        <p:spPr>
          <a:xfrm>
            <a:off x="6791739" y="2478772"/>
            <a:ext cx="1822174" cy="923330"/>
          </a:xfrm>
          <a:prstGeom prst="rect">
            <a:avLst/>
          </a:prstGeom>
        </p:spPr>
        <p:txBody>
          <a:bodyPr wrap="square">
            <a:spAutoFit/>
          </a:bodyPr>
          <a:lstStyle/>
          <a:p>
            <a:pPr lvl="0"/>
            <a:r>
              <a:rPr lang="zh-CN" altLang="en-US" dirty="0" smtClean="0"/>
              <a:t>收到礼物的用户会接到消息提示，同时背包中加入该物品</a:t>
            </a:r>
            <a:r>
              <a:rPr lang="en-US" altLang="zh-CN" dirty="0" err="1" smtClean="0"/>
              <a:t>OnRecvRecvGift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6001" y="2869236"/>
            <a:ext cx="5314275" cy="1446550"/>
          </a:xfrm>
          <a:prstGeom prst="rect">
            <a:avLst/>
          </a:prstGeom>
          <a:noFill/>
        </p:spPr>
        <p:txBody>
          <a:bodyPr wrap="none" rtlCol="0">
            <a:spAutoFit/>
          </a:bodyPr>
          <a:lstStyle/>
          <a:p>
            <a:pPr algn="ctr">
              <a:defRPr/>
            </a:pPr>
            <a:r>
              <a:rPr lang="zh-CN" altLang="en-US" sz="4800" b="1" dirty="0">
                <a:solidFill>
                  <a:prstClr val="white"/>
                </a:solidFill>
                <a:latin typeface="微软雅黑" panose="020B0503020204020204" pitchFamily="34" charset="-122"/>
                <a:ea typeface="微软雅黑" panose="020B0503020204020204" pitchFamily="34" charset="-122"/>
              </a:rPr>
              <a:t>第一部分</a:t>
            </a:r>
            <a:endParaRPr lang="en-US" altLang="zh-CN" sz="4800" b="1" dirty="0">
              <a:solidFill>
                <a:prstClr val="white"/>
              </a:solidFill>
              <a:latin typeface="微软雅黑" panose="020B0503020204020204" pitchFamily="34" charset="-122"/>
              <a:ea typeface="微软雅黑" panose="020B0503020204020204" pitchFamily="34" charset="-122"/>
            </a:endParaRPr>
          </a:p>
          <a:p>
            <a:pPr algn="ctr">
              <a:defRPr/>
            </a:pPr>
            <a:r>
              <a:rPr lang="zh-CN" altLang="en-US" sz="4000" dirty="0">
                <a:solidFill>
                  <a:prstClr val="white"/>
                </a:solidFill>
                <a:latin typeface="微软雅黑" panose="020B0503020204020204" pitchFamily="34" charset="-122"/>
                <a:ea typeface="微软雅黑" panose="020B0503020204020204" pitchFamily="34" charset="-122"/>
              </a:rPr>
              <a:t>单击此处添加文字标题</a:t>
            </a:r>
          </a:p>
        </p:txBody>
      </p:sp>
      <p:sp>
        <p:nvSpPr>
          <p:cNvPr id="26" name="文本框 25"/>
          <p:cNvSpPr txBox="1"/>
          <p:nvPr/>
        </p:nvSpPr>
        <p:spPr>
          <a:xfrm>
            <a:off x="526850" y="195486"/>
            <a:ext cx="800219" cy="1631216"/>
          </a:xfrm>
          <a:prstGeom prst="rect">
            <a:avLst/>
          </a:prstGeom>
          <a:noFill/>
        </p:spPr>
        <p:txBody>
          <a:bodyPr vert="eaVert" wrap="none" rtlCol="0">
            <a:spAutoFit/>
          </a:bodyPr>
          <a:lstStyle/>
          <a:p>
            <a:pPr>
              <a:defRPr/>
            </a:pPr>
            <a:r>
              <a:rPr lang="zh-CN" altLang="en-US" sz="4000" b="1" dirty="0">
                <a:solidFill>
                  <a:prstClr val="white"/>
                </a:solidFill>
                <a:latin typeface="微软雅黑" panose="020B0503020204020204" pitchFamily="34" charset="-122"/>
                <a:ea typeface="微软雅黑" panose="020B0503020204020204" pitchFamily="34" charset="-122"/>
              </a:rPr>
              <a:t>过渡页</a:t>
            </a:r>
          </a:p>
        </p:txBody>
      </p:sp>
      <p:cxnSp>
        <p:nvCxnSpPr>
          <p:cNvPr id="27" name="直接连接符 26"/>
          <p:cNvCxnSpPr/>
          <p:nvPr/>
        </p:nvCxnSpPr>
        <p:spPr>
          <a:xfrm flipH="1">
            <a:off x="5523803" y="-899241"/>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256186" y="2178635"/>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Rectangle 5"/>
          <p:cNvSpPr>
            <a:spLocks noChangeArrowheads="1"/>
          </p:cNvSpPr>
          <p:nvPr/>
        </p:nvSpPr>
        <p:spPr bwMode="auto">
          <a:xfrm>
            <a:off x="1329694" y="2190993"/>
            <a:ext cx="35907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感谢您的观看！</a:t>
            </a:r>
            <a:endParaRPr lang="zh-CN" altLang="en-US" sz="4000" dirty="0">
              <a:latin typeface="Arial" charset="0"/>
              <a:ea typeface="微软雅黑" pitchFamily="34" charset="-122"/>
            </a:endParaRPr>
          </a:p>
        </p:txBody>
      </p:sp>
    </p:spTree>
    <p:extLst>
      <p:ext uri="{BB962C8B-B14F-4D97-AF65-F5344CB8AC3E}">
        <p14:creationId xmlns:p14="http://schemas.microsoft.com/office/powerpoint/2010/main" val="3196170746"/>
      </p:ext>
    </p:extLst>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flipH="1">
            <a:off x="3121174" y="-164554"/>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24544" y="1491630"/>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668344" y="-236562"/>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20100" y="4034011"/>
            <a:ext cx="1728192" cy="1728192"/>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7596336" y="1131590"/>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948264" y="3795886"/>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292080" y="4659982"/>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187624" y="-596602"/>
            <a:ext cx="1541092" cy="1541090"/>
          </a:xfrm>
          <a:prstGeom prst="line">
            <a:avLst/>
          </a:prstGeom>
          <a:ln w="25400">
            <a:solidFill>
              <a:srgbClr val="2FB6A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899592" y="2355057"/>
            <a:ext cx="720080" cy="720080"/>
          </a:xfrm>
          <a:prstGeom prst="line">
            <a:avLst/>
          </a:prstGeom>
          <a:ln w="25400">
            <a:solidFill>
              <a:srgbClr val="ADD072"/>
            </a:solidFill>
            <a:headEnd type="triangle"/>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3030249" y="1649395"/>
            <a:ext cx="1720427" cy="1682384"/>
            <a:chOff x="5136360" y="1299207"/>
            <a:chExt cx="3142800" cy="3142800"/>
          </a:xfrm>
        </p:grpSpPr>
        <p:sp>
          <p:nvSpPr>
            <p:cNvPr id="6" name="Oval 18"/>
            <p:cNvSpPr/>
            <p:nvPr/>
          </p:nvSpPr>
          <p:spPr>
            <a:xfrm>
              <a:off x="5136360" y="1299207"/>
              <a:ext cx="3142800" cy="3142800"/>
            </a:xfrm>
            <a:prstGeom prst="ellipse">
              <a:avLst/>
            </a:prstGeom>
            <a:solidFill>
              <a:schemeClr val="accent4"/>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8" name="TextBox 7"/>
            <p:cNvSpPr txBox="1"/>
            <p:nvPr/>
          </p:nvSpPr>
          <p:spPr>
            <a:xfrm>
              <a:off x="5989163" y="1999355"/>
              <a:ext cx="1499290" cy="1839828"/>
            </a:xfrm>
            <a:prstGeom prst="rect">
              <a:avLst/>
            </a:prstGeom>
            <a:noFill/>
          </p:spPr>
          <p:txBody>
            <a:bodyPr wrap="none" lIns="0" tIns="0" rIns="0" bIns="0" rtlCol="0">
              <a:spAutoFit/>
            </a:bodyPr>
            <a:lstStyle/>
            <a:p>
              <a:pPr algn="ctr" defTabSz="685594">
                <a:defRPr/>
              </a:pPr>
              <a:r>
                <a:rPr lang="zh-CN" altLang="en-US" sz="3200" smtClean="0">
                  <a:solidFill>
                    <a:prstClr val="white"/>
                  </a:solidFill>
                  <a:latin typeface="微软雅黑" panose="020B0503020204020204" pitchFamily="34" charset="-122"/>
                  <a:ea typeface="微软雅黑" panose="020B0503020204020204" pitchFamily="34" charset="-122"/>
                  <a:cs typeface="Roboto Regular"/>
                </a:rPr>
                <a:t>物品</a:t>
              </a:r>
              <a:endParaRPr lang="en-US" altLang="zh-CN" sz="32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3200" smtClean="0">
                  <a:solidFill>
                    <a:prstClr val="white"/>
                  </a:solidFill>
                  <a:latin typeface="微软雅黑" panose="020B0503020204020204" pitchFamily="34" charset="-122"/>
                  <a:ea typeface="微软雅黑" panose="020B0503020204020204" pitchFamily="34" charset="-122"/>
                  <a:cs typeface="Roboto Regular"/>
                </a:rPr>
                <a:t>佩戴</a:t>
              </a:r>
              <a:endParaRPr lang="en-US" sz="3200" dirty="0">
                <a:solidFill>
                  <a:prstClr val="white"/>
                </a:solidFill>
                <a:latin typeface="微软雅黑" panose="020B0503020204020204" pitchFamily="34" charset="-122"/>
                <a:ea typeface="微软雅黑" panose="020B0503020204020204" pitchFamily="34" charset="-122"/>
                <a:cs typeface="Roboto Regular"/>
              </a:endParaRPr>
            </a:p>
          </p:txBody>
        </p:sp>
      </p:grpSp>
      <p:grpSp>
        <p:nvGrpSpPr>
          <p:cNvPr id="3" name="组合 9"/>
          <p:cNvGrpSpPr/>
          <p:nvPr/>
        </p:nvGrpSpPr>
        <p:grpSpPr>
          <a:xfrm>
            <a:off x="935421" y="916931"/>
            <a:ext cx="1387365" cy="1311262"/>
            <a:chOff x="909267" y="1241284"/>
            <a:chExt cx="2506980" cy="2506980"/>
          </a:xfrm>
        </p:grpSpPr>
        <p:sp>
          <p:nvSpPr>
            <p:cNvPr id="11" name="Oval 16"/>
            <p:cNvSpPr/>
            <p:nvPr/>
          </p:nvSpPr>
          <p:spPr>
            <a:xfrm>
              <a:off x="909267" y="1241284"/>
              <a:ext cx="2506980" cy="2506980"/>
            </a:xfrm>
            <a:prstGeom prst="ellipse">
              <a:avLst/>
            </a:prstGeom>
            <a:solidFill>
              <a:schemeClr val="accent1"/>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13" name="TextBox 12"/>
            <p:cNvSpPr txBox="1"/>
            <p:nvPr/>
          </p:nvSpPr>
          <p:spPr>
            <a:xfrm>
              <a:off x="1593503" y="1809807"/>
              <a:ext cx="1112309" cy="1412239"/>
            </a:xfrm>
            <a:prstGeom prst="rect">
              <a:avLst/>
            </a:prstGeom>
            <a:noFill/>
          </p:spPr>
          <p:txBody>
            <a:bodyPr wrap="none" lIns="0" tIns="0" rIns="0" bIns="0" rtlCol="0">
              <a:spAutoFit/>
            </a:bodyPr>
            <a:lstStyle/>
            <a:p>
              <a:pPr algn="ctr" defTabSz="685594">
                <a:defRPr/>
              </a:pPr>
              <a:r>
                <a:rPr lang="zh-CN" altLang="en-US" sz="2400" smtClean="0">
                  <a:solidFill>
                    <a:prstClr val="white"/>
                  </a:solidFill>
                  <a:latin typeface="微软雅黑" panose="020B0503020204020204" pitchFamily="34" charset="-122"/>
                  <a:ea typeface="微软雅黑" panose="020B0503020204020204" pitchFamily="34" charset="-122"/>
                  <a:cs typeface="Roboto Regular"/>
                </a:rPr>
                <a:t>登录</a:t>
              </a:r>
              <a:endParaRPr lang="en-US" altLang="zh-CN" sz="24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2400" smtClean="0">
                  <a:solidFill>
                    <a:prstClr val="white"/>
                  </a:solidFill>
                  <a:latin typeface="微软雅黑" panose="020B0503020204020204" pitchFamily="34" charset="-122"/>
                  <a:ea typeface="微软雅黑" panose="020B0503020204020204" pitchFamily="34" charset="-122"/>
                  <a:cs typeface="Roboto Regular"/>
                </a:rPr>
                <a:t>注册</a:t>
              </a:r>
              <a:endParaRPr lang="en-US" sz="2400" dirty="0">
                <a:solidFill>
                  <a:prstClr val="white"/>
                </a:solidFill>
                <a:latin typeface="微软雅黑" panose="020B0503020204020204" pitchFamily="34" charset="-122"/>
                <a:ea typeface="微软雅黑" panose="020B0503020204020204" pitchFamily="34" charset="-122"/>
                <a:cs typeface="Roboto Regular"/>
              </a:endParaRPr>
            </a:p>
          </p:txBody>
        </p:sp>
      </p:grpSp>
      <p:grpSp>
        <p:nvGrpSpPr>
          <p:cNvPr id="4" name="组合 14"/>
          <p:cNvGrpSpPr/>
          <p:nvPr/>
        </p:nvGrpSpPr>
        <p:grpSpPr>
          <a:xfrm>
            <a:off x="1703660" y="1817183"/>
            <a:ext cx="1417911" cy="1346430"/>
            <a:chOff x="2923938" y="2625442"/>
            <a:chExt cx="2034540" cy="2034540"/>
          </a:xfrm>
        </p:grpSpPr>
        <p:sp>
          <p:nvSpPr>
            <p:cNvPr id="16" name="Oval 14"/>
            <p:cNvSpPr/>
            <p:nvPr/>
          </p:nvSpPr>
          <p:spPr>
            <a:xfrm>
              <a:off x="2923938" y="2625442"/>
              <a:ext cx="2034540" cy="2034540"/>
            </a:xfrm>
            <a:prstGeom prst="ellipse">
              <a:avLst/>
            </a:prstGeom>
            <a:solidFill>
              <a:schemeClr val="accent2"/>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18" name="TextBox 17"/>
            <p:cNvSpPr txBox="1"/>
            <p:nvPr/>
          </p:nvSpPr>
          <p:spPr>
            <a:xfrm>
              <a:off x="3376873" y="3005272"/>
              <a:ext cx="1030456" cy="1302194"/>
            </a:xfrm>
            <a:prstGeom prst="rect">
              <a:avLst/>
            </a:prstGeom>
            <a:noFill/>
          </p:spPr>
          <p:txBody>
            <a:bodyPr wrap="none" lIns="0" tIns="0" rIns="0" bIns="0" rtlCol="0">
              <a:spAutoFit/>
            </a:bodyPr>
            <a:lstStyle/>
            <a:p>
              <a:pPr algn="ctr" defTabSz="685594">
                <a:defRPr/>
              </a:pPr>
              <a:r>
                <a:rPr lang="zh-CN" altLang="en-US" sz="2800" smtClean="0">
                  <a:solidFill>
                    <a:prstClr val="white"/>
                  </a:solidFill>
                  <a:latin typeface="微软雅黑" panose="020B0503020204020204" pitchFamily="34" charset="-122"/>
                  <a:ea typeface="微软雅黑" panose="020B0503020204020204" pitchFamily="34" charset="-122"/>
                  <a:cs typeface="Roboto Regular"/>
                </a:rPr>
                <a:t>玩家</a:t>
              </a:r>
              <a:endParaRPr lang="en-US" altLang="zh-CN" sz="28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2800" smtClean="0">
                  <a:solidFill>
                    <a:prstClr val="white"/>
                  </a:solidFill>
                  <a:latin typeface="微软雅黑" panose="020B0503020204020204" pitchFamily="34" charset="-122"/>
                  <a:ea typeface="微软雅黑" panose="020B0503020204020204" pitchFamily="34" charset="-122"/>
                  <a:cs typeface="Roboto Regular"/>
                </a:rPr>
                <a:t>升级</a:t>
              </a:r>
              <a:endParaRPr lang="en-US" sz="2800" dirty="0">
                <a:solidFill>
                  <a:prstClr val="white"/>
                </a:solidFill>
                <a:latin typeface="微软雅黑" panose="020B0503020204020204" pitchFamily="34" charset="-122"/>
                <a:ea typeface="微软雅黑" panose="020B0503020204020204" pitchFamily="34" charset="-122"/>
                <a:cs typeface="Roboto Regular"/>
              </a:endParaRPr>
            </a:p>
          </p:txBody>
        </p:sp>
      </p:grpSp>
      <p:grpSp>
        <p:nvGrpSpPr>
          <p:cNvPr id="5" name="组合 19"/>
          <p:cNvGrpSpPr/>
          <p:nvPr/>
        </p:nvGrpSpPr>
        <p:grpSpPr>
          <a:xfrm>
            <a:off x="2175639" y="522433"/>
            <a:ext cx="1460940" cy="1443001"/>
            <a:chOff x="3743075" y="1151562"/>
            <a:chExt cx="1663582" cy="1663582"/>
          </a:xfrm>
        </p:grpSpPr>
        <p:sp>
          <p:nvSpPr>
            <p:cNvPr id="21" name="Oval 17"/>
            <p:cNvSpPr/>
            <p:nvPr/>
          </p:nvSpPr>
          <p:spPr>
            <a:xfrm>
              <a:off x="3743075" y="1151562"/>
              <a:ext cx="1663582" cy="1663582"/>
            </a:xfrm>
            <a:prstGeom prst="ellipse">
              <a:avLst/>
            </a:prstGeom>
            <a:solidFill>
              <a:schemeClr val="accent3"/>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23" name="TextBox 22"/>
            <p:cNvSpPr txBox="1"/>
            <p:nvPr/>
          </p:nvSpPr>
          <p:spPr>
            <a:xfrm>
              <a:off x="4157981" y="1442083"/>
              <a:ext cx="866044" cy="1030370"/>
            </a:xfrm>
            <a:prstGeom prst="rect">
              <a:avLst/>
            </a:prstGeom>
            <a:noFill/>
          </p:spPr>
          <p:txBody>
            <a:bodyPr wrap="none" lIns="0" tIns="0" rIns="0" bIns="0" rtlCol="0">
              <a:spAutoFit/>
            </a:bodyPr>
            <a:lstStyle/>
            <a:p>
              <a:pPr algn="ctr" defTabSz="685594">
                <a:defRPr/>
              </a:pPr>
              <a:r>
                <a:rPr lang="zh-CN" altLang="en-US" sz="3200" smtClean="0">
                  <a:solidFill>
                    <a:prstClr val="white"/>
                  </a:solidFill>
                  <a:latin typeface="微软雅黑" panose="020B0503020204020204" pitchFamily="34" charset="-122"/>
                  <a:ea typeface="微软雅黑" panose="020B0503020204020204" pitchFamily="34" charset="-122"/>
                  <a:cs typeface="Roboto Regular"/>
                </a:rPr>
                <a:t>属性</a:t>
              </a:r>
              <a:endParaRPr lang="en-US" altLang="zh-CN" sz="32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3200" smtClean="0">
                  <a:solidFill>
                    <a:prstClr val="white"/>
                  </a:solidFill>
                  <a:latin typeface="微软雅黑" panose="020B0503020204020204" pitchFamily="34" charset="-122"/>
                  <a:ea typeface="微软雅黑" panose="020B0503020204020204" pitchFamily="34" charset="-122"/>
                  <a:cs typeface="Roboto Regular"/>
                </a:rPr>
                <a:t>面板</a:t>
              </a:r>
              <a:endParaRPr lang="en-US" sz="3200" dirty="0">
                <a:solidFill>
                  <a:prstClr val="white"/>
                </a:solidFill>
                <a:latin typeface="微软雅黑" panose="020B0503020204020204" pitchFamily="34" charset="-122"/>
                <a:ea typeface="微软雅黑" panose="020B0503020204020204" pitchFamily="34" charset="-122"/>
                <a:cs typeface="Roboto Regular"/>
              </a:endParaRPr>
            </a:p>
          </p:txBody>
        </p:sp>
      </p:grpSp>
      <p:grpSp>
        <p:nvGrpSpPr>
          <p:cNvPr id="7" name="组合 44"/>
          <p:cNvGrpSpPr/>
          <p:nvPr/>
        </p:nvGrpSpPr>
        <p:grpSpPr>
          <a:xfrm>
            <a:off x="6514428" y="2472288"/>
            <a:ext cx="1462923" cy="1353478"/>
            <a:chOff x="5136360" y="1299207"/>
            <a:chExt cx="3142800" cy="3142800"/>
          </a:xfrm>
        </p:grpSpPr>
        <p:sp>
          <p:nvSpPr>
            <p:cNvPr id="46" name="Oval 18"/>
            <p:cNvSpPr/>
            <p:nvPr/>
          </p:nvSpPr>
          <p:spPr>
            <a:xfrm>
              <a:off x="5136360" y="1299207"/>
              <a:ext cx="3142800" cy="3142800"/>
            </a:xfrm>
            <a:prstGeom prst="ellipse">
              <a:avLst/>
            </a:prstGeom>
            <a:solidFill>
              <a:schemeClr val="accent4"/>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47" name="TextBox 46"/>
            <p:cNvSpPr txBox="1"/>
            <p:nvPr/>
          </p:nvSpPr>
          <p:spPr>
            <a:xfrm>
              <a:off x="6042456" y="1837325"/>
              <a:ext cx="1392705" cy="1675734"/>
            </a:xfrm>
            <a:prstGeom prst="rect">
              <a:avLst/>
            </a:prstGeom>
            <a:noFill/>
          </p:spPr>
          <p:txBody>
            <a:bodyPr wrap="none" lIns="0" tIns="0" rIns="0" bIns="0" rtlCol="0">
              <a:spAutoFit/>
            </a:bodyPr>
            <a:lstStyle/>
            <a:p>
              <a:pPr algn="ctr" defTabSz="685594">
                <a:defRPr/>
              </a:pPr>
              <a:r>
                <a:rPr lang="zh-CN" altLang="en-US" sz="2800" smtClean="0">
                  <a:solidFill>
                    <a:prstClr val="white"/>
                  </a:solidFill>
                  <a:latin typeface="微软雅黑" panose="020B0503020204020204" pitchFamily="34" charset="-122"/>
                  <a:ea typeface="微软雅黑" panose="020B0503020204020204" pitchFamily="34" charset="-122"/>
                  <a:cs typeface="Roboto Regular"/>
                </a:rPr>
                <a:t>交易</a:t>
              </a:r>
              <a:endParaRPr lang="en-US" altLang="zh-CN" sz="28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2800" smtClean="0">
                  <a:solidFill>
                    <a:prstClr val="white"/>
                  </a:solidFill>
                  <a:latin typeface="微软雅黑" panose="020B0503020204020204" pitchFamily="34" charset="-122"/>
                  <a:ea typeface="微软雅黑" panose="020B0503020204020204" pitchFamily="34" charset="-122"/>
                  <a:cs typeface="Roboto Regular"/>
                </a:rPr>
                <a:t>市场</a:t>
              </a:r>
              <a:endParaRPr lang="en-US" sz="2800" dirty="0">
                <a:solidFill>
                  <a:prstClr val="white"/>
                </a:solidFill>
                <a:latin typeface="微软雅黑" panose="020B0503020204020204" pitchFamily="34" charset="-122"/>
                <a:ea typeface="微软雅黑" panose="020B0503020204020204" pitchFamily="34" charset="-122"/>
                <a:cs typeface="Roboto Regular"/>
              </a:endParaRPr>
            </a:p>
          </p:txBody>
        </p:sp>
      </p:grpSp>
      <p:grpSp>
        <p:nvGrpSpPr>
          <p:cNvPr id="9" name="组合 47"/>
          <p:cNvGrpSpPr/>
          <p:nvPr/>
        </p:nvGrpSpPr>
        <p:grpSpPr>
          <a:xfrm>
            <a:off x="4093779" y="657255"/>
            <a:ext cx="1592317" cy="1423793"/>
            <a:chOff x="909267" y="1241284"/>
            <a:chExt cx="2506980" cy="2506980"/>
          </a:xfrm>
        </p:grpSpPr>
        <p:sp>
          <p:nvSpPr>
            <p:cNvPr id="49" name="Oval 16"/>
            <p:cNvSpPr/>
            <p:nvPr/>
          </p:nvSpPr>
          <p:spPr>
            <a:xfrm>
              <a:off x="909267" y="1241284"/>
              <a:ext cx="2506980" cy="2506980"/>
            </a:xfrm>
            <a:prstGeom prst="ellipse">
              <a:avLst/>
            </a:prstGeom>
            <a:solidFill>
              <a:schemeClr val="accent1"/>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50" name="TextBox 49"/>
            <p:cNvSpPr txBox="1"/>
            <p:nvPr/>
          </p:nvSpPr>
          <p:spPr>
            <a:xfrm>
              <a:off x="1555627" y="1661757"/>
              <a:ext cx="1154965" cy="1437119"/>
            </a:xfrm>
            <a:prstGeom prst="rect">
              <a:avLst/>
            </a:prstGeom>
            <a:noFill/>
          </p:spPr>
          <p:txBody>
            <a:bodyPr wrap="none" lIns="0" tIns="0" rIns="0" bIns="0" rtlCol="0">
              <a:spAutoFit/>
            </a:bodyPr>
            <a:lstStyle/>
            <a:p>
              <a:pPr algn="ctr" defTabSz="685594">
                <a:defRPr/>
              </a:pPr>
              <a:r>
                <a:rPr lang="zh-CN" altLang="en-US" sz="3200" smtClean="0">
                  <a:solidFill>
                    <a:prstClr val="white"/>
                  </a:solidFill>
                  <a:latin typeface="微软雅黑" panose="020B0503020204020204" pitchFamily="34" charset="-122"/>
                  <a:ea typeface="微软雅黑" panose="020B0503020204020204" pitchFamily="34" charset="-122"/>
                  <a:cs typeface="Roboto Regular"/>
                </a:rPr>
                <a:t>商城</a:t>
              </a:r>
              <a:endParaRPr lang="en-US" altLang="zh-CN" sz="32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3200" smtClean="0">
                  <a:solidFill>
                    <a:prstClr val="white"/>
                  </a:solidFill>
                  <a:latin typeface="微软雅黑" panose="020B0503020204020204" pitchFamily="34" charset="-122"/>
                  <a:ea typeface="微软雅黑" panose="020B0503020204020204" pitchFamily="34" charset="-122"/>
                  <a:cs typeface="Roboto Regular"/>
                </a:rPr>
                <a:t>购物</a:t>
              </a:r>
              <a:endParaRPr lang="en-US" altLang="zh-CN" sz="3200" smtClean="0">
                <a:solidFill>
                  <a:prstClr val="white"/>
                </a:solidFill>
                <a:latin typeface="微软雅黑" panose="020B0503020204020204" pitchFamily="34" charset="-122"/>
                <a:ea typeface="微软雅黑" panose="020B0503020204020204" pitchFamily="34" charset="-122"/>
                <a:cs typeface="Roboto Regular"/>
              </a:endParaRPr>
            </a:p>
          </p:txBody>
        </p:sp>
      </p:grpSp>
      <p:grpSp>
        <p:nvGrpSpPr>
          <p:cNvPr id="10" name="组合 50"/>
          <p:cNvGrpSpPr/>
          <p:nvPr/>
        </p:nvGrpSpPr>
        <p:grpSpPr>
          <a:xfrm>
            <a:off x="5356006" y="1610062"/>
            <a:ext cx="1417911" cy="1346430"/>
            <a:chOff x="2637397" y="2387217"/>
            <a:chExt cx="2034540" cy="2034540"/>
          </a:xfrm>
        </p:grpSpPr>
        <p:sp>
          <p:nvSpPr>
            <p:cNvPr id="52" name="Oval 14"/>
            <p:cNvSpPr/>
            <p:nvPr/>
          </p:nvSpPr>
          <p:spPr>
            <a:xfrm>
              <a:off x="2637397" y="2387217"/>
              <a:ext cx="2034540" cy="2034540"/>
            </a:xfrm>
            <a:prstGeom prst="ellipse">
              <a:avLst/>
            </a:prstGeom>
            <a:solidFill>
              <a:schemeClr val="accent2"/>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53" name="TextBox 52"/>
            <p:cNvSpPr txBox="1"/>
            <p:nvPr/>
          </p:nvSpPr>
          <p:spPr>
            <a:xfrm>
              <a:off x="3150654" y="2751162"/>
              <a:ext cx="1030456" cy="1302194"/>
            </a:xfrm>
            <a:prstGeom prst="rect">
              <a:avLst/>
            </a:prstGeom>
            <a:noFill/>
          </p:spPr>
          <p:txBody>
            <a:bodyPr wrap="none" lIns="0" tIns="0" rIns="0" bIns="0" rtlCol="0">
              <a:spAutoFit/>
            </a:bodyPr>
            <a:lstStyle/>
            <a:p>
              <a:pPr algn="ctr" defTabSz="685594">
                <a:defRPr/>
              </a:pPr>
              <a:r>
                <a:rPr lang="zh-CN" altLang="en-US" sz="2800" smtClean="0">
                  <a:solidFill>
                    <a:prstClr val="white"/>
                  </a:solidFill>
                  <a:latin typeface="微软雅黑" panose="020B0503020204020204" pitchFamily="34" charset="-122"/>
                  <a:ea typeface="微软雅黑" panose="020B0503020204020204" pitchFamily="34" charset="-122"/>
                  <a:cs typeface="Roboto Regular"/>
                </a:rPr>
                <a:t>充值</a:t>
              </a:r>
              <a:endParaRPr lang="en-US" altLang="zh-CN" sz="28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2800" smtClean="0">
                  <a:solidFill>
                    <a:prstClr val="white"/>
                  </a:solidFill>
                  <a:latin typeface="微软雅黑" panose="020B0503020204020204" pitchFamily="34" charset="-122"/>
                  <a:ea typeface="微软雅黑" panose="020B0503020204020204" pitchFamily="34" charset="-122"/>
                  <a:cs typeface="Roboto Regular"/>
                </a:rPr>
                <a:t>兑换</a:t>
              </a:r>
              <a:endParaRPr lang="en-US" altLang="zh-CN" sz="2800" smtClean="0">
                <a:solidFill>
                  <a:prstClr val="white"/>
                </a:solidFill>
                <a:latin typeface="微软雅黑" panose="020B0503020204020204" pitchFamily="34" charset="-122"/>
                <a:ea typeface="微软雅黑" panose="020B0503020204020204" pitchFamily="34" charset="-122"/>
                <a:cs typeface="Roboto Regular"/>
              </a:endParaRPr>
            </a:p>
          </p:txBody>
        </p:sp>
      </p:grpSp>
      <p:grpSp>
        <p:nvGrpSpPr>
          <p:cNvPr id="12" name="组合 53"/>
          <p:cNvGrpSpPr/>
          <p:nvPr/>
        </p:nvGrpSpPr>
        <p:grpSpPr>
          <a:xfrm>
            <a:off x="4451129" y="2722179"/>
            <a:ext cx="1460940" cy="1443001"/>
            <a:chOff x="3743075" y="1151562"/>
            <a:chExt cx="1663582" cy="1663582"/>
          </a:xfrm>
        </p:grpSpPr>
        <p:sp>
          <p:nvSpPr>
            <p:cNvPr id="55" name="Oval 17"/>
            <p:cNvSpPr/>
            <p:nvPr/>
          </p:nvSpPr>
          <p:spPr>
            <a:xfrm>
              <a:off x="3743075" y="1151562"/>
              <a:ext cx="1663582" cy="1663582"/>
            </a:xfrm>
            <a:prstGeom prst="ellipse">
              <a:avLst/>
            </a:prstGeom>
            <a:solidFill>
              <a:schemeClr val="accent3"/>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56" name="TextBox 55"/>
            <p:cNvSpPr txBox="1"/>
            <p:nvPr/>
          </p:nvSpPr>
          <p:spPr>
            <a:xfrm>
              <a:off x="4123715" y="1442083"/>
              <a:ext cx="934580" cy="1135437"/>
            </a:xfrm>
            <a:prstGeom prst="rect">
              <a:avLst/>
            </a:prstGeom>
            <a:noFill/>
          </p:spPr>
          <p:txBody>
            <a:bodyPr wrap="none" lIns="0" tIns="0" rIns="0" bIns="0" rtlCol="0">
              <a:spAutoFit/>
            </a:bodyPr>
            <a:lstStyle/>
            <a:p>
              <a:pPr algn="ctr" defTabSz="685594">
                <a:defRPr/>
              </a:pPr>
              <a:r>
                <a:rPr lang="zh-CN" altLang="en-US" sz="3200" smtClean="0">
                  <a:solidFill>
                    <a:prstClr val="white"/>
                  </a:solidFill>
                  <a:latin typeface="微软雅黑" panose="020B0503020204020204" pitchFamily="34" charset="-122"/>
                  <a:ea typeface="微软雅黑" panose="020B0503020204020204" pitchFamily="34" charset="-122"/>
                  <a:cs typeface="Roboto Regular"/>
                </a:rPr>
                <a:t>物品</a:t>
              </a:r>
              <a:endParaRPr lang="en-US" altLang="zh-CN" sz="32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3200" smtClean="0">
                  <a:solidFill>
                    <a:prstClr val="white"/>
                  </a:solidFill>
                  <a:latin typeface="微软雅黑" panose="020B0503020204020204" pitchFamily="34" charset="-122"/>
                  <a:ea typeface="微软雅黑" panose="020B0503020204020204" pitchFamily="34" charset="-122"/>
                  <a:cs typeface="Roboto Regular"/>
                </a:rPr>
                <a:t>挂牌</a:t>
              </a:r>
              <a:endParaRPr lang="en-US" sz="3200" dirty="0">
                <a:solidFill>
                  <a:prstClr val="white"/>
                </a:solidFill>
                <a:latin typeface="微软雅黑" panose="020B0503020204020204" pitchFamily="34" charset="-122"/>
                <a:ea typeface="微软雅黑" panose="020B0503020204020204" pitchFamily="34" charset="-122"/>
                <a:cs typeface="Roboto Regular"/>
              </a:endParaRPr>
            </a:p>
          </p:txBody>
        </p:sp>
      </p:grpSp>
      <p:grpSp>
        <p:nvGrpSpPr>
          <p:cNvPr id="14" name="组合 56"/>
          <p:cNvGrpSpPr/>
          <p:nvPr/>
        </p:nvGrpSpPr>
        <p:grpSpPr>
          <a:xfrm>
            <a:off x="6122273" y="601259"/>
            <a:ext cx="1476707" cy="1353665"/>
            <a:chOff x="3743075" y="1151562"/>
            <a:chExt cx="1663582" cy="1663582"/>
          </a:xfrm>
        </p:grpSpPr>
        <p:sp>
          <p:nvSpPr>
            <p:cNvPr id="58" name="Oval 17"/>
            <p:cNvSpPr/>
            <p:nvPr/>
          </p:nvSpPr>
          <p:spPr>
            <a:xfrm>
              <a:off x="3743075" y="1151562"/>
              <a:ext cx="1663582" cy="1663582"/>
            </a:xfrm>
            <a:prstGeom prst="ellipse">
              <a:avLst/>
            </a:prstGeom>
            <a:solidFill>
              <a:schemeClr val="accent3"/>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59" name="TextBox 58"/>
            <p:cNvSpPr txBox="1"/>
            <p:nvPr/>
          </p:nvSpPr>
          <p:spPr>
            <a:xfrm>
              <a:off x="4182124" y="1442083"/>
              <a:ext cx="817756" cy="993507"/>
            </a:xfrm>
            <a:prstGeom prst="rect">
              <a:avLst/>
            </a:prstGeom>
            <a:noFill/>
          </p:spPr>
          <p:txBody>
            <a:bodyPr wrap="none" lIns="0" tIns="0" rIns="0" bIns="0" rtlCol="0">
              <a:spAutoFit/>
            </a:bodyPr>
            <a:lstStyle/>
            <a:p>
              <a:pPr algn="ctr" defTabSz="685594">
                <a:defRPr/>
              </a:pPr>
              <a:r>
                <a:rPr lang="zh-CN" altLang="en-US" sz="2800" smtClean="0">
                  <a:solidFill>
                    <a:prstClr val="white"/>
                  </a:solidFill>
                  <a:latin typeface="微软雅黑" panose="020B0503020204020204" pitchFamily="34" charset="-122"/>
                  <a:ea typeface="微软雅黑" panose="020B0503020204020204" pitchFamily="34" charset="-122"/>
                  <a:cs typeface="Roboto Regular"/>
                </a:rPr>
                <a:t>好友</a:t>
              </a:r>
              <a:endParaRPr lang="en-US" altLang="zh-CN" sz="28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2800" smtClean="0">
                  <a:solidFill>
                    <a:prstClr val="white"/>
                  </a:solidFill>
                  <a:latin typeface="微软雅黑" panose="020B0503020204020204" pitchFamily="34" charset="-122"/>
                  <a:ea typeface="微软雅黑" panose="020B0503020204020204" pitchFamily="34" charset="-122"/>
                  <a:cs typeface="Roboto Regular"/>
                </a:rPr>
                <a:t>聊天</a:t>
              </a:r>
              <a:endParaRPr lang="en-US" altLang="zh-CN" sz="2800" smtClean="0">
                <a:solidFill>
                  <a:prstClr val="white"/>
                </a:solidFill>
                <a:latin typeface="微软雅黑" panose="020B0503020204020204" pitchFamily="34" charset="-122"/>
                <a:ea typeface="微软雅黑" panose="020B0503020204020204" pitchFamily="34" charset="-122"/>
                <a:cs typeface="Roboto Regular"/>
              </a:endParaRPr>
            </a:p>
          </p:txBody>
        </p:sp>
      </p:grpSp>
      <p:grpSp>
        <p:nvGrpSpPr>
          <p:cNvPr id="15" name="组合 28"/>
          <p:cNvGrpSpPr/>
          <p:nvPr/>
        </p:nvGrpSpPr>
        <p:grpSpPr>
          <a:xfrm>
            <a:off x="2191407" y="3087317"/>
            <a:ext cx="1387365" cy="1311262"/>
            <a:chOff x="1061206" y="1241284"/>
            <a:chExt cx="2506980" cy="2506980"/>
          </a:xfrm>
        </p:grpSpPr>
        <p:sp>
          <p:nvSpPr>
            <p:cNvPr id="30" name="Oval 16"/>
            <p:cNvSpPr/>
            <p:nvPr/>
          </p:nvSpPr>
          <p:spPr>
            <a:xfrm>
              <a:off x="1061206" y="1241284"/>
              <a:ext cx="2506980" cy="2506980"/>
            </a:xfrm>
            <a:prstGeom prst="ellipse">
              <a:avLst/>
            </a:prstGeom>
            <a:solidFill>
              <a:schemeClr val="accent1"/>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6" tIns="45698" rIns="91396" bIns="45698" rtlCol="0" anchor="ctr"/>
            <a:lstStyle/>
            <a:p>
              <a:pPr algn="ctr" defTabSz="685594">
                <a:defRPr/>
              </a:pPr>
              <a:endParaRPr lang="en-US">
                <a:solidFill>
                  <a:prstClr val="white"/>
                </a:solidFill>
                <a:latin typeface="微软雅黑" panose="020B0503020204020204" pitchFamily="34" charset="-122"/>
                <a:ea typeface="微软雅黑" panose="020B0503020204020204" pitchFamily="34" charset="-122"/>
                <a:cs typeface="Helvetica Light"/>
              </a:endParaRPr>
            </a:p>
          </p:txBody>
        </p:sp>
        <p:sp>
          <p:nvSpPr>
            <p:cNvPr id="31" name="TextBox 30"/>
            <p:cNvSpPr txBox="1"/>
            <p:nvPr/>
          </p:nvSpPr>
          <p:spPr>
            <a:xfrm>
              <a:off x="1593509" y="1809807"/>
              <a:ext cx="1112309" cy="1412239"/>
            </a:xfrm>
            <a:prstGeom prst="rect">
              <a:avLst/>
            </a:prstGeom>
            <a:noFill/>
          </p:spPr>
          <p:txBody>
            <a:bodyPr wrap="none" lIns="0" tIns="0" rIns="0" bIns="0" rtlCol="0">
              <a:spAutoFit/>
            </a:bodyPr>
            <a:lstStyle/>
            <a:p>
              <a:pPr algn="ctr" defTabSz="685594">
                <a:defRPr/>
              </a:pPr>
              <a:r>
                <a:rPr lang="zh-CN" altLang="en-US" sz="2400" smtClean="0">
                  <a:solidFill>
                    <a:prstClr val="white"/>
                  </a:solidFill>
                  <a:latin typeface="微软雅黑" panose="020B0503020204020204" pitchFamily="34" charset="-122"/>
                  <a:ea typeface="微软雅黑" panose="020B0503020204020204" pitchFamily="34" charset="-122"/>
                  <a:cs typeface="Roboto Regular"/>
                </a:rPr>
                <a:t>赠送</a:t>
              </a:r>
              <a:endParaRPr lang="en-US" altLang="zh-CN" sz="2400" smtClean="0">
                <a:solidFill>
                  <a:prstClr val="white"/>
                </a:solidFill>
                <a:latin typeface="微软雅黑" panose="020B0503020204020204" pitchFamily="34" charset="-122"/>
                <a:ea typeface="微软雅黑" panose="020B0503020204020204" pitchFamily="34" charset="-122"/>
                <a:cs typeface="Roboto Regular"/>
              </a:endParaRPr>
            </a:p>
            <a:p>
              <a:pPr algn="ctr" defTabSz="685594">
                <a:defRPr/>
              </a:pPr>
              <a:r>
                <a:rPr lang="zh-CN" altLang="en-US" sz="2400" smtClean="0">
                  <a:solidFill>
                    <a:prstClr val="white"/>
                  </a:solidFill>
                  <a:latin typeface="微软雅黑" panose="020B0503020204020204" pitchFamily="34" charset="-122"/>
                  <a:ea typeface="微软雅黑" panose="020B0503020204020204" pitchFamily="34" charset="-122"/>
                  <a:cs typeface="Roboto Regular"/>
                </a:rPr>
                <a:t>礼物</a:t>
              </a:r>
              <a:endParaRPr lang="en-US" altLang="zh-CN" sz="2400" smtClean="0">
                <a:solidFill>
                  <a:prstClr val="white"/>
                </a:solidFill>
                <a:latin typeface="微软雅黑" panose="020B0503020204020204" pitchFamily="34" charset="-122"/>
                <a:ea typeface="微软雅黑" panose="020B0503020204020204" pitchFamily="34" charset="-122"/>
                <a:cs typeface="Roboto Regular"/>
              </a:endParaRPr>
            </a:p>
          </p:txBody>
        </p:sp>
      </p:gr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70238" y="187722"/>
            <a:ext cx="219451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dirty="0" smtClean="0">
                <a:latin typeface="Arial" charset="0"/>
                <a:ea typeface="微软雅黑" pitchFamily="34" charset="-122"/>
              </a:rPr>
              <a:t>登录</a:t>
            </a:r>
            <a:r>
              <a:rPr lang="en-US" altLang="zh-CN" sz="4000" dirty="0" smtClean="0">
                <a:latin typeface="Arial" charset="0"/>
                <a:ea typeface="微软雅黑" pitchFamily="34" charset="-122"/>
              </a:rPr>
              <a:t>/</a:t>
            </a:r>
            <a:r>
              <a:rPr lang="zh-CN" altLang="en-US" sz="4000" dirty="0" smtClean="0">
                <a:latin typeface="Arial" charset="0"/>
                <a:ea typeface="微软雅黑" pitchFamily="34" charset="-122"/>
              </a:rPr>
              <a:t>注册</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srcRect/>
          <a:stretch>
            <a:fillRect/>
          </a:stretch>
        </p:blipFill>
        <p:spPr bwMode="auto">
          <a:xfrm>
            <a:off x="1227191" y="1020418"/>
            <a:ext cx="4851774" cy="2706839"/>
          </a:xfrm>
          <a:prstGeom prst="rect">
            <a:avLst/>
          </a:prstGeom>
          <a:noFill/>
          <a:ln w="9525">
            <a:noFill/>
            <a:miter lim="800000"/>
            <a:headEnd/>
            <a:tailEnd/>
          </a:ln>
          <a:effectLst/>
        </p:spPr>
      </p:pic>
      <p:sp>
        <p:nvSpPr>
          <p:cNvPr id="6" name="TextBox 5"/>
          <p:cNvSpPr txBox="1"/>
          <p:nvPr/>
        </p:nvSpPr>
        <p:spPr>
          <a:xfrm>
            <a:off x="6665843" y="1106557"/>
            <a:ext cx="2007705" cy="1131079"/>
          </a:xfrm>
          <a:prstGeom prst="rect">
            <a:avLst/>
          </a:prstGeom>
          <a:noFill/>
        </p:spPr>
        <p:txBody>
          <a:bodyPr wrap="square" rtlCol="0">
            <a:spAutoFit/>
          </a:bodyPr>
          <a:lstStyle/>
          <a:p>
            <a:pPr lvl="0"/>
            <a:r>
              <a:rPr lang="zh-CN" altLang="zh-CN" b="1" smtClean="0"/>
              <a:t>后端</a:t>
            </a:r>
          </a:p>
          <a:p>
            <a:r>
              <a:rPr lang="en-US" altLang="zh-CN" smtClean="0"/>
              <a:t>OnRecvRegister.cs</a:t>
            </a:r>
            <a:endParaRPr lang="zh-CN" altLang="zh-CN" smtClean="0"/>
          </a:p>
          <a:p>
            <a:r>
              <a:rPr lang="zh-CN" altLang="zh-CN" smtClean="0"/>
              <a:t>赋予新玩家</a:t>
            </a:r>
            <a:r>
              <a:rPr lang="en-US" altLang="zh-CN" smtClean="0"/>
              <a:t>ID</a:t>
            </a:r>
            <a:r>
              <a:rPr lang="zh-CN" altLang="zh-CN" smtClean="0"/>
              <a:t>和默认属性值，插入玩家表中</a:t>
            </a:r>
          </a:p>
          <a:p>
            <a:endParaRPr lang="zh-CN" alt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97" y="3814626"/>
            <a:ext cx="5464561" cy="1224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41572"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属性面板</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cstate="print"/>
          <a:srcRect/>
          <a:stretch>
            <a:fillRect/>
          </a:stretch>
        </p:blipFill>
        <p:spPr bwMode="auto">
          <a:xfrm>
            <a:off x="1011675" y="985621"/>
            <a:ext cx="4936280" cy="2988813"/>
          </a:xfrm>
          <a:prstGeom prst="rect">
            <a:avLst/>
          </a:prstGeom>
          <a:noFill/>
          <a:ln w="9525">
            <a:noFill/>
            <a:miter lim="800000"/>
            <a:headEnd/>
            <a:tailEnd/>
          </a:ln>
          <a:effectLst/>
        </p:spPr>
      </p:pic>
      <p:sp>
        <p:nvSpPr>
          <p:cNvPr id="6" name="TextBox 5"/>
          <p:cNvSpPr txBox="1"/>
          <p:nvPr/>
        </p:nvSpPr>
        <p:spPr>
          <a:xfrm>
            <a:off x="6174377" y="1022541"/>
            <a:ext cx="2769325" cy="4455066"/>
          </a:xfrm>
          <a:prstGeom prst="rect">
            <a:avLst/>
          </a:prstGeom>
          <a:noFill/>
        </p:spPr>
        <p:txBody>
          <a:bodyPr wrap="square" rtlCol="0">
            <a:spAutoFit/>
          </a:bodyPr>
          <a:lstStyle/>
          <a:p>
            <a:pPr lvl="0"/>
            <a:r>
              <a:rPr lang="zh-CN" altLang="zh-CN" b="1" dirty="0" smtClean="0"/>
              <a:t>属性值读取</a:t>
            </a:r>
          </a:p>
          <a:p>
            <a:pPr lvl="0"/>
            <a:r>
              <a:rPr lang="zh-CN" altLang="zh-CN" b="1" dirty="0" smtClean="0"/>
              <a:t>前端</a:t>
            </a:r>
          </a:p>
          <a:p>
            <a:r>
              <a:rPr lang="zh-CN" altLang="zh-CN" dirty="0" smtClean="0"/>
              <a:t>读取全局类</a:t>
            </a:r>
            <a:r>
              <a:rPr lang="en-US" altLang="zh-CN" dirty="0" err="1" smtClean="0"/>
              <a:t>PlayerAttribute</a:t>
            </a:r>
            <a:r>
              <a:rPr lang="zh-CN" altLang="zh-CN" dirty="0" smtClean="0"/>
              <a:t>中信息，并在</a:t>
            </a:r>
            <a:r>
              <a:rPr lang="en-US" altLang="zh-CN" dirty="0" err="1" smtClean="0"/>
              <a:t>RoleUI</a:t>
            </a:r>
            <a:r>
              <a:rPr lang="zh-CN" altLang="zh-CN" dirty="0" smtClean="0"/>
              <a:t>中一一绑定显示。</a:t>
            </a:r>
          </a:p>
          <a:p>
            <a:r>
              <a:rPr lang="zh-CN" altLang="zh-CN" dirty="0" smtClean="0"/>
              <a:t>速度、智慧、防御、攻击属性值由佩戴宝物决定。</a:t>
            </a:r>
            <a:endParaRPr lang="en-US" altLang="zh-CN" dirty="0" smtClean="0"/>
          </a:p>
          <a:p>
            <a:r>
              <a:rPr lang="zh-CN" altLang="zh-CN" dirty="0" smtClean="0"/>
              <a:t>读取全局类</a:t>
            </a:r>
            <a:r>
              <a:rPr lang="en-US" altLang="zh-CN" dirty="0" err="1" smtClean="0"/>
              <a:t>PlayerAttribute</a:t>
            </a:r>
            <a:r>
              <a:rPr lang="zh-CN" altLang="zh-CN" dirty="0" smtClean="0"/>
              <a:t>中玩家背包信息（以</a:t>
            </a:r>
            <a:r>
              <a:rPr lang="en-US" altLang="zh-CN" dirty="0" smtClean="0"/>
              <a:t>Dictionary</a:t>
            </a:r>
            <a:r>
              <a:rPr lang="zh-CN" altLang="zh-CN" dirty="0" smtClean="0"/>
              <a:t>形式），并在</a:t>
            </a:r>
            <a:r>
              <a:rPr lang="en-US" altLang="zh-CN" dirty="0" err="1" smtClean="0"/>
              <a:t>InventoryUI</a:t>
            </a:r>
            <a:r>
              <a:rPr lang="zh-CN" altLang="zh-CN" dirty="0" smtClean="0"/>
              <a:t>中绑定显示。</a:t>
            </a:r>
          </a:p>
          <a:p>
            <a:endParaRPr lang="en-US" altLang="zh-CN" dirty="0" smtClean="0"/>
          </a:p>
          <a:p>
            <a:pPr lvl="0"/>
            <a:r>
              <a:rPr lang="zh-CN" altLang="zh-CN" b="1" dirty="0" smtClean="0"/>
              <a:t>后端</a:t>
            </a:r>
          </a:p>
          <a:p>
            <a:r>
              <a:rPr lang="en-US" altLang="zh-CN" dirty="0" err="1" smtClean="0"/>
              <a:t>SerializableData.cs</a:t>
            </a:r>
            <a:r>
              <a:rPr lang="zh-CN" altLang="zh-CN" dirty="0" smtClean="0"/>
              <a:t>序列化创建</a:t>
            </a:r>
            <a:r>
              <a:rPr lang="en-US" altLang="zh-CN" dirty="0" err="1" smtClean="0"/>
              <a:t>M_Item</a:t>
            </a:r>
            <a:r>
              <a:rPr lang="zh-CN" altLang="zh-CN" dirty="0" smtClean="0"/>
              <a:t>类用于存放物品的各项属性以及两种枚举类型。</a:t>
            </a:r>
          </a:p>
          <a:p>
            <a:r>
              <a:rPr lang="zh-CN" altLang="zh-CN" dirty="0" smtClean="0"/>
              <a:t>一个物品对应一种类型及一种属性加成。</a:t>
            </a:r>
            <a:endParaRPr lang="en-US" altLang="zh-CN" dirty="0" smtClean="0"/>
          </a:p>
          <a:p>
            <a:endParaRPr lang="en-US" altLang="zh-CN" dirty="0" smtClean="0"/>
          </a:p>
          <a:p>
            <a:endParaRPr lang="en-US" altLang="zh-CN" dirty="0" smtClean="0"/>
          </a:p>
          <a:p>
            <a:endParaRPr lang="en-US" altLang="zh-CN" dirty="0" smtClean="0"/>
          </a:p>
          <a:p>
            <a:endParaRPr lang="zh-CN" altLang="zh-CN" dirty="0" smtClean="0"/>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02" y="3889474"/>
            <a:ext cx="4945653" cy="125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2"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物品佩戴</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cstate="print"/>
          <a:srcRect/>
          <a:stretch>
            <a:fillRect/>
          </a:stretch>
        </p:blipFill>
        <p:spPr bwMode="auto">
          <a:xfrm>
            <a:off x="913264" y="1423840"/>
            <a:ext cx="4799559" cy="2845647"/>
          </a:xfrm>
          <a:prstGeom prst="rect">
            <a:avLst/>
          </a:prstGeom>
          <a:noFill/>
          <a:ln w="9525">
            <a:noFill/>
            <a:miter lim="800000"/>
            <a:headEnd/>
            <a:tailEnd/>
          </a:ln>
          <a:effectLst/>
        </p:spPr>
      </p:pic>
      <p:sp>
        <p:nvSpPr>
          <p:cNvPr id="5" name="TextBox 4"/>
          <p:cNvSpPr txBox="1"/>
          <p:nvPr/>
        </p:nvSpPr>
        <p:spPr>
          <a:xfrm>
            <a:off x="6321286" y="1185391"/>
            <a:ext cx="2822714" cy="4039567"/>
          </a:xfrm>
          <a:prstGeom prst="rect">
            <a:avLst/>
          </a:prstGeom>
          <a:noFill/>
        </p:spPr>
        <p:txBody>
          <a:bodyPr wrap="square" rtlCol="0">
            <a:spAutoFit/>
          </a:bodyPr>
          <a:lstStyle/>
          <a:p>
            <a:r>
              <a:rPr lang="en-US" altLang="zh-CN" b="1" smtClean="0"/>
              <a:t> </a:t>
            </a:r>
            <a:r>
              <a:rPr lang="zh-CN" altLang="zh-CN" b="1" smtClean="0"/>
              <a:t>前端</a:t>
            </a:r>
            <a:r>
              <a:rPr lang="en-US" altLang="zh-CN" b="1" smtClean="0"/>
              <a:t> </a:t>
            </a:r>
            <a:r>
              <a:rPr lang="en-US" altLang="zh-CN" smtClean="0"/>
              <a:t>InventroyUI</a:t>
            </a:r>
            <a:r>
              <a:rPr lang="zh-CN" altLang="zh-CN" smtClean="0"/>
              <a:t>中绑定</a:t>
            </a:r>
            <a:r>
              <a:rPr lang="en-US" altLang="zh-CN" smtClean="0"/>
              <a:t>button</a:t>
            </a:r>
            <a:r>
              <a:rPr lang="zh-CN" altLang="zh-CN" smtClean="0"/>
              <a:t>脚本</a:t>
            </a:r>
            <a:endParaRPr lang="en-US" altLang="zh-CN" smtClean="0"/>
          </a:p>
          <a:p>
            <a:endParaRPr lang="zh-CN" altLang="zh-CN" smtClean="0"/>
          </a:p>
          <a:p>
            <a:pPr lvl="0"/>
            <a:r>
              <a:rPr lang="zh-CN" altLang="zh-CN" smtClean="0"/>
              <a:t>通信（前</a:t>
            </a:r>
            <a:r>
              <a:rPr lang="en-US" altLang="zh-CN" smtClean="0"/>
              <a:t>-&gt;</a:t>
            </a:r>
            <a:r>
              <a:rPr lang="zh-CN" altLang="zh-CN" smtClean="0"/>
              <a:t>后）</a:t>
            </a:r>
          </a:p>
          <a:p>
            <a:r>
              <a:rPr lang="zh-CN" altLang="zh-CN" smtClean="0"/>
              <a:t>通过</a:t>
            </a:r>
            <a:r>
              <a:rPr lang="en-US" altLang="zh-CN" smtClean="0"/>
              <a:t>CItemApply</a:t>
            </a:r>
            <a:r>
              <a:rPr lang="zh-CN" altLang="zh-CN" smtClean="0"/>
              <a:t>信号传递</a:t>
            </a:r>
          </a:p>
          <a:p>
            <a:pPr lvl="0"/>
            <a:r>
              <a:rPr lang="zh-CN" altLang="zh-CN" smtClean="0"/>
              <a:t>后端</a:t>
            </a:r>
            <a:r>
              <a:rPr lang="en-US" altLang="zh-CN" smtClean="0"/>
              <a:t>  OnRecvItemApply.cs</a:t>
            </a:r>
            <a:endParaRPr lang="zh-CN" altLang="zh-CN" smtClean="0"/>
          </a:p>
          <a:p>
            <a:r>
              <a:rPr lang="zh-CN" altLang="zh-CN" smtClean="0"/>
              <a:t>将信息和</a:t>
            </a:r>
            <a:r>
              <a:rPr lang="en-US" altLang="zh-CN" smtClean="0"/>
              <a:t>player.cs</a:t>
            </a:r>
            <a:r>
              <a:rPr lang="zh-CN" altLang="zh-CN" smtClean="0"/>
              <a:t>中玩家宝物佩戴情况进行对比整合，判断操作是否成功，若成功修改数据库，发送成功信号。</a:t>
            </a:r>
          </a:p>
          <a:p>
            <a:r>
              <a:rPr lang="en-US" altLang="zh-CN" smtClean="0"/>
              <a:t>*</a:t>
            </a:r>
            <a:r>
              <a:rPr lang="zh-CN" altLang="zh-CN" smtClean="0"/>
              <a:t>可以区分一类物品、一种物品</a:t>
            </a:r>
            <a:endParaRPr lang="en-US" altLang="zh-CN" smtClean="0"/>
          </a:p>
          <a:p>
            <a:endParaRPr lang="zh-CN" altLang="zh-CN" smtClean="0"/>
          </a:p>
          <a:p>
            <a:pPr lvl="0"/>
            <a:r>
              <a:rPr lang="zh-CN" altLang="zh-CN" smtClean="0"/>
              <a:t>通信（后</a:t>
            </a:r>
            <a:r>
              <a:rPr lang="en-US" altLang="zh-CN" smtClean="0"/>
              <a:t>-&gt;</a:t>
            </a:r>
            <a:r>
              <a:rPr lang="zh-CN" altLang="zh-CN" smtClean="0"/>
              <a:t>前）</a:t>
            </a:r>
          </a:p>
          <a:p>
            <a:r>
              <a:rPr lang="zh-CN" altLang="zh-CN" smtClean="0"/>
              <a:t>通过</a:t>
            </a:r>
            <a:r>
              <a:rPr lang="en-US" altLang="zh-CN" smtClean="0"/>
              <a:t>SItemApply</a:t>
            </a:r>
            <a:r>
              <a:rPr lang="zh-CN" altLang="zh-CN" smtClean="0"/>
              <a:t>信号传递</a:t>
            </a:r>
          </a:p>
          <a:p>
            <a:pPr lvl="0"/>
            <a:r>
              <a:rPr lang="zh-CN" altLang="zh-CN" smtClean="0"/>
              <a:t>前端</a:t>
            </a:r>
            <a:r>
              <a:rPr lang="en-US" altLang="zh-CN" smtClean="0"/>
              <a:t>OnRecvApplySuccess.cs</a:t>
            </a:r>
            <a:endParaRPr lang="zh-CN" altLang="zh-CN" smtClean="0"/>
          </a:p>
          <a:p>
            <a:r>
              <a:rPr lang="zh-CN" altLang="zh-CN" smtClean="0"/>
              <a:t>操作成功则修改对应</a:t>
            </a:r>
            <a:r>
              <a:rPr lang="en-US" altLang="zh-CN" smtClean="0"/>
              <a:t>PlayerAttribute</a:t>
            </a:r>
            <a:r>
              <a:rPr lang="zh-CN" altLang="zh-CN" smtClean="0"/>
              <a:t>中物品相关属性，并刷新界面信息（属性值、佩戴情况、佩戴数量）</a:t>
            </a:r>
          </a:p>
          <a:p>
            <a:r>
              <a:rPr lang="en-US" altLang="zh-CN" smtClean="0"/>
              <a:t> </a:t>
            </a:r>
            <a:endParaRPr lang="zh-CN" altLang="zh-CN" smtClean="0"/>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2"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玩家升级</a:t>
            </a:r>
            <a:endParaRPr lang="zh-CN" altLang="en-US" sz="4000" dirty="0">
              <a:latin typeface="Arial" charset="0"/>
              <a:ea typeface="微软雅黑" pitchFamily="34" charset="-122"/>
            </a:endParaRPr>
          </a:p>
        </p:txBody>
      </p:sp>
      <p:cxnSp>
        <p:nvCxnSpPr>
          <p:cNvPr id="5" name="直接连接符 4"/>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cstate="print"/>
          <a:srcRect/>
          <a:stretch>
            <a:fillRect/>
          </a:stretch>
        </p:blipFill>
        <p:spPr bwMode="auto">
          <a:xfrm>
            <a:off x="973040" y="1402912"/>
            <a:ext cx="5157795" cy="3055780"/>
          </a:xfrm>
          <a:prstGeom prst="rect">
            <a:avLst/>
          </a:prstGeom>
          <a:noFill/>
          <a:ln w="9525">
            <a:noFill/>
            <a:miter lim="800000"/>
            <a:headEnd/>
            <a:tailEnd/>
          </a:ln>
          <a:effectLst/>
        </p:spPr>
      </p:pic>
      <p:sp>
        <p:nvSpPr>
          <p:cNvPr id="6" name="TextBox 5"/>
          <p:cNvSpPr txBox="1"/>
          <p:nvPr/>
        </p:nvSpPr>
        <p:spPr>
          <a:xfrm>
            <a:off x="6712227" y="2193235"/>
            <a:ext cx="1802295" cy="1131079"/>
          </a:xfrm>
          <a:prstGeom prst="rect">
            <a:avLst/>
          </a:prstGeom>
          <a:noFill/>
        </p:spPr>
        <p:txBody>
          <a:bodyPr wrap="square" rtlCol="0">
            <a:spAutoFit/>
          </a:bodyPr>
          <a:lstStyle/>
          <a:p>
            <a:r>
              <a:rPr lang="zh-CN" altLang="zh-CN" smtClean="0"/>
              <a:t>生命属性值由玩家当前血量决定。</a:t>
            </a:r>
          </a:p>
          <a:p>
            <a:r>
              <a:rPr lang="zh-CN" altLang="zh-CN" smtClean="0"/>
              <a:t>玩家等级由打败怪物方式升级。</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2"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商场购物</a:t>
            </a:r>
            <a:endParaRPr lang="zh-CN" altLang="en-US" sz="4000" dirty="0">
              <a:latin typeface="Arial" charset="0"/>
              <a:ea typeface="微软雅黑" pitchFamily="34" charset="-122"/>
            </a:endParaRPr>
          </a:p>
        </p:txBody>
      </p:sp>
      <p:cxnSp>
        <p:nvCxnSpPr>
          <p:cNvPr id="5" name="直接连接符 4"/>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cstate="print"/>
          <a:srcRect/>
          <a:stretch>
            <a:fillRect/>
          </a:stretch>
        </p:blipFill>
        <p:spPr bwMode="auto">
          <a:xfrm>
            <a:off x="708315" y="1302358"/>
            <a:ext cx="4873880" cy="3161840"/>
          </a:xfrm>
          <a:prstGeom prst="rect">
            <a:avLst/>
          </a:prstGeom>
          <a:noFill/>
          <a:ln w="9525">
            <a:noFill/>
            <a:miter lim="800000"/>
            <a:headEnd/>
            <a:tailEnd/>
          </a:ln>
          <a:effectLst/>
        </p:spPr>
      </p:pic>
      <p:sp>
        <p:nvSpPr>
          <p:cNvPr id="6" name="TextBox 5"/>
          <p:cNvSpPr txBox="1"/>
          <p:nvPr/>
        </p:nvSpPr>
        <p:spPr>
          <a:xfrm>
            <a:off x="6235337" y="1694491"/>
            <a:ext cx="2769326" cy="2377574"/>
          </a:xfrm>
          <a:prstGeom prst="rect">
            <a:avLst/>
          </a:prstGeom>
          <a:noFill/>
        </p:spPr>
        <p:txBody>
          <a:bodyPr wrap="square" rtlCol="0">
            <a:spAutoFit/>
          </a:bodyPr>
          <a:lstStyle/>
          <a:p>
            <a:pPr lvl="0"/>
            <a:r>
              <a:rPr lang="zh-CN" altLang="zh-CN" b="1" dirty="0" smtClean="0"/>
              <a:t>前端界面设计</a:t>
            </a:r>
          </a:p>
          <a:p>
            <a:pPr lvl="0"/>
            <a:r>
              <a:rPr lang="zh-CN" altLang="zh-CN" dirty="0" smtClean="0"/>
              <a:t>增加商品详情及拥有情况 </a:t>
            </a:r>
            <a:r>
              <a:rPr lang="en-US" altLang="zh-CN" dirty="0" err="1" smtClean="0"/>
              <a:t>ShelfItemUI.cs</a:t>
            </a:r>
            <a:endParaRPr lang="zh-CN" altLang="zh-CN" dirty="0" smtClean="0"/>
          </a:p>
          <a:p>
            <a:r>
              <a:rPr lang="zh-CN" altLang="zh-CN" dirty="0" smtClean="0"/>
              <a:t>创建</a:t>
            </a:r>
            <a:r>
              <a:rPr lang="en-US" altLang="zh-CN" dirty="0" err="1" smtClean="0"/>
              <a:t>DetailsView</a:t>
            </a:r>
            <a:r>
              <a:rPr lang="zh-CN" altLang="zh-CN" dirty="0" smtClean="0"/>
              <a:t>弹窗视图，从</a:t>
            </a:r>
            <a:r>
              <a:rPr lang="en-US" altLang="zh-CN" dirty="0" err="1" smtClean="0"/>
              <a:t>PlayerAttribute</a:t>
            </a:r>
            <a:r>
              <a:rPr lang="zh-CN" altLang="zh-CN" dirty="0" smtClean="0"/>
              <a:t>中读取显示商品详细信息</a:t>
            </a:r>
          </a:p>
          <a:p>
            <a:pPr lvl="0"/>
            <a:r>
              <a:rPr lang="zh-CN" altLang="zh-CN" dirty="0" smtClean="0"/>
              <a:t>增加金币银币余额数显示 </a:t>
            </a:r>
          </a:p>
          <a:p>
            <a:pPr lvl="0"/>
            <a:r>
              <a:rPr lang="zh-CN" altLang="zh-CN" dirty="0" smtClean="0"/>
              <a:t>增加金币银币当前购物车总额显示 </a:t>
            </a:r>
          </a:p>
          <a:p>
            <a:pPr lvl="0"/>
            <a:r>
              <a:rPr lang="zh-CN" altLang="zh-CN" dirty="0" smtClean="0"/>
              <a:t>金币银币购买按钮脚本 </a:t>
            </a:r>
            <a:r>
              <a:rPr lang="en-US" altLang="zh-CN" dirty="0" err="1" smtClean="0"/>
              <a:t>CartGridUI.cs</a:t>
            </a:r>
            <a:endParaRPr lang="en-US" altLang="zh-CN" dirty="0" smtClean="0"/>
          </a:p>
          <a:p>
            <a:pPr lvl="0"/>
            <a:endParaRPr lang="zh-CN" altLang="zh-CN" dirty="0" smtClean="0"/>
          </a:p>
        </p:txBody>
      </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2"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商场购物</a:t>
            </a:r>
            <a:endParaRPr lang="zh-CN" altLang="en-US" sz="4000" dirty="0">
              <a:latin typeface="Arial" charset="0"/>
              <a:ea typeface="微软雅黑" pitchFamily="34" charset="-122"/>
            </a:endParaRPr>
          </a:p>
        </p:txBody>
      </p:sp>
      <p:cxnSp>
        <p:nvCxnSpPr>
          <p:cNvPr id="5" name="直接连接符 4"/>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09" y="1200150"/>
            <a:ext cx="7679022" cy="125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594" y="2650944"/>
            <a:ext cx="4591050" cy="24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026229"/>
      </p:ext>
    </p:extLst>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41571" y="187722"/>
            <a:ext cx="20518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14400" fontAlgn="base">
              <a:spcBef>
                <a:spcPct val="0"/>
              </a:spcBef>
              <a:spcAft>
                <a:spcPct val="0"/>
              </a:spcAft>
            </a:pPr>
            <a:r>
              <a:rPr lang="zh-CN" altLang="en-US" sz="4000" smtClean="0">
                <a:latin typeface="Arial" charset="0"/>
                <a:ea typeface="微软雅黑" pitchFamily="34" charset="-122"/>
              </a:rPr>
              <a:t>充值兑换</a:t>
            </a:r>
            <a:endParaRPr lang="zh-CN" altLang="en-US" sz="4000" dirty="0">
              <a:latin typeface="Arial" charset="0"/>
              <a:ea typeface="微软雅黑" pitchFamily="34" charset="-122"/>
            </a:endParaRPr>
          </a:p>
        </p:txBody>
      </p:sp>
      <p:cxnSp>
        <p:nvCxnSpPr>
          <p:cNvPr id="3" name="直接连接符 2"/>
          <p:cNvCxnSpPr/>
          <p:nvPr/>
        </p:nvCxnSpPr>
        <p:spPr>
          <a:xfrm flipV="1">
            <a:off x="231227" y="851338"/>
            <a:ext cx="3005959" cy="31531"/>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cstate="print"/>
          <a:srcRect/>
          <a:stretch>
            <a:fillRect/>
          </a:stretch>
        </p:blipFill>
        <p:spPr bwMode="auto">
          <a:xfrm>
            <a:off x="834813" y="1328941"/>
            <a:ext cx="5026056" cy="3103675"/>
          </a:xfrm>
          <a:prstGeom prst="rect">
            <a:avLst/>
          </a:prstGeom>
          <a:noFill/>
          <a:ln w="9525">
            <a:noFill/>
            <a:miter lim="800000"/>
            <a:headEnd/>
            <a:tailEnd/>
          </a:ln>
          <a:effectLst/>
        </p:spPr>
      </p:pic>
      <p:sp>
        <p:nvSpPr>
          <p:cNvPr id="5" name="TextBox 4"/>
          <p:cNvSpPr txBox="1"/>
          <p:nvPr/>
        </p:nvSpPr>
        <p:spPr>
          <a:xfrm>
            <a:off x="6659220" y="1484243"/>
            <a:ext cx="2305876" cy="2793072"/>
          </a:xfrm>
          <a:prstGeom prst="rect">
            <a:avLst/>
          </a:prstGeom>
          <a:noFill/>
        </p:spPr>
        <p:txBody>
          <a:bodyPr wrap="square" rtlCol="0">
            <a:spAutoFit/>
          </a:bodyPr>
          <a:lstStyle/>
          <a:p>
            <a:pPr lvl="0"/>
            <a:r>
              <a:rPr lang="zh-CN" altLang="zh-CN" b="1" smtClean="0"/>
              <a:t>金币充值</a:t>
            </a:r>
            <a:endParaRPr lang="en-US" altLang="zh-CN" b="1" smtClean="0"/>
          </a:p>
          <a:p>
            <a:pPr lvl="0"/>
            <a:endParaRPr lang="zh-CN" altLang="zh-CN" b="1" smtClean="0"/>
          </a:p>
          <a:p>
            <a:pPr lvl="0"/>
            <a:r>
              <a:rPr lang="zh-CN" altLang="zh-CN" b="1" smtClean="0"/>
              <a:t>前端</a:t>
            </a:r>
            <a:r>
              <a:rPr lang="en-US" altLang="zh-CN" smtClean="0"/>
              <a:t>  </a:t>
            </a:r>
            <a:r>
              <a:rPr lang="zh-CN" altLang="zh-CN" smtClean="0"/>
              <a:t>增加</a:t>
            </a:r>
            <a:r>
              <a:rPr lang="en-US" altLang="zh-CN" smtClean="0"/>
              <a:t>RechargeGoldUI.cs</a:t>
            </a:r>
            <a:endParaRPr lang="zh-CN" altLang="zh-CN" smtClean="0"/>
          </a:p>
          <a:p>
            <a:r>
              <a:rPr lang="zh-CN" altLang="zh-CN" smtClean="0"/>
              <a:t>放置二维码及充值数额填入框，假定用户充值完毕，向后端发送信号并刷新用户的金币数</a:t>
            </a:r>
          </a:p>
          <a:p>
            <a:pPr lvl="0"/>
            <a:r>
              <a:rPr lang="zh-CN" altLang="zh-CN" smtClean="0"/>
              <a:t>通信（前</a:t>
            </a:r>
            <a:r>
              <a:rPr lang="en-US" altLang="zh-CN" smtClean="0"/>
              <a:t>-&gt;</a:t>
            </a:r>
            <a:r>
              <a:rPr lang="zh-CN" altLang="zh-CN" smtClean="0"/>
              <a:t>后）</a:t>
            </a:r>
          </a:p>
          <a:p>
            <a:r>
              <a:rPr lang="zh-CN" altLang="zh-CN" smtClean="0"/>
              <a:t>通过</a:t>
            </a:r>
            <a:r>
              <a:rPr lang="en-US" altLang="zh-CN" smtClean="0"/>
              <a:t>CAddCoin</a:t>
            </a:r>
            <a:r>
              <a:rPr lang="zh-CN" altLang="zh-CN" smtClean="0"/>
              <a:t>信号传递</a:t>
            </a:r>
            <a:endParaRPr lang="en-US" altLang="zh-CN" smtClean="0"/>
          </a:p>
          <a:p>
            <a:endParaRPr lang="zh-CN" altLang="zh-CN" smtClean="0"/>
          </a:p>
          <a:p>
            <a:pPr lvl="0"/>
            <a:r>
              <a:rPr lang="zh-CN" altLang="zh-CN" b="1" smtClean="0"/>
              <a:t>后端</a:t>
            </a:r>
            <a:r>
              <a:rPr lang="en-US" altLang="zh-CN" smtClean="0"/>
              <a:t>  OnRecvAddCoins.cs</a:t>
            </a:r>
            <a:endParaRPr lang="zh-CN" altLang="zh-CN" smtClean="0"/>
          </a:p>
          <a:p>
            <a:r>
              <a:rPr lang="zh-CN" altLang="zh-CN" smtClean="0"/>
              <a:t>更新数据库和用户金币数</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14:gallery dir="l"/>
      </p:transition>
    </mc:Choice>
    <mc:Fallback xmlns="">
      <p:transition advClick="0"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C2BCF7A-E56D-446A-B3D6-6418B547441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NOodE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TqHRJ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NOodEm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06h0SS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06h0SW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06h0ST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06h0SZ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06h0Sb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1Kh0Sd92xIjVDAAA2h0AABcAAAB1bml2ZXJzYWwvdW5pdmVyc2FsLnBuZ+2Za1QTV7vHB21fKypITxGUm8JapVVuXrgjqFw9PQIiFwEBeRFQkQSEcAsBW1uwCqQUD7FqSFEqhEsCAolOIEGpib4UkBISJASQNEQmEsA4CbmRM9i+53x41/lw1jof+TC/mdkzs/fzPLOf/37W2t+HhwZvM9xlCADAtuMhAREAsJEMABuUn/wNaTnvsPEKcjLIiQg+BlCGLOeRm4/Sj544CgAd+C3a5I+R+81ZIbE5AGDUv3YYcNBN5wDACn084GhkQeKC8ETLQVjHWZbuVwFqYNIw4Sbq14QvF5odv/iCdi3v5KX63Y4h0n/cC7lhYVLv1DV+7IntMRMyqufrb0A5xVGltNCzWlgZFLRsyPMF7LnsumTr+dNP/5H2490/iD/dzUlx3UYqUc9Dvcqp+F75kHcGmqn6HLHoDHnk7hhprF6edTDCb2Xmal4a0ujxABrZ32oHi/B+KPuPAODKqSanhGDILKl4JBR5DDRG4oruVxnIgjYAQN+XUaSpAmkbfaIaeZL172ON7qDJ2pX9tUjk9Pd1rnOd61znOte5znWuc53rXOc617nO/19OrrztHI5Grn440rABALb7/x8pOlatfmFPak0seP3d2L+F+XQUvR8JjvFTj+BnuQvNghh6JwpNtwaAvgu/bRvpLWU5QQrCtH5VuQkTdCJeXqFiSJlIk01np1EV19hPmwW/9DfudneLEk6BQqEasYsDyxiLbNkkWAFVxNFRxHTXQUxGE46LA4fVNtBMCE493yiwuEVB5dN9CfBkznAbRlRrXTDz9Zj3Yk+OQFyqHiVFs7RiZ36JRjA95VYnKhRVuqNQGrOk4uXabLkuYnRQlIYhVc6vqoZLpw6gzjAXdeD8/sumA+OuwhT8YRrmsHPG6vv3exMbLB0NAL7/goMX54hVifzOdJf0cMsFsHD4qJAe0+u/NBPSSyEB3AUZT3IAGlxNyBd2l4imK5PARaYGxWjdQHei7t6bP41TqnM9rTgnBczZLppKydLr7tTH7fGQ3Xg3iC7JEW3a6ppE5PW4Cs1j8DcMWbvch4bleSDneZRDiiC3m4LRwacpy/LiGPF48FkuxjtuA/COu+kF3m+1QKPGhYIYEkZ+twbEUy83PnlSPSFskt6LJ91ododNt2Di0GrGhTRTj4Qj3LpOz60QqHjs60SlaSyLu806nnYNOftTfH9o0jQP8TdtEflaVHs/aOH0j3cmjrgvwlq2O3OkTNaORGYkletVIRc8aMFY4yUpgdCXVX0evJFPgb5nYyZhQqni8TwPxxvMQUFMGU9nGwB9XNlvq6z8x/W7nofcOuzhXMg3dirfNAcDapd+HsL33jX90e7TfQr2oVQf670AARsolWQqFx5wngcSTkqk2WAGaNIiT41Z+Cz4rKXo/GZgZhZiXBdmKDwhXumHYXrHo3B+UQ2Jv39ShppsVUQOYh96mQaloK04fGG+XQThSbSEUB/Dft//aAilTjB5hLjwKvWtt5AiyN8plC+bg6kbgcaY8pI6uTKcAGa6SOc8gzHjaPpq+adkwqFv6i3c44Oetj5tYG/hjkIyhvdOshA2qwZZqFdA3zxRbmMI5QrOIpZQoOm3uYKZ7bbwj0EuuaIyr29zRg+ZNsEJfTLGNcsYq4fepS4upfbdTjbl72tV3uTO2yWWTvFsZaD0YXZCP22xAYWtOJO3UxNqH2FwpWVpIoPaTR2VtAqMOlF1OQq1lEoXJCflO0QQ+pkip/vxpIEJ+4h9R9x1GXhD0vKmjLJUnyzLbuI+Hht3Svnsk5HrfWAS5P/t8tGn13heVvvdh0/xD3KSvnvtM3zgs3SGtZ1ZbNBhJ+PHjheq1b9/5dxNQGuILx0tAA9iij5QHymk3UImUufAquTj6qLjcFlpj2r6XGGT2MVInjCBwZ0hTvAwHpk7T3qxo8yrsruVl8/46l83mLSngCqmxdFYAn+eBrRqehk9Z3J3Yoh2xcrHjoJjqoegRPQ5/NWCjX6Fw5asPhj4in4JmMl1ki+mQRuhXxrriqC5lSLqATx2VSWJYanHqNF+etVwfmJY4dxP6ajEYCJJ8iUmwZUSShDlzdOetd5JJ4CO3VXyVJEbr4g73G0N5zSy+YoWuTzPAdOLKexdvC2JBZ/TzJ3kushqQ8sEZfFbrvPTMD/dez1JRdcn3grzFj40uDLatGibRx3WTByqCG9Rbr5T5j5dnCOBueUzriU9/NOyZZxep+QT8IBPAP1wmtCHUZFs9MyQo3q4/KTEnbtiuLLrIpGjjm7nudA4tPramNEz3EAWaW/E1/eldfh+WrKnsHhivnYbYDm9pn6KbtV214qsvaaN8lS7CElW88/aFREe6f5RazKz7hfWKkyVXpjrvemK3mbaLO/SQLQXa57u56orB9wCIfPpnXJuUUxTVUgSe2WcKaAJA7kp9wWfC65FzrxBItyeaS5ijIauhXaFMktV8dq3NnTkdw7lV8clFor/ExbbTV4c3xGXsjhr2WB3jdF/RTmSWRPrPuwkd+GpbKvj2HmWo870ZM/oBt7/1i3IF/uPhe+P6ogMKubVsXb5BUcGRseGHqQ0Wsy5WGCTOMrY4F8djQ2mYugn1sLFDZfG0dt4VEUx6jpX3L510GTO9TdsWjrnOvf3zJrMAGgHmqVTQHzEdbXB/paBi2fcjbMYMpXHJQv2iqxrdG1iMmUYVfidsuXg0qCAyr7W+tk2Jj5ucUQiJQ/so6XJE383oWPi5Lzw8v6q5fK/QrYLysPDFHjyM7K8qDaOqgLn+osztD6o7WR9t6XCChEAde7eI9In6t5FHBoeJa3mwjeStLM78D7vnkPe06qhol0dhgzMMCdZ4MLObySu5fzyYfWb+wsZ8j0XbykbqrZbINYcvmc3Xns0up/y8rb+55ce3HyVWZbxX0F1rYDNp++3kTLMBWlan2E+ua8t+aNVLW4y+dJ0SxW36FKu4JxFNbg0EmzTVrJ01abVv8u66Y6P6o8a6YWLE7cbGU4z+4Ty7HE3h8Y7f05WEVYlJgj4c/7cdscfapH/lQwOsGSMsPOD2HPuVhsYVNSd38DCPHJyK6fHvqvM37ZbsZsfPjqU7WuEsa4yJcPjb2gv3Gwx9YqbU6V6XeatvP8Zp+Ogr4lVvw9K6xP6Z2IUzH5vP8GX4MaQscAQq3KI5/K0rUyWNS3G4A83uToo2dbNAmtEohIu3kLndHPMa6u9qKJwkzhBIy2QLHcdPr1oqM0Wis2r4/Dfo7BvbSPs0T3LbLXLVOo12bsFdCkWLvfTJsN0lq4yY+5VOinBhjeYBm+hYJmW97C+qAjWbo79d8KVEwTCWvAvFL97YW+22u//y+z5eAce9sfbaSqzgn0g9M6EiimpKWRep2WrPnl0A6JxPohDwsDCyXIdT5zifL7SRtoeOcp1I8sH+rEcOHKgYoCt6L3UbgyfbuIgaZ1nQq5RXw2Brbip3/KIGqiFShlTiVdI2j/sW8ptSh5V7n6HSWa3gZKBPUg2uMFftZUczxPRdKFvkMS+OxSlZXGlTYIda2qt/KDWf7dB1HrxWxQubVony+djs+eAtjCr2pOnCIOjXNRbNE4aTz/BgV8G7qRDdc7lb+rwnA8K3GaWWFCPI/qmC/M+iHAjqQQUGmk+JddokGKodsUhgXtTnKuczAnztlKBX4iihXLx9v9eyZSIlNCpY5Jmwd/WTIkqHVTeK1cZ2WJsI1h1//r263KbREhD5p+gb0MSVQIJ86cz6U/2BEAN3pN05lWw4rZYGWElw/ZiTv7pe+iybdTAmsuTO2HirzJXjSVG6re2ZlJ7FXGMtUWzRh1zQGgTqhbZ6AsOnoe0l4t1rxvUMYdyVrJwuX/1AmE3C3Pe7U1QMIyBvjHvZ9grHwnBYbBwaDCKaebtEUGVojQ4xUMtUpQlsvYkBb1xUk5hF6F8libB4sg5zUDS6uX4H7JbbFaXyhcQfzi+fzRSGLUjSPgedTpp9KdGx/JdGHDd2CFhj2T2nt4YU3PVDgZLdj1Ev1rbtmsJti5sqBwJRYrQXP7H2jCc32tz5wgMMWZZuAmY8RjSaciaXLbn4klf9tA3yJdevs+NXmUt9iqn1Ayy3+oyXvCFVR0yFeFDrpmDowlmALA0Vj4mMW/W5LEflxW1je7P22FpSRafxgZUvbbFxu71kmrImFspRKeNcLqf5pXa5fku+3AD4Cxdyt2u8eg6yJRJS69tCYT4zwacWT1Fbzs4PP3ttGjC2CMUUj4DTqH/WnqzJaTSqSpgbbux2bd3WUxIotkZAMDMzeYwtFbip78Q/M/txtO6/HZ3U+RFbzLYVYZp4C1RS3UtxO3It1Xkotyt7nbdZaV6zXSLM3PlHnEz0kyJgNMxb/RlY5AemLye3lSMgy+v7WQeDwwNoBw7+81/AVBLAwQUAAIACADUqHRJcD84SUoAAABqAAAAGwAAAHVuaXZlcnNhbC91bml2ZXJzYWwucG5nLnhtbLOxr8jNUShLLSrOzM+zVTLUM1Cyt+PlsikoSi3LTC1XqACKGekZQICSQiUqtzwzpSTDVsnS0BghlpGamZ5RYqtkZmEKF9QHGgkAUEsBAgAAFAACAAgA06h0SRUOrShkBAAABxEAAB0AAAAAAAAAAQAAAAAAAAAAAHVuaXZlcnNhbC9jb21tb25fbWVzc2FnZXMubG5nUEsBAgAAFAACAAgA06h0SQh+CyMpAwAAhgwAACcAAAAAAAAAAQAAAAAAnwQAAHVuaXZlcnNhbC9mbGFzaF9wdWJsaXNoaW5nX3NldHRpbmdzLnhtbFBLAQIAABQAAgAIANOodEm1/AlkugIAAFUKAAAhAAAAAAAAAAEAAAAAAA0IAAB1bml2ZXJzYWwvZmxhc2hfc2tpbl9zZXR0aW5ncy54bWxQSwECAAAUAAIACADTqHRJKpYPZ/4CAACXCwAAJgAAAAAAAAABAAAAAAAGCwAAdW5pdmVyc2FsL2h0bWxfcHVibGlzaGluZ19zZXR0aW5ncy54bWxQSwECAAAUAAIACADTqHRJaHFSkZoBAAAfBgAAHwAAAAAAAAABAAAAAABIDgAAdW5pdmVyc2FsL2h0bWxfc2tpbl9zZXR0aW5ncy5qc1BLAQIAABQAAgAIANOodEk9PC/RwQAAAOUBAAAaAAAAAAAAAAEAAAAAAB8QAAB1bml2ZXJzYWwvaTE4bl9wcmVzZXRzLnhtbFBLAQIAABQAAgAIANOodEma+ZZkawAAAGsAAAAcAAAAAAAAAAEAAAAAABgRAAB1bml2ZXJzYWwvbG9jYWxfc2V0dGluZ3MueG1sUEsBAgAAFAACAAgARJRXRyO0Tvv7AgAAsAgAABQAAAAAAAAAAQAAAAAAvREAAHVuaXZlcnNhbC9wbGF5ZXIueG1sUEsBAgAAFAACAAgA06h0SbCHI/RsAQAA9wIAACkAAAAAAAAAAQAAAAAA6hQAAHVuaXZlcnNhbC9za2luX2N1c3RvbWl6YXRpb25fc2V0dGluZ3MueG1sUEsBAgAAFAACAAgA1Kh0Sd92xIjVDAAA2h0AABcAAAAAAAAAAAAAAAAAnRYAAHVuaXZlcnNhbC91bml2ZXJzYWwucG5nUEsBAgAAFAACAAgA1Kh0SXA/OElKAAAAagAAABsAAAAAAAAAAQAAAAAApyMAAHVuaXZlcnNhbC91bml2ZXJzYWwucG5nLnhtbFBLBQYAAAAACwALAEkDAAAqJAAAAAA="/>
  <p:tag name="ISPRING_PRESENTATION_TITLE" val="BUTU0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540</Words>
  <Application>Microsoft Office PowerPoint</Application>
  <PresentationFormat>全屏显示(16:9)</PresentationFormat>
  <Paragraphs>124</Paragraphs>
  <Slides>19</Slides>
  <Notes>2</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dc:title>
  <dc:creator>第一PPT</dc:creator>
  <cp:keywords>www.1ppt.com</cp:keywords>
  <cp:lastModifiedBy>ECNU</cp:lastModifiedBy>
  <cp:revision>26</cp:revision>
  <dcterms:created xsi:type="dcterms:W3CDTF">2016-12-21T16:41:16Z</dcterms:created>
  <dcterms:modified xsi:type="dcterms:W3CDTF">2019-01-07T05:50:50Z</dcterms:modified>
</cp:coreProperties>
</file>