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57" r:id="rId5"/>
    <p:sldId id="268" r:id="rId6"/>
    <p:sldId id="272" r:id="rId7"/>
    <p:sldId id="273" r:id="rId8"/>
    <p:sldId id="292" r:id="rId9"/>
    <p:sldId id="274" r:id="rId10"/>
    <p:sldId id="275" r:id="rId11"/>
    <p:sldId id="276" r:id="rId12"/>
    <p:sldId id="277" r:id="rId13"/>
    <p:sldId id="278" r:id="rId14"/>
    <p:sldId id="279" r:id="rId15"/>
    <p:sldId id="288" r:id="rId16"/>
    <p:sldId id="280" r:id="rId17"/>
    <p:sldId id="289" r:id="rId18"/>
    <p:sldId id="281" r:id="rId19"/>
    <p:sldId id="290" r:id="rId20"/>
    <p:sldId id="282" r:id="rId21"/>
    <p:sldId id="291" r:id="rId22"/>
    <p:sldId id="283" r:id="rId23"/>
    <p:sldId id="284" r:id="rId24"/>
    <p:sldId id="294" r:id="rId25"/>
    <p:sldId id="285" r:id="rId26"/>
    <p:sldId id="286" r:id="rId27"/>
    <p:sldId id="287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>
      <p:cViewPr varScale="1">
        <p:scale>
          <a:sx n="88" d="100"/>
          <a:sy n="88" d="100"/>
        </p:scale>
        <p:origin x="523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541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C227F3-D5E2-4913-856E-D17D2F08DAFC}" type="doc">
      <dgm:prSet loTypeId="urn:microsoft.com/office/officeart/2011/layout/Circle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C9C4DB3-3D57-48A9-A778-31563AA4FF6B}">
      <dgm:prSet phldrT="[Text]" custT="1"/>
      <dgm:spPr/>
      <dgm:t>
        <a:bodyPr/>
        <a:lstStyle/>
        <a:p>
          <a:r>
            <a:rPr lang="en-US" sz="2800" dirty="0">
              <a:solidFill>
                <a:schemeClr val="bg1"/>
              </a:solidFill>
            </a:rPr>
            <a:t>Raw data from Kaggle.com</a:t>
          </a:r>
        </a:p>
      </dgm:t>
    </dgm:pt>
    <dgm:pt modelId="{0206DB6B-175A-499B-8B48-68C9B0422D0C}" type="parTrans" cxnId="{79087730-A474-4ACE-89E9-BBB4B138A508}">
      <dgm:prSet/>
      <dgm:spPr/>
      <dgm:t>
        <a:bodyPr/>
        <a:lstStyle/>
        <a:p>
          <a:endParaRPr lang="en-US"/>
        </a:p>
      </dgm:t>
    </dgm:pt>
    <dgm:pt modelId="{A2EA3389-E2AC-498A-9745-4D929892678C}" type="sibTrans" cxnId="{79087730-A474-4ACE-89E9-BBB4B138A508}">
      <dgm:prSet/>
      <dgm:spPr/>
      <dgm:t>
        <a:bodyPr/>
        <a:lstStyle/>
        <a:p>
          <a:endParaRPr lang="en-US"/>
        </a:p>
      </dgm:t>
    </dgm:pt>
    <dgm:pt modelId="{4F1239E6-8EB4-4DA7-B20B-D9F4DA96522E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Stored onto HDFS</a:t>
          </a:r>
        </a:p>
      </dgm:t>
    </dgm:pt>
    <dgm:pt modelId="{5D05556A-A553-4F4B-BB71-747B2407A7A8}" type="parTrans" cxnId="{7EF156BD-C027-4F15-90B1-017FE1FF2A00}">
      <dgm:prSet/>
      <dgm:spPr/>
      <dgm:t>
        <a:bodyPr/>
        <a:lstStyle/>
        <a:p>
          <a:endParaRPr lang="en-US"/>
        </a:p>
      </dgm:t>
    </dgm:pt>
    <dgm:pt modelId="{C92E6D79-190F-4C42-AE17-599BA095F720}" type="sibTrans" cxnId="{7EF156BD-C027-4F15-90B1-017FE1FF2A00}">
      <dgm:prSet/>
      <dgm:spPr/>
      <dgm:t>
        <a:bodyPr/>
        <a:lstStyle/>
        <a:p>
          <a:endParaRPr lang="en-US"/>
        </a:p>
      </dgm:t>
    </dgm:pt>
    <dgm:pt modelId="{3AA81418-4E3A-4A6B-9129-251C57B9382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Analysis on Hive</a:t>
          </a:r>
        </a:p>
      </dgm:t>
    </dgm:pt>
    <dgm:pt modelId="{6C5218E2-4310-42BA-B127-DB00E1E9016A}" type="parTrans" cxnId="{10D4CEE0-14F5-46AE-A93A-5C67B250F856}">
      <dgm:prSet/>
      <dgm:spPr/>
      <dgm:t>
        <a:bodyPr/>
        <a:lstStyle/>
        <a:p>
          <a:endParaRPr lang="en-US"/>
        </a:p>
      </dgm:t>
    </dgm:pt>
    <dgm:pt modelId="{7A7EE3E2-B8C1-4537-9DB0-B01FF437071C}" type="sibTrans" cxnId="{10D4CEE0-14F5-46AE-A93A-5C67B250F856}">
      <dgm:prSet/>
      <dgm:spPr/>
      <dgm:t>
        <a:bodyPr/>
        <a:lstStyle/>
        <a:p>
          <a:endParaRPr lang="en-US"/>
        </a:p>
      </dgm:t>
    </dgm:pt>
    <dgm:pt modelId="{2E9E1273-2647-43DB-A4C2-A51599D39DED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Transfer Data using WINSCP</a:t>
          </a:r>
          <a:endParaRPr lang="en-US" dirty="0">
            <a:solidFill>
              <a:schemeClr val="bg1"/>
            </a:solidFill>
          </a:endParaRPr>
        </a:p>
      </dgm:t>
    </dgm:pt>
    <dgm:pt modelId="{5D9FDE0B-8918-4343-AC0B-4663AFF12A54}" type="parTrans" cxnId="{CC094D00-090F-4ADF-ADAA-A0437AD02028}">
      <dgm:prSet/>
      <dgm:spPr/>
      <dgm:t>
        <a:bodyPr/>
        <a:lstStyle/>
        <a:p>
          <a:endParaRPr lang="en-US"/>
        </a:p>
      </dgm:t>
    </dgm:pt>
    <dgm:pt modelId="{F5CDBA0F-4E2C-4740-9376-77EDFF66F01F}" type="sibTrans" cxnId="{CC094D00-090F-4ADF-ADAA-A0437AD02028}">
      <dgm:prSet/>
      <dgm:spPr/>
      <dgm:t>
        <a:bodyPr/>
        <a:lstStyle/>
        <a:p>
          <a:endParaRPr lang="en-US"/>
        </a:p>
      </dgm:t>
    </dgm:pt>
    <dgm:pt modelId="{01BF51FB-1893-4CE8-B996-2FE93CF9E484}">
      <dgm:prSet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Reporting on Tableau</a:t>
          </a:r>
          <a:endParaRPr lang="en-US" dirty="0">
            <a:solidFill>
              <a:schemeClr val="bg1"/>
            </a:solidFill>
          </a:endParaRPr>
        </a:p>
      </dgm:t>
    </dgm:pt>
    <dgm:pt modelId="{1725C0D7-3864-40B2-8096-CB95930AE654}" type="parTrans" cxnId="{E006A585-BB9E-4EB4-AF97-920AD734F0BA}">
      <dgm:prSet/>
      <dgm:spPr/>
      <dgm:t>
        <a:bodyPr/>
        <a:lstStyle/>
        <a:p>
          <a:endParaRPr lang="en-US"/>
        </a:p>
      </dgm:t>
    </dgm:pt>
    <dgm:pt modelId="{D134347C-A09D-49DC-B681-275D8031363A}" type="sibTrans" cxnId="{E006A585-BB9E-4EB4-AF97-920AD734F0BA}">
      <dgm:prSet/>
      <dgm:spPr/>
      <dgm:t>
        <a:bodyPr/>
        <a:lstStyle/>
        <a:p>
          <a:endParaRPr lang="en-US"/>
        </a:p>
      </dgm:t>
    </dgm:pt>
    <dgm:pt modelId="{3614580C-D34E-4AAD-A701-9B609ACC6C94}" type="pres">
      <dgm:prSet presAssocID="{65C227F3-D5E2-4913-856E-D17D2F08DAFC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67CA87B2-F785-4B0F-88CD-FE7C8C0D65A8}" type="pres">
      <dgm:prSet presAssocID="{01BF51FB-1893-4CE8-B996-2FE93CF9E484}" presName="Accent5" presStyleCnt="0"/>
      <dgm:spPr/>
    </dgm:pt>
    <dgm:pt modelId="{237D42E6-5669-4C69-AB16-5ABC9B42443F}" type="pres">
      <dgm:prSet presAssocID="{01BF51FB-1893-4CE8-B996-2FE93CF9E484}" presName="Accent" presStyleLbl="node1" presStyleIdx="0" presStyleCnt="5"/>
      <dgm:spPr/>
    </dgm:pt>
    <dgm:pt modelId="{69B15A45-E7C1-4CA3-BE8D-EB070F9CC9AC}" type="pres">
      <dgm:prSet presAssocID="{01BF51FB-1893-4CE8-B996-2FE93CF9E484}" presName="ParentBackground5" presStyleCnt="0"/>
      <dgm:spPr/>
    </dgm:pt>
    <dgm:pt modelId="{D3AE7398-F292-4F03-B1B8-D82F4B4F001C}" type="pres">
      <dgm:prSet presAssocID="{01BF51FB-1893-4CE8-B996-2FE93CF9E484}" presName="ParentBackground" presStyleLbl="fgAcc1" presStyleIdx="0" presStyleCnt="5"/>
      <dgm:spPr/>
      <dgm:t>
        <a:bodyPr/>
        <a:lstStyle/>
        <a:p>
          <a:endParaRPr lang="en-US"/>
        </a:p>
      </dgm:t>
    </dgm:pt>
    <dgm:pt modelId="{21DB5021-00D0-41C4-AE50-1E0394EF9876}" type="pres">
      <dgm:prSet presAssocID="{01BF51FB-1893-4CE8-B996-2FE93CF9E484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E848B-D50A-42F9-AEF2-88A06766529D}" type="pres">
      <dgm:prSet presAssocID="{2E9E1273-2647-43DB-A4C2-A51599D39DED}" presName="Accent4" presStyleCnt="0"/>
      <dgm:spPr/>
    </dgm:pt>
    <dgm:pt modelId="{5797452B-73D4-4BE2-B568-E623D0B1DA3B}" type="pres">
      <dgm:prSet presAssocID="{2E9E1273-2647-43DB-A4C2-A51599D39DED}" presName="Accent" presStyleLbl="node1" presStyleIdx="1" presStyleCnt="5"/>
      <dgm:spPr/>
    </dgm:pt>
    <dgm:pt modelId="{49715745-150E-4760-BE92-A0428F464BDA}" type="pres">
      <dgm:prSet presAssocID="{2E9E1273-2647-43DB-A4C2-A51599D39DED}" presName="ParentBackground4" presStyleCnt="0"/>
      <dgm:spPr/>
    </dgm:pt>
    <dgm:pt modelId="{3BCC6ABD-D529-4160-B101-5E3C9961A293}" type="pres">
      <dgm:prSet presAssocID="{2E9E1273-2647-43DB-A4C2-A51599D39DED}" presName="ParentBackground" presStyleLbl="fgAcc1" presStyleIdx="1" presStyleCnt="5"/>
      <dgm:spPr/>
      <dgm:t>
        <a:bodyPr/>
        <a:lstStyle/>
        <a:p>
          <a:endParaRPr lang="en-US"/>
        </a:p>
      </dgm:t>
    </dgm:pt>
    <dgm:pt modelId="{CB5019B0-37C5-4717-A3FC-7222CD0D1A0D}" type="pres">
      <dgm:prSet presAssocID="{2E9E1273-2647-43DB-A4C2-A51599D39DE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9C55F2-E787-4120-8D26-AC739CD99AD9}" type="pres">
      <dgm:prSet presAssocID="{3AA81418-4E3A-4A6B-9129-251C57B93823}" presName="Accent3" presStyleCnt="0"/>
      <dgm:spPr/>
    </dgm:pt>
    <dgm:pt modelId="{F231C713-C523-46B6-8857-DAA412436BC1}" type="pres">
      <dgm:prSet presAssocID="{3AA81418-4E3A-4A6B-9129-251C57B93823}" presName="Accent" presStyleLbl="node1" presStyleIdx="2" presStyleCnt="5"/>
      <dgm:spPr/>
    </dgm:pt>
    <dgm:pt modelId="{74EE7400-3FF4-4AF9-AA54-3DA3C6E77C91}" type="pres">
      <dgm:prSet presAssocID="{3AA81418-4E3A-4A6B-9129-251C57B93823}" presName="ParentBackground3" presStyleCnt="0"/>
      <dgm:spPr/>
    </dgm:pt>
    <dgm:pt modelId="{AF52797E-BC6A-4B6C-A29E-D62F47478B12}" type="pres">
      <dgm:prSet presAssocID="{3AA81418-4E3A-4A6B-9129-251C57B93823}" presName="ParentBackground" presStyleLbl="fgAcc1" presStyleIdx="2" presStyleCnt="5"/>
      <dgm:spPr/>
      <dgm:t>
        <a:bodyPr/>
        <a:lstStyle/>
        <a:p>
          <a:endParaRPr lang="en-US"/>
        </a:p>
      </dgm:t>
    </dgm:pt>
    <dgm:pt modelId="{F9FC08C1-C558-4C2E-B76B-FE4712157AA7}" type="pres">
      <dgm:prSet presAssocID="{3AA81418-4E3A-4A6B-9129-251C57B93823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98F490-02D5-4AE3-BDA9-D95DACE847AC}" type="pres">
      <dgm:prSet presAssocID="{4F1239E6-8EB4-4DA7-B20B-D9F4DA96522E}" presName="Accent2" presStyleCnt="0"/>
      <dgm:spPr/>
    </dgm:pt>
    <dgm:pt modelId="{92B29E93-DFB3-4BF8-B4B1-55B229B300D7}" type="pres">
      <dgm:prSet presAssocID="{4F1239E6-8EB4-4DA7-B20B-D9F4DA96522E}" presName="Accent" presStyleLbl="node1" presStyleIdx="3" presStyleCnt="5"/>
      <dgm:spPr/>
    </dgm:pt>
    <dgm:pt modelId="{61FA13D9-77EB-441B-8500-EC6BB4089C59}" type="pres">
      <dgm:prSet presAssocID="{4F1239E6-8EB4-4DA7-B20B-D9F4DA96522E}" presName="ParentBackground2" presStyleCnt="0"/>
      <dgm:spPr/>
    </dgm:pt>
    <dgm:pt modelId="{CA0EEDAE-8A45-4B20-9A11-040253F72E12}" type="pres">
      <dgm:prSet presAssocID="{4F1239E6-8EB4-4DA7-B20B-D9F4DA96522E}" presName="ParentBackground" presStyleLbl="fgAcc1" presStyleIdx="3" presStyleCnt="5"/>
      <dgm:spPr/>
      <dgm:t>
        <a:bodyPr/>
        <a:lstStyle/>
        <a:p>
          <a:endParaRPr lang="en-US"/>
        </a:p>
      </dgm:t>
    </dgm:pt>
    <dgm:pt modelId="{5DFCA703-8BD5-4DAA-A06D-662ACD5FA74E}" type="pres">
      <dgm:prSet presAssocID="{4F1239E6-8EB4-4DA7-B20B-D9F4DA96522E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BC36B6-B0DF-4565-BAB9-5A10E318D200}" type="pres">
      <dgm:prSet presAssocID="{7C9C4DB3-3D57-48A9-A778-31563AA4FF6B}" presName="Accent1" presStyleCnt="0"/>
      <dgm:spPr/>
    </dgm:pt>
    <dgm:pt modelId="{9A0559FC-582A-44CE-BBEC-A4DC22FEC008}" type="pres">
      <dgm:prSet presAssocID="{7C9C4DB3-3D57-48A9-A778-31563AA4FF6B}" presName="Accent" presStyleLbl="node1" presStyleIdx="4" presStyleCnt="5"/>
      <dgm:spPr/>
    </dgm:pt>
    <dgm:pt modelId="{A5E2BE23-5103-4EE5-BBEE-3216E08962DE}" type="pres">
      <dgm:prSet presAssocID="{7C9C4DB3-3D57-48A9-A778-31563AA4FF6B}" presName="ParentBackground1" presStyleCnt="0"/>
      <dgm:spPr/>
    </dgm:pt>
    <dgm:pt modelId="{4F873390-2784-47C2-888D-BFDBB3BDE18E}" type="pres">
      <dgm:prSet presAssocID="{7C9C4DB3-3D57-48A9-A778-31563AA4FF6B}" presName="ParentBackground" presStyleLbl="fgAcc1" presStyleIdx="4" presStyleCnt="5"/>
      <dgm:spPr/>
      <dgm:t>
        <a:bodyPr/>
        <a:lstStyle/>
        <a:p>
          <a:endParaRPr lang="en-US"/>
        </a:p>
      </dgm:t>
    </dgm:pt>
    <dgm:pt modelId="{B3052A79-9AE8-4271-938D-8CC3EE0C72DC}" type="pres">
      <dgm:prSet presAssocID="{7C9C4DB3-3D57-48A9-A778-31563AA4FF6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FC42E4-25A1-4775-9A79-C2FF768D6986}" type="presOf" srcId="{2E9E1273-2647-43DB-A4C2-A51599D39DED}" destId="{3BCC6ABD-D529-4160-B101-5E3C9961A293}" srcOrd="0" destOrd="0" presId="urn:microsoft.com/office/officeart/2011/layout/CircleProcess"/>
    <dgm:cxn modelId="{3DEA4E68-B285-4541-8756-8A95A15927E3}" type="presOf" srcId="{2E9E1273-2647-43DB-A4C2-A51599D39DED}" destId="{CB5019B0-37C5-4717-A3FC-7222CD0D1A0D}" srcOrd="1" destOrd="0" presId="urn:microsoft.com/office/officeart/2011/layout/CircleProcess"/>
    <dgm:cxn modelId="{CC094D00-090F-4ADF-ADAA-A0437AD02028}" srcId="{65C227F3-D5E2-4913-856E-D17D2F08DAFC}" destId="{2E9E1273-2647-43DB-A4C2-A51599D39DED}" srcOrd="3" destOrd="0" parTransId="{5D9FDE0B-8918-4343-AC0B-4663AFF12A54}" sibTransId="{F5CDBA0F-4E2C-4740-9376-77EDFF66F01F}"/>
    <dgm:cxn modelId="{E006A585-BB9E-4EB4-AF97-920AD734F0BA}" srcId="{65C227F3-D5E2-4913-856E-D17D2F08DAFC}" destId="{01BF51FB-1893-4CE8-B996-2FE93CF9E484}" srcOrd="4" destOrd="0" parTransId="{1725C0D7-3864-40B2-8096-CB95930AE654}" sibTransId="{D134347C-A09D-49DC-B681-275D8031363A}"/>
    <dgm:cxn modelId="{7EF156BD-C027-4F15-90B1-017FE1FF2A00}" srcId="{65C227F3-D5E2-4913-856E-D17D2F08DAFC}" destId="{4F1239E6-8EB4-4DA7-B20B-D9F4DA96522E}" srcOrd="1" destOrd="0" parTransId="{5D05556A-A553-4F4B-BB71-747B2407A7A8}" sibTransId="{C92E6D79-190F-4C42-AE17-599BA095F720}"/>
    <dgm:cxn modelId="{10D4CEE0-14F5-46AE-A93A-5C67B250F856}" srcId="{65C227F3-D5E2-4913-856E-D17D2F08DAFC}" destId="{3AA81418-4E3A-4A6B-9129-251C57B93823}" srcOrd="2" destOrd="0" parTransId="{6C5218E2-4310-42BA-B127-DB00E1E9016A}" sibTransId="{7A7EE3E2-B8C1-4537-9DB0-B01FF437071C}"/>
    <dgm:cxn modelId="{91FCF6BF-0C47-4251-B1C8-BCACBE3B3EA6}" type="presOf" srcId="{3AA81418-4E3A-4A6B-9129-251C57B93823}" destId="{AF52797E-BC6A-4B6C-A29E-D62F47478B12}" srcOrd="0" destOrd="0" presId="urn:microsoft.com/office/officeart/2011/layout/CircleProcess"/>
    <dgm:cxn modelId="{BFD5FAA5-9531-44D5-8C6A-8C941D02CB1B}" type="presOf" srcId="{4F1239E6-8EB4-4DA7-B20B-D9F4DA96522E}" destId="{CA0EEDAE-8A45-4B20-9A11-040253F72E12}" srcOrd="0" destOrd="0" presId="urn:microsoft.com/office/officeart/2011/layout/CircleProcess"/>
    <dgm:cxn modelId="{784C85D7-9F39-4BEA-B098-639AEEE614A3}" type="presOf" srcId="{7C9C4DB3-3D57-48A9-A778-31563AA4FF6B}" destId="{4F873390-2784-47C2-888D-BFDBB3BDE18E}" srcOrd="0" destOrd="0" presId="urn:microsoft.com/office/officeart/2011/layout/CircleProcess"/>
    <dgm:cxn modelId="{AEDE8061-6C2E-4285-9843-C40056113E5A}" type="presOf" srcId="{7C9C4DB3-3D57-48A9-A778-31563AA4FF6B}" destId="{B3052A79-9AE8-4271-938D-8CC3EE0C72DC}" srcOrd="1" destOrd="0" presId="urn:microsoft.com/office/officeart/2011/layout/CircleProcess"/>
    <dgm:cxn modelId="{049E1D2E-0B66-451D-8F31-4AF407B5AE23}" type="presOf" srcId="{65C227F3-D5E2-4913-856E-D17D2F08DAFC}" destId="{3614580C-D34E-4AAD-A701-9B609ACC6C94}" srcOrd="0" destOrd="0" presId="urn:microsoft.com/office/officeart/2011/layout/CircleProcess"/>
    <dgm:cxn modelId="{4ACE9462-AD4E-4490-8054-42C2ACA53DDD}" type="presOf" srcId="{3AA81418-4E3A-4A6B-9129-251C57B93823}" destId="{F9FC08C1-C558-4C2E-B76B-FE4712157AA7}" srcOrd="1" destOrd="0" presId="urn:microsoft.com/office/officeart/2011/layout/CircleProcess"/>
    <dgm:cxn modelId="{86DB334A-9F5F-4A51-B1BE-201A738CD8D0}" type="presOf" srcId="{4F1239E6-8EB4-4DA7-B20B-D9F4DA96522E}" destId="{5DFCA703-8BD5-4DAA-A06D-662ACD5FA74E}" srcOrd="1" destOrd="0" presId="urn:microsoft.com/office/officeart/2011/layout/CircleProcess"/>
    <dgm:cxn modelId="{79087730-A474-4ACE-89E9-BBB4B138A508}" srcId="{65C227F3-D5E2-4913-856E-D17D2F08DAFC}" destId="{7C9C4DB3-3D57-48A9-A778-31563AA4FF6B}" srcOrd="0" destOrd="0" parTransId="{0206DB6B-175A-499B-8B48-68C9B0422D0C}" sibTransId="{A2EA3389-E2AC-498A-9745-4D929892678C}"/>
    <dgm:cxn modelId="{82F491B3-F2DD-4441-8387-49712253B88D}" type="presOf" srcId="{01BF51FB-1893-4CE8-B996-2FE93CF9E484}" destId="{21DB5021-00D0-41C4-AE50-1E0394EF9876}" srcOrd="1" destOrd="0" presId="urn:microsoft.com/office/officeart/2011/layout/CircleProcess"/>
    <dgm:cxn modelId="{0E2657AE-3BEE-4144-8A32-CE13353AF3F7}" type="presOf" srcId="{01BF51FB-1893-4CE8-B996-2FE93CF9E484}" destId="{D3AE7398-F292-4F03-B1B8-D82F4B4F001C}" srcOrd="0" destOrd="0" presId="urn:microsoft.com/office/officeart/2011/layout/CircleProcess"/>
    <dgm:cxn modelId="{7260EFFB-0F67-4469-8987-AA0CF3BEAF8C}" type="presParOf" srcId="{3614580C-D34E-4AAD-A701-9B609ACC6C94}" destId="{67CA87B2-F785-4B0F-88CD-FE7C8C0D65A8}" srcOrd="0" destOrd="0" presId="urn:microsoft.com/office/officeart/2011/layout/CircleProcess"/>
    <dgm:cxn modelId="{3980CCFE-0CE7-414A-8B66-E8F4E2DA69B9}" type="presParOf" srcId="{67CA87B2-F785-4B0F-88CD-FE7C8C0D65A8}" destId="{237D42E6-5669-4C69-AB16-5ABC9B42443F}" srcOrd="0" destOrd="0" presId="urn:microsoft.com/office/officeart/2011/layout/CircleProcess"/>
    <dgm:cxn modelId="{CE112C8B-3C7A-4242-9873-F86621B8891D}" type="presParOf" srcId="{3614580C-D34E-4AAD-A701-9B609ACC6C94}" destId="{69B15A45-E7C1-4CA3-BE8D-EB070F9CC9AC}" srcOrd="1" destOrd="0" presId="urn:microsoft.com/office/officeart/2011/layout/CircleProcess"/>
    <dgm:cxn modelId="{498E8D73-432A-4D18-8F55-B1909E5B2F15}" type="presParOf" srcId="{69B15A45-E7C1-4CA3-BE8D-EB070F9CC9AC}" destId="{D3AE7398-F292-4F03-B1B8-D82F4B4F001C}" srcOrd="0" destOrd="0" presId="urn:microsoft.com/office/officeart/2011/layout/CircleProcess"/>
    <dgm:cxn modelId="{F6EF23EA-706F-4F97-9227-32088EEE0A63}" type="presParOf" srcId="{3614580C-D34E-4AAD-A701-9B609ACC6C94}" destId="{21DB5021-00D0-41C4-AE50-1E0394EF9876}" srcOrd="2" destOrd="0" presId="urn:microsoft.com/office/officeart/2011/layout/CircleProcess"/>
    <dgm:cxn modelId="{8D3AB10C-0790-4323-82EF-F697BC304281}" type="presParOf" srcId="{3614580C-D34E-4AAD-A701-9B609ACC6C94}" destId="{AD3E848B-D50A-42F9-AEF2-88A06766529D}" srcOrd="3" destOrd="0" presId="urn:microsoft.com/office/officeart/2011/layout/CircleProcess"/>
    <dgm:cxn modelId="{124C794E-8225-4F23-9FFF-4433AAFF0F78}" type="presParOf" srcId="{AD3E848B-D50A-42F9-AEF2-88A06766529D}" destId="{5797452B-73D4-4BE2-B568-E623D0B1DA3B}" srcOrd="0" destOrd="0" presId="urn:microsoft.com/office/officeart/2011/layout/CircleProcess"/>
    <dgm:cxn modelId="{EF1421DB-47A6-4BE5-8591-8E39D73447E9}" type="presParOf" srcId="{3614580C-D34E-4AAD-A701-9B609ACC6C94}" destId="{49715745-150E-4760-BE92-A0428F464BDA}" srcOrd="4" destOrd="0" presId="urn:microsoft.com/office/officeart/2011/layout/CircleProcess"/>
    <dgm:cxn modelId="{89EB0E51-06E5-4F13-B4BC-E6DA4E43BEAE}" type="presParOf" srcId="{49715745-150E-4760-BE92-A0428F464BDA}" destId="{3BCC6ABD-D529-4160-B101-5E3C9961A293}" srcOrd="0" destOrd="0" presId="urn:microsoft.com/office/officeart/2011/layout/CircleProcess"/>
    <dgm:cxn modelId="{9F3B8D14-9BAE-4B63-A5D1-9941474B34B1}" type="presParOf" srcId="{3614580C-D34E-4AAD-A701-9B609ACC6C94}" destId="{CB5019B0-37C5-4717-A3FC-7222CD0D1A0D}" srcOrd="5" destOrd="0" presId="urn:microsoft.com/office/officeart/2011/layout/CircleProcess"/>
    <dgm:cxn modelId="{CA0D75B9-CCAC-435E-A307-7FBADFDDBE0A}" type="presParOf" srcId="{3614580C-D34E-4AAD-A701-9B609ACC6C94}" destId="{F39C55F2-E787-4120-8D26-AC739CD99AD9}" srcOrd="6" destOrd="0" presId="urn:microsoft.com/office/officeart/2011/layout/CircleProcess"/>
    <dgm:cxn modelId="{BFC96DCE-8087-4C1E-9F18-DC807A52E623}" type="presParOf" srcId="{F39C55F2-E787-4120-8D26-AC739CD99AD9}" destId="{F231C713-C523-46B6-8857-DAA412436BC1}" srcOrd="0" destOrd="0" presId="urn:microsoft.com/office/officeart/2011/layout/CircleProcess"/>
    <dgm:cxn modelId="{D6C5B0EE-B267-46FA-9C50-8DDEE42FE970}" type="presParOf" srcId="{3614580C-D34E-4AAD-A701-9B609ACC6C94}" destId="{74EE7400-3FF4-4AF9-AA54-3DA3C6E77C91}" srcOrd="7" destOrd="0" presId="urn:microsoft.com/office/officeart/2011/layout/CircleProcess"/>
    <dgm:cxn modelId="{3BBF5309-08E6-42C4-A86E-B948943288CF}" type="presParOf" srcId="{74EE7400-3FF4-4AF9-AA54-3DA3C6E77C91}" destId="{AF52797E-BC6A-4B6C-A29E-D62F47478B12}" srcOrd="0" destOrd="0" presId="urn:microsoft.com/office/officeart/2011/layout/CircleProcess"/>
    <dgm:cxn modelId="{88DF928A-17ED-4C31-960D-D154E105492C}" type="presParOf" srcId="{3614580C-D34E-4AAD-A701-9B609ACC6C94}" destId="{F9FC08C1-C558-4C2E-B76B-FE4712157AA7}" srcOrd="8" destOrd="0" presId="urn:microsoft.com/office/officeart/2011/layout/CircleProcess"/>
    <dgm:cxn modelId="{278F7AF0-AA45-41DA-AB4B-6CDE4DB7ABDD}" type="presParOf" srcId="{3614580C-D34E-4AAD-A701-9B609ACC6C94}" destId="{6398F490-02D5-4AE3-BDA9-D95DACE847AC}" srcOrd="9" destOrd="0" presId="urn:microsoft.com/office/officeart/2011/layout/CircleProcess"/>
    <dgm:cxn modelId="{19458228-7E30-43F7-83E8-06A163BDBF3F}" type="presParOf" srcId="{6398F490-02D5-4AE3-BDA9-D95DACE847AC}" destId="{92B29E93-DFB3-4BF8-B4B1-55B229B300D7}" srcOrd="0" destOrd="0" presId="urn:microsoft.com/office/officeart/2011/layout/CircleProcess"/>
    <dgm:cxn modelId="{755D387B-AEB1-4089-95B6-FFFEC3E370B1}" type="presParOf" srcId="{3614580C-D34E-4AAD-A701-9B609ACC6C94}" destId="{61FA13D9-77EB-441B-8500-EC6BB4089C59}" srcOrd="10" destOrd="0" presId="urn:microsoft.com/office/officeart/2011/layout/CircleProcess"/>
    <dgm:cxn modelId="{77439B60-E020-45F6-B07C-AF1B23FA411D}" type="presParOf" srcId="{61FA13D9-77EB-441B-8500-EC6BB4089C59}" destId="{CA0EEDAE-8A45-4B20-9A11-040253F72E12}" srcOrd="0" destOrd="0" presId="urn:microsoft.com/office/officeart/2011/layout/CircleProcess"/>
    <dgm:cxn modelId="{97511C24-FF42-466D-A509-0051908249A7}" type="presParOf" srcId="{3614580C-D34E-4AAD-A701-9B609ACC6C94}" destId="{5DFCA703-8BD5-4DAA-A06D-662ACD5FA74E}" srcOrd="11" destOrd="0" presId="urn:microsoft.com/office/officeart/2011/layout/CircleProcess"/>
    <dgm:cxn modelId="{D4F4C51F-4D2A-4A66-B443-A26F844B992C}" type="presParOf" srcId="{3614580C-D34E-4AAD-A701-9B609ACC6C94}" destId="{69BC36B6-B0DF-4565-BAB9-5A10E318D200}" srcOrd="12" destOrd="0" presId="urn:microsoft.com/office/officeart/2011/layout/CircleProcess"/>
    <dgm:cxn modelId="{50AF944E-7A5D-4765-9ADE-2B7D209C50BD}" type="presParOf" srcId="{69BC36B6-B0DF-4565-BAB9-5A10E318D200}" destId="{9A0559FC-582A-44CE-BBEC-A4DC22FEC008}" srcOrd="0" destOrd="0" presId="urn:microsoft.com/office/officeart/2011/layout/CircleProcess"/>
    <dgm:cxn modelId="{DA30B671-9483-4475-A67A-F4392774E4B7}" type="presParOf" srcId="{3614580C-D34E-4AAD-A701-9B609ACC6C94}" destId="{A5E2BE23-5103-4EE5-BBEE-3216E08962DE}" srcOrd="13" destOrd="0" presId="urn:microsoft.com/office/officeart/2011/layout/CircleProcess"/>
    <dgm:cxn modelId="{58A81E30-8B93-4D23-AF81-8D0885BF3E2A}" type="presParOf" srcId="{A5E2BE23-5103-4EE5-BBEE-3216E08962DE}" destId="{4F873390-2784-47C2-888D-BFDBB3BDE18E}" srcOrd="0" destOrd="0" presId="urn:microsoft.com/office/officeart/2011/layout/CircleProcess"/>
    <dgm:cxn modelId="{03DC65BB-8E7C-467B-A483-8F26B8BD99A2}" type="presParOf" srcId="{3614580C-D34E-4AAD-A701-9B609ACC6C94}" destId="{B3052A79-9AE8-4271-938D-8CC3EE0C72DC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D42E6-5669-4C69-AB16-5ABC9B42443F}">
      <dsp:nvSpPr>
        <dsp:cNvPr id="0" name=""/>
        <dsp:cNvSpPr/>
      </dsp:nvSpPr>
      <dsp:spPr>
        <a:xfrm>
          <a:off x="9557997" y="1141555"/>
          <a:ext cx="2179378" cy="217973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AE7398-F292-4F03-B1B8-D82F4B4F001C}">
      <dsp:nvSpPr>
        <dsp:cNvPr id="0" name=""/>
        <dsp:cNvSpPr/>
      </dsp:nvSpPr>
      <dsp:spPr>
        <a:xfrm>
          <a:off x="9629908" y="1214225"/>
          <a:ext cx="2034396" cy="203439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chemeClr val="bg1"/>
              </a:solidFill>
            </a:rPr>
            <a:t>Reporting on Tableau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9921033" y="1504908"/>
        <a:ext cx="1453305" cy="1453029"/>
      </dsp:txXfrm>
    </dsp:sp>
    <dsp:sp modelId="{5797452B-73D4-4BE2-B568-E623D0B1DA3B}">
      <dsp:nvSpPr>
        <dsp:cNvPr id="0" name=""/>
        <dsp:cNvSpPr/>
      </dsp:nvSpPr>
      <dsp:spPr>
        <a:xfrm rot="2700000">
          <a:off x="7304513" y="1141668"/>
          <a:ext cx="2179126" cy="217912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2">
                <a:hueOff val="3988538"/>
                <a:satOff val="-2376"/>
                <a:lumOff val="-3039"/>
                <a:alphaOff val="0"/>
                <a:shade val="15000"/>
                <a:satMod val="180000"/>
              </a:schemeClr>
            </a:gs>
            <a:gs pos="50000">
              <a:schemeClr val="accent2">
                <a:hueOff val="3988538"/>
                <a:satOff val="-2376"/>
                <a:lumOff val="-3039"/>
                <a:alphaOff val="0"/>
                <a:shade val="45000"/>
                <a:satMod val="170000"/>
              </a:schemeClr>
            </a:gs>
            <a:gs pos="70000">
              <a:schemeClr val="accent2">
                <a:hueOff val="3988538"/>
                <a:satOff val="-2376"/>
                <a:lumOff val="-3039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3988538"/>
                <a:satOff val="-2376"/>
                <a:lumOff val="-3039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CC6ABD-D529-4160-B101-5E3C9961A293}">
      <dsp:nvSpPr>
        <dsp:cNvPr id="0" name=""/>
        <dsp:cNvSpPr/>
      </dsp:nvSpPr>
      <dsp:spPr>
        <a:xfrm>
          <a:off x="7378618" y="1214225"/>
          <a:ext cx="2034396" cy="203439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988538"/>
              <a:satOff val="-2376"/>
              <a:lumOff val="-3039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</a:rPr>
            <a:t>Transfer Data using WINSCP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7668583" y="1504908"/>
        <a:ext cx="1453305" cy="1453029"/>
      </dsp:txXfrm>
    </dsp:sp>
    <dsp:sp modelId="{F231C713-C523-46B6-8857-DAA412436BC1}">
      <dsp:nvSpPr>
        <dsp:cNvPr id="0" name=""/>
        <dsp:cNvSpPr/>
      </dsp:nvSpPr>
      <dsp:spPr>
        <a:xfrm rot="2700000">
          <a:off x="5053223" y="1141668"/>
          <a:ext cx="2179126" cy="217912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2">
                <a:hueOff val="7977077"/>
                <a:satOff val="-4752"/>
                <a:lumOff val="-6078"/>
                <a:alphaOff val="0"/>
                <a:shade val="15000"/>
                <a:satMod val="180000"/>
              </a:schemeClr>
            </a:gs>
            <a:gs pos="50000">
              <a:schemeClr val="accent2">
                <a:hueOff val="7977077"/>
                <a:satOff val="-4752"/>
                <a:lumOff val="-6078"/>
                <a:alphaOff val="0"/>
                <a:shade val="45000"/>
                <a:satMod val="170000"/>
              </a:schemeClr>
            </a:gs>
            <a:gs pos="70000">
              <a:schemeClr val="accent2">
                <a:hueOff val="7977077"/>
                <a:satOff val="-4752"/>
                <a:lumOff val="-6078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7977077"/>
                <a:satOff val="-4752"/>
                <a:lumOff val="-6078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52797E-BC6A-4B6C-A29E-D62F47478B12}">
      <dsp:nvSpPr>
        <dsp:cNvPr id="0" name=""/>
        <dsp:cNvSpPr/>
      </dsp:nvSpPr>
      <dsp:spPr>
        <a:xfrm>
          <a:off x="5126168" y="1214225"/>
          <a:ext cx="2034396" cy="203439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7977077"/>
              <a:satOff val="-4752"/>
              <a:lumOff val="-6078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bg1"/>
              </a:solidFill>
            </a:rPr>
            <a:t>Analysis on Hive</a:t>
          </a:r>
        </a:p>
      </dsp:txBody>
      <dsp:txXfrm>
        <a:off x="5416134" y="1504908"/>
        <a:ext cx="1453305" cy="1453029"/>
      </dsp:txXfrm>
    </dsp:sp>
    <dsp:sp modelId="{92B29E93-DFB3-4BF8-B4B1-55B229B300D7}">
      <dsp:nvSpPr>
        <dsp:cNvPr id="0" name=""/>
        <dsp:cNvSpPr/>
      </dsp:nvSpPr>
      <dsp:spPr>
        <a:xfrm rot="2700000">
          <a:off x="2800773" y="1141668"/>
          <a:ext cx="2179126" cy="217912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2">
                <a:hueOff val="11965615"/>
                <a:satOff val="-7127"/>
                <a:lumOff val="-9118"/>
                <a:alphaOff val="0"/>
                <a:shade val="15000"/>
                <a:satMod val="180000"/>
              </a:schemeClr>
            </a:gs>
            <a:gs pos="50000">
              <a:schemeClr val="accent2">
                <a:hueOff val="11965615"/>
                <a:satOff val="-7127"/>
                <a:lumOff val="-9118"/>
                <a:alphaOff val="0"/>
                <a:shade val="45000"/>
                <a:satMod val="170000"/>
              </a:schemeClr>
            </a:gs>
            <a:gs pos="70000">
              <a:schemeClr val="accent2">
                <a:hueOff val="11965615"/>
                <a:satOff val="-7127"/>
                <a:lumOff val="-9118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11965615"/>
                <a:satOff val="-7127"/>
                <a:lumOff val="-9118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0EEDAE-8A45-4B20-9A11-040253F72E12}">
      <dsp:nvSpPr>
        <dsp:cNvPr id="0" name=""/>
        <dsp:cNvSpPr/>
      </dsp:nvSpPr>
      <dsp:spPr>
        <a:xfrm>
          <a:off x="2873719" y="1214225"/>
          <a:ext cx="2034396" cy="203439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965615"/>
              <a:satOff val="-7127"/>
              <a:lumOff val="-9118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bg1"/>
              </a:solidFill>
            </a:rPr>
            <a:t>Stored onto HDFS</a:t>
          </a:r>
        </a:p>
      </dsp:txBody>
      <dsp:txXfrm>
        <a:off x="3164844" y="1504908"/>
        <a:ext cx="1453305" cy="1453029"/>
      </dsp:txXfrm>
    </dsp:sp>
    <dsp:sp modelId="{9A0559FC-582A-44CE-BBEC-A4DC22FEC008}">
      <dsp:nvSpPr>
        <dsp:cNvPr id="0" name=""/>
        <dsp:cNvSpPr/>
      </dsp:nvSpPr>
      <dsp:spPr>
        <a:xfrm rot="2700000">
          <a:off x="548323" y="1141668"/>
          <a:ext cx="2179126" cy="217912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2">
                <a:hueOff val="15954153"/>
                <a:satOff val="-9503"/>
                <a:lumOff val="-12157"/>
                <a:alphaOff val="0"/>
                <a:shade val="15000"/>
                <a:satMod val="180000"/>
              </a:schemeClr>
            </a:gs>
            <a:gs pos="50000">
              <a:schemeClr val="accent2">
                <a:hueOff val="15954153"/>
                <a:satOff val="-9503"/>
                <a:lumOff val="-12157"/>
                <a:alphaOff val="0"/>
                <a:shade val="45000"/>
                <a:satMod val="170000"/>
              </a:schemeClr>
            </a:gs>
            <a:gs pos="70000">
              <a:schemeClr val="accent2">
                <a:hueOff val="15954153"/>
                <a:satOff val="-9503"/>
                <a:lumOff val="-12157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15954153"/>
                <a:satOff val="-9503"/>
                <a:lumOff val="-12157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873390-2784-47C2-888D-BFDBB3BDE18E}">
      <dsp:nvSpPr>
        <dsp:cNvPr id="0" name=""/>
        <dsp:cNvSpPr/>
      </dsp:nvSpPr>
      <dsp:spPr>
        <a:xfrm>
          <a:off x="621269" y="1214225"/>
          <a:ext cx="2034396" cy="203439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5954153"/>
              <a:satOff val="-9503"/>
              <a:lumOff val="-12157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bg1"/>
              </a:solidFill>
            </a:rPr>
            <a:t>Raw data from Kaggle.com</a:t>
          </a:r>
        </a:p>
      </dsp:txBody>
      <dsp:txXfrm>
        <a:off x="912394" y="1504908"/>
        <a:ext cx="1453305" cy="1453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11/28/2017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20BE-A5A8-4201-8269-5E19C4698087}" type="datetime1">
              <a:rPr lang="en-US" smtClean="0"/>
              <a:t>11/28/2017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D271-C01F-4B8B-BCAB-A3F1A1D843B8}" type="datetime1">
              <a:rPr lang="en-US" smtClean="0"/>
              <a:t>11/28/2017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3FC4-DEA8-4454-A8AC-2B2901BA11B7}" type="datetime1">
              <a:rPr lang="en-US" smtClean="0"/>
              <a:t>11/28/2017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3AEB-809B-43D3-A9CF-9C22139E7C36}" type="datetime1">
              <a:rPr lang="en-US" smtClean="0"/>
              <a:t>11/28/2017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1146-EE11-42DA-AADE-A5D4BE06419F}" type="datetime1">
              <a:rPr lang="en-US" smtClean="0"/>
              <a:t>11/28/2017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CA58-EE99-48A4-A67E-56BE23C06174}" type="datetime1">
              <a:rPr lang="en-US" smtClean="0"/>
              <a:t>11/28/2017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576A-F04E-4001-9005-3574C32ED729}" type="datetime1">
              <a:rPr lang="en-US" smtClean="0"/>
              <a:t>11/28/2017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7DDC-AF21-42C7-98BE-E7A5E97C2243}" type="datetime1">
              <a:rPr lang="en-US" smtClean="0"/>
              <a:t>11/28/2017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8C22-39DB-4A25-A330-93903BF513C4}" type="datetime1">
              <a:rPr lang="en-US" smtClean="0"/>
              <a:t>11/28/2017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8545-2342-4EFF-B47E-5C23197CB5C2}" type="datetime1">
              <a:rPr lang="en-US" smtClean="0"/>
              <a:t>11/28/2017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1B31-25F2-4AE8-85D4-836119F78B57}" type="datetime1">
              <a:rPr lang="en-US" smtClean="0"/>
              <a:t>11/28/2017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8C72B-6298-46DF-8526-4BFA43E2DC91}" type="datetime1">
              <a:rPr lang="en-US" smtClean="0"/>
              <a:t>11/28/2017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ian2/CIS5200-01-Group-6-Project" TargetMode="External"/><Relationship Id="rId2" Type="http://schemas.openxmlformats.org/officeDocument/2006/relationships/hyperlink" Target="https://www.kaggle.com/epa/hazardous-air-polluta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ql.treasuredata.com/" TargetMode="External"/><Relationship Id="rId5" Type="http://schemas.openxmlformats.org/officeDocument/2006/relationships/hyperlink" Target="https://app.box.com/file/247447839736" TargetMode="External"/><Relationship Id="rId4" Type="http://schemas.openxmlformats.org/officeDocument/2006/relationships/hyperlink" Target="https://app.box.com/file/96513790564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epa/hazardous-air-pollutants" TargetMode="External"/><Relationship Id="rId2" Type="http://schemas.openxmlformats.org/officeDocument/2006/relationships/hyperlink" Target="https://github.com/sqian2/CIS5200-01-Group-6-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0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Hazardous Air Pollutants in USA from 1990 to 2017 Analysis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2794000"/>
          </a:xfrm>
        </p:spPr>
        <p:txBody>
          <a:bodyPr>
            <a:normAutofit/>
          </a:bodyPr>
          <a:lstStyle/>
          <a:p>
            <a:r>
              <a:rPr lang="en-US" dirty="0"/>
              <a:t>Group 6</a:t>
            </a:r>
          </a:p>
          <a:p>
            <a:r>
              <a:rPr lang="en-US" dirty="0"/>
              <a:t>Krishna </a:t>
            </a:r>
            <a:r>
              <a:rPr lang="en-US" dirty="0" err="1"/>
              <a:t>Ghorpade</a:t>
            </a:r>
            <a:endParaRPr lang="en-US" dirty="0"/>
          </a:p>
          <a:p>
            <a:r>
              <a:rPr lang="en-US" dirty="0"/>
              <a:t>Songyun Qian</a:t>
            </a:r>
          </a:p>
          <a:p>
            <a:r>
              <a:rPr lang="en-US" dirty="0" err="1"/>
              <a:t>Himani</a:t>
            </a:r>
            <a:r>
              <a:rPr lang="en-US" dirty="0"/>
              <a:t> Patel</a:t>
            </a:r>
          </a:p>
          <a:p>
            <a:r>
              <a:rPr lang="en-US" dirty="0" err="1"/>
              <a:t>Shahnawaz</a:t>
            </a:r>
            <a:r>
              <a:rPr lang="en-US" dirty="0"/>
              <a:t> Khan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2" y="4495800"/>
            <a:ext cx="6554788" cy="219077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/>
          <a:lstStyle/>
          <a:p>
            <a:r>
              <a:rPr lang="en-US" dirty="0"/>
              <a:t>1. Top 10 Pollutants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914400"/>
            <a:ext cx="10360501" cy="5249669"/>
          </a:xfrm>
        </p:spPr>
        <p:txBody>
          <a:bodyPr/>
          <a:lstStyle/>
          <a:p>
            <a:r>
              <a:rPr lang="en-US" dirty="0"/>
              <a:t>Query to find which 10 pollutants have appeared the most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1554164"/>
            <a:ext cx="8261790" cy="5172714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70612" y="1554163"/>
            <a:ext cx="5829300" cy="3017837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60" y="1445412"/>
            <a:ext cx="8339251" cy="5238590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/>
          <a:lstStyle/>
          <a:p>
            <a:r>
              <a:rPr lang="en-US" dirty="0"/>
              <a:t>2. Top 10 Pollutants by 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914400"/>
            <a:ext cx="10360501" cy="5249669"/>
          </a:xfrm>
        </p:spPr>
        <p:txBody>
          <a:bodyPr/>
          <a:lstStyle/>
          <a:p>
            <a:r>
              <a:rPr lang="en-US" dirty="0"/>
              <a:t>Query to find which 10 pollutants have appeared the most by city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/>
          <a:stretch/>
        </p:blipFill>
        <p:spPr>
          <a:xfrm>
            <a:off x="6780212" y="2362200"/>
            <a:ext cx="5257800" cy="2133600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2" y="61799"/>
            <a:ext cx="10744200" cy="6734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accent5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5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/>
          <a:lstStyle/>
          <a:p>
            <a:r>
              <a:rPr lang="en-US" dirty="0"/>
              <a:t>3. Last 10 Pollutants by 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914400"/>
            <a:ext cx="10360501" cy="5249669"/>
          </a:xfrm>
        </p:spPr>
        <p:txBody>
          <a:bodyPr/>
          <a:lstStyle/>
          <a:p>
            <a:r>
              <a:rPr lang="en-US" dirty="0"/>
              <a:t>Query to find which 10 pollutants have appeared the least by city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1498081"/>
            <a:ext cx="8153400" cy="5128333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170612" y="2362200"/>
            <a:ext cx="5810250" cy="1981200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5" y="96370"/>
            <a:ext cx="10620375" cy="6665260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/>
          <a:lstStyle/>
          <a:p>
            <a:r>
              <a:rPr lang="en-US" dirty="0"/>
              <a:t>4. Top 10 Pollutants by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914400"/>
            <a:ext cx="10360501" cy="5249669"/>
          </a:xfrm>
        </p:spPr>
        <p:txBody>
          <a:bodyPr/>
          <a:lstStyle/>
          <a:p>
            <a:r>
              <a:rPr lang="en-US" dirty="0"/>
              <a:t>Query to find which 10 pollutants have appeared the most by state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1447800"/>
            <a:ext cx="8326870" cy="5254886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484812" y="2286000"/>
            <a:ext cx="6438900" cy="1752600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8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34" y="152400"/>
            <a:ext cx="10422156" cy="6553200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/>
          <a:lstStyle/>
          <a:p>
            <a:r>
              <a:rPr lang="en-US" dirty="0"/>
              <a:t>5. Last 10 Pollutants by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914400"/>
            <a:ext cx="10360501" cy="5249669"/>
          </a:xfrm>
        </p:spPr>
        <p:txBody>
          <a:bodyPr/>
          <a:lstStyle/>
          <a:p>
            <a:r>
              <a:rPr lang="en-US" dirty="0"/>
              <a:t>Query to find which 10 pollutants have appeared the least by state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1419528"/>
            <a:ext cx="8382000" cy="5272118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018212" y="4572000"/>
            <a:ext cx="6019800" cy="1592069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8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70" y="152400"/>
            <a:ext cx="10436885" cy="6553200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3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/>
          <a:lstStyle/>
          <a:p>
            <a:r>
              <a:rPr lang="en-US" dirty="0"/>
              <a:t>6. Top 20 Pollutants by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914400"/>
            <a:ext cx="10360501" cy="5249669"/>
          </a:xfrm>
        </p:spPr>
        <p:txBody>
          <a:bodyPr/>
          <a:lstStyle/>
          <a:p>
            <a:r>
              <a:rPr lang="en-US" dirty="0"/>
              <a:t>Query to find which 20 pollutants have appeared the most by date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1447800"/>
            <a:ext cx="9371342" cy="5252218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246812" y="3779520"/>
            <a:ext cx="5600700" cy="2621280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3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92163"/>
          </a:xfrm>
        </p:spPr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066800"/>
            <a:ext cx="6475729" cy="56387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Specification and Perquisites</a:t>
            </a:r>
          </a:p>
          <a:p>
            <a:r>
              <a:rPr lang="en-US" dirty="0"/>
              <a:t>Goals and Objectives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Data loaded into </a:t>
            </a:r>
            <a:r>
              <a:rPr lang="en-US" dirty="0" err="1"/>
              <a:t>BigInsights</a:t>
            </a:r>
            <a:endParaRPr lang="en-US" dirty="0"/>
          </a:p>
          <a:p>
            <a:r>
              <a:rPr lang="en-US" dirty="0"/>
              <a:t>Create Hive table</a:t>
            </a:r>
          </a:p>
          <a:p>
            <a:r>
              <a:rPr lang="en-US" dirty="0"/>
              <a:t>Visualization</a:t>
            </a:r>
          </a:p>
          <a:p>
            <a:r>
              <a:rPr lang="en-US" dirty="0" smtClean="0"/>
              <a:t>Challenges</a:t>
            </a:r>
            <a:endParaRPr lang="en-US" dirty="0"/>
          </a:p>
          <a:p>
            <a:r>
              <a:rPr lang="en-US" dirty="0"/>
              <a:t>Conclusion</a:t>
            </a:r>
          </a:p>
          <a:p>
            <a:r>
              <a:rPr lang="en-US" dirty="0"/>
              <a:t>Links and References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274637"/>
            <a:ext cx="4217665" cy="6324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/>
          <a:lstStyle/>
          <a:p>
            <a:r>
              <a:rPr lang="en-US" dirty="0"/>
              <a:t>7. Last 20 Pollutants by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914400"/>
            <a:ext cx="10360501" cy="5249669"/>
          </a:xfrm>
        </p:spPr>
        <p:txBody>
          <a:bodyPr/>
          <a:lstStyle/>
          <a:p>
            <a:r>
              <a:rPr lang="en-US" dirty="0"/>
              <a:t>Query to find which 20 pollutants have appeared the least by date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610"/>
          <a:stretch/>
        </p:blipFill>
        <p:spPr>
          <a:xfrm>
            <a:off x="227012" y="1445492"/>
            <a:ext cx="8701974" cy="5338615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323012" y="3733800"/>
            <a:ext cx="5753100" cy="2819400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0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541" y="273652"/>
            <a:ext cx="2209879" cy="146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EF3DEE-D7FF-4954-8D73-DC9E21CA1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412" y="952500"/>
            <a:ext cx="2437129" cy="789718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84D15-3CA0-4D92-BA80-B3648D758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981201"/>
            <a:ext cx="10360501" cy="4724400"/>
          </a:xfrm>
        </p:spPr>
        <p:txBody>
          <a:bodyPr>
            <a:normAutofit/>
          </a:bodyPr>
          <a:lstStyle/>
          <a:p>
            <a:r>
              <a:rPr lang="en-US" dirty="0"/>
              <a:t>While uploading data manually into </a:t>
            </a:r>
            <a:r>
              <a:rPr lang="en-US" dirty="0" err="1"/>
              <a:t>Ambari</a:t>
            </a:r>
            <a:r>
              <a:rPr lang="en-US" dirty="0"/>
              <a:t>, we were not able to see the data fields in the terminal. We have overcame this difficulty by generating the link through google drive of the dataset.</a:t>
            </a:r>
          </a:p>
          <a:p>
            <a:r>
              <a:rPr lang="en-US" dirty="0"/>
              <a:t>While creating the table, we had difficulty by setting the decimal as a datatype for the longitude and latitude field, then after we set the parameter for the decimal data type and </a:t>
            </a:r>
            <a:r>
              <a:rPr lang="en-US" dirty="0" smtClean="0"/>
              <a:t>finally we </a:t>
            </a:r>
            <a:r>
              <a:rPr lang="en-US" dirty="0"/>
              <a:t>were able to see the co-ordinates as it is mentioned in the raw data.</a:t>
            </a:r>
          </a:p>
          <a:p>
            <a:r>
              <a:rPr lang="en-US" dirty="0"/>
              <a:t>We used Tableau for visualization rather than MS Excel because we were able to generate separate representation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3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 Pollutants across the United States between 1990 till 2017 was analyzed based on several aspects and documented accordingly in Hive using IBM </a:t>
            </a:r>
            <a:r>
              <a:rPr lang="en-US" dirty="0" err="1"/>
              <a:t>BlueInsights</a:t>
            </a:r>
            <a:r>
              <a:rPr lang="en-US" dirty="0"/>
              <a:t>.</a:t>
            </a:r>
          </a:p>
          <a:p>
            <a:r>
              <a:rPr lang="en-US" dirty="0"/>
              <a:t>Geo Maps and Various Chart representations were included for a better understanding of the Dataset.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12" y="4038600"/>
            <a:ext cx="3771900" cy="2514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5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Dataset: </a:t>
            </a:r>
            <a:r>
              <a:rPr lang="en-US" dirty="0">
                <a:hlinkClick r:id="rId2"/>
              </a:rPr>
              <a:t>https://www.kaggle.com/epa/hazardous-air-pollutants</a:t>
            </a:r>
            <a:endParaRPr lang="en-US" dirty="0"/>
          </a:p>
          <a:p>
            <a:r>
              <a:rPr lang="en-US" dirty="0"/>
              <a:t>GitHub: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rgbClr val="FF0000"/>
                </a:solidFill>
                <a:hlinkClick r:id="rId3"/>
              </a:rPr>
              <a:t>github.com/sqian2/CIS5200-01-Group-6-Project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CIS 5200 Lab – Hive Twitter Sentiment Data Analysis using </a:t>
            </a:r>
            <a:r>
              <a:rPr lang="en-US" dirty="0" err="1"/>
              <a:t>BigInsights</a:t>
            </a:r>
            <a:r>
              <a:rPr lang="en-US" dirty="0"/>
              <a:t> of </a:t>
            </a:r>
            <a:r>
              <a:rPr lang="en-US" dirty="0" err="1" smtClean="0"/>
              <a:t>Bluemix</a:t>
            </a:r>
            <a:r>
              <a:rPr lang="en-US" dirty="0" smtClean="0"/>
              <a:t>: </a:t>
            </a:r>
            <a:r>
              <a:rPr lang="en-US" u="sng" dirty="0">
                <a:hlinkClick r:id="rId4"/>
              </a:rPr>
              <a:t>https://app.box.com/file/96513790564</a:t>
            </a:r>
            <a:endParaRPr lang="en-US" dirty="0"/>
          </a:p>
          <a:p>
            <a:r>
              <a:rPr lang="en-US" dirty="0"/>
              <a:t>CIS 5200 Lab – Analyzing social media and customer sentiment with IBM analytics engine and </a:t>
            </a:r>
            <a:r>
              <a:rPr lang="en-US" dirty="0" smtClean="0"/>
              <a:t>Tableau: </a:t>
            </a:r>
            <a:r>
              <a:rPr lang="en-US" u="sng" dirty="0">
                <a:hlinkClick r:id="rId5"/>
              </a:rPr>
              <a:t>https://app.box.com/file/247447839736</a:t>
            </a:r>
            <a:endParaRPr lang="en-US" dirty="0"/>
          </a:p>
          <a:p>
            <a:r>
              <a:rPr lang="en-US" dirty="0"/>
              <a:t>Hive SQL Syntax </a:t>
            </a:r>
            <a:r>
              <a:rPr lang="en-US" dirty="0" smtClean="0"/>
              <a:t>Checker: </a:t>
            </a:r>
            <a:r>
              <a:rPr lang="en-US" u="sng" dirty="0">
                <a:hlinkClick r:id="rId6"/>
              </a:rPr>
              <a:t>https://sql.treasuredata.com/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4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25176" y="2313532"/>
            <a:ext cx="8938472" cy="2230936"/>
          </a:xfrm>
        </p:spPr>
        <p:txBody>
          <a:bodyPr>
            <a:noAutofit/>
          </a:bodyPr>
          <a:lstStyle/>
          <a:p>
            <a:pPr algn="ctr"/>
            <a:r>
              <a:rPr lang="en-US" sz="13800" dirty="0">
                <a:latin typeface="Paramountain" panose="02000500000000000000" pitchFamily="2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6551929" cy="446227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Air pollution is a serious problem in the world right now. </a:t>
            </a:r>
          </a:p>
          <a:p>
            <a:pPr>
              <a:spcBef>
                <a:spcPts val="0"/>
              </a:spcBef>
            </a:pPr>
            <a:r>
              <a:rPr lang="en-US" dirty="0"/>
              <a:t>Hazardous air pollutants/toxic air pollutants/air toxics are poisonous for human body. </a:t>
            </a:r>
          </a:p>
          <a:p>
            <a:pPr>
              <a:spcBef>
                <a:spcPts val="0"/>
              </a:spcBef>
            </a:pPr>
            <a:r>
              <a:rPr lang="en-US" dirty="0"/>
              <a:t>Cause serious health problems</a:t>
            </a:r>
          </a:p>
          <a:p>
            <a:pPr>
              <a:spcBef>
                <a:spcPts val="0"/>
              </a:spcBef>
            </a:pPr>
            <a:r>
              <a:rPr lang="en-US" dirty="0"/>
              <a:t>This </a:t>
            </a:r>
            <a:r>
              <a:rPr lang="en-US" dirty="0" smtClean="0"/>
              <a:t>dataset </a:t>
            </a:r>
            <a:r>
              <a:rPr lang="en-US" dirty="0"/>
              <a:t>is from the Environmental Protection Agency (EPA) tracking 187 air pollutants from 1990 to 2017. </a:t>
            </a:r>
          </a:p>
          <a:p>
            <a:pPr>
              <a:spcBef>
                <a:spcPts val="0"/>
              </a:spcBef>
            </a:pPr>
            <a:r>
              <a:rPr lang="en-US" dirty="0"/>
              <a:t>Daily summary file, containing data for every monitor in the EPA database.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94" y="3624066"/>
            <a:ext cx="3832964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94" y="533400"/>
            <a:ext cx="3831336" cy="25067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5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152400"/>
            <a:ext cx="10360501" cy="1371599"/>
          </a:xfrm>
        </p:spPr>
        <p:txBody>
          <a:bodyPr>
            <a:normAutofit/>
          </a:bodyPr>
          <a:lstStyle/>
          <a:p>
            <a:r>
              <a:rPr lang="en-US" dirty="0"/>
              <a:t>Specification and Perquisites for Hazardous Air Pollutants Dataset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524000"/>
            <a:ext cx="10360501" cy="5105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GitHub: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https://github.com/sqian2/CIS5200-01-Group-6-Project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Dataset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https://www.kaggle.com/epa/hazardous-air-pollutants</a:t>
            </a: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Dataset size: 2.29GB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Number of files: 1 File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File format: CSV file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Cluster version: IOP 4.2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Cluster number of nodes: 1 node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mtClean="0"/>
              <a:t>Memory</a:t>
            </a:r>
            <a:r>
              <a:rPr lang="en-US" dirty="0"/>
              <a:t>: 8 GB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CPU: 4 </a:t>
            </a:r>
            <a:r>
              <a:rPr lang="en-US" dirty="0" smtClean="0"/>
              <a:t>Cores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CPU Speed: 2.81 GHz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3041866"/>
            <a:ext cx="4846320" cy="3325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2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1B9E-3F8E-4031-8867-43895ED7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B7D29-5251-4F8C-9284-94A4C52B7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etermine </a:t>
            </a:r>
            <a:r>
              <a:rPr lang="en-US" dirty="0"/>
              <a:t>which air pollutants are measured the most </a:t>
            </a:r>
          </a:p>
          <a:p>
            <a:pPr lvl="0"/>
            <a:r>
              <a:rPr lang="en-US" dirty="0" smtClean="0"/>
              <a:t>Determine </a:t>
            </a:r>
            <a:r>
              <a:rPr lang="en-US" dirty="0"/>
              <a:t>which cities have the highest and lowest air pollutants measured</a:t>
            </a:r>
          </a:p>
          <a:p>
            <a:pPr lvl="0"/>
            <a:r>
              <a:rPr lang="en-US" dirty="0"/>
              <a:t>D</a:t>
            </a:r>
            <a:r>
              <a:rPr lang="en-US" dirty="0" smtClean="0"/>
              <a:t>etermine </a:t>
            </a:r>
            <a:r>
              <a:rPr lang="en-US" dirty="0"/>
              <a:t>which states have the highest and lowest air pollutants measured</a:t>
            </a:r>
          </a:p>
          <a:p>
            <a:pPr lvl="0"/>
            <a:r>
              <a:rPr lang="en-US" dirty="0"/>
              <a:t>D</a:t>
            </a:r>
            <a:r>
              <a:rPr lang="en-US" dirty="0" smtClean="0"/>
              <a:t>etermine </a:t>
            </a:r>
            <a:r>
              <a:rPr lang="en-US" dirty="0"/>
              <a:t>which dates have the highest and lowest air pollutants measured</a:t>
            </a:r>
          </a:p>
          <a:p>
            <a:r>
              <a:rPr lang="en-US" dirty="0"/>
              <a:t>Express the amount of air pollutants caused from these last 27 years from 1990 to </a:t>
            </a:r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5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545295"/>
              </p:ext>
            </p:extLst>
          </p:nvPr>
        </p:nvGraphicFramePr>
        <p:xfrm>
          <a:off x="203624" y="1676400"/>
          <a:ext cx="11834388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070" y="1760220"/>
            <a:ext cx="1676400" cy="1508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154" y="4572000"/>
            <a:ext cx="1635071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514600"/>
            <a:ext cx="1720977" cy="6166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923" y="2633124"/>
            <a:ext cx="1693185" cy="63585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https://winscp.net/eng/images/og_logo_240x240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041" y="4724400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5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Pollutants Data Loaded into </a:t>
            </a:r>
            <a:r>
              <a:rPr lang="en-US" dirty="0" err="1"/>
              <a:t>BigInsights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account on Google drive, and upload zip file</a:t>
            </a:r>
          </a:p>
          <a:p>
            <a:r>
              <a:rPr lang="en-US" dirty="0"/>
              <a:t>Download file on HDFS, and unzip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74812" y="2895600"/>
            <a:ext cx="8686800" cy="2286000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7466012" y="3657600"/>
            <a:ext cx="2819400" cy="2286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1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Hive table to Query Air Pollutants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5637529" cy="446227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CREATE TABLE IF NOT EXISTS </a:t>
            </a:r>
            <a:r>
              <a:rPr lang="en-US" dirty="0" err="1"/>
              <a:t>air_pollution</a:t>
            </a:r>
            <a:r>
              <a:rPr lang="en-US" dirty="0"/>
              <a:t> (</a:t>
            </a:r>
            <a:r>
              <a:rPr lang="en-US" dirty="0" err="1"/>
              <a:t>state_code</a:t>
            </a:r>
            <a:r>
              <a:rPr lang="en-US" dirty="0"/>
              <a:t> DECIMAL, </a:t>
            </a:r>
            <a:r>
              <a:rPr lang="en-US" dirty="0" err="1"/>
              <a:t>county_code</a:t>
            </a:r>
            <a:r>
              <a:rPr lang="en-US" dirty="0"/>
              <a:t> DECIMAL, </a:t>
            </a:r>
            <a:r>
              <a:rPr lang="en-US" dirty="0" err="1"/>
              <a:t>site_num</a:t>
            </a:r>
            <a:r>
              <a:rPr lang="en-US" dirty="0"/>
              <a:t> DECIMAL, </a:t>
            </a:r>
            <a:r>
              <a:rPr lang="en-US" dirty="0" err="1"/>
              <a:t>parameter_code</a:t>
            </a:r>
            <a:r>
              <a:rPr lang="en-US" dirty="0"/>
              <a:t> DECIMAL, </a:t>
            </a:r>
            <a:r>
              <a:rPr lang="en-US" dirty="0" err="1"/>
              <a:t>poc</a:t>
            </a:r>
            <a:r>
              <a:rPr lang="en-US" dirty="0"/>
              <a:t> DECIMAL, latitude DECIMAL (10,6),  longitude DECIMAL (10,6),  datum string, </a:t>
            </a:r>
            <a:r>
              <a:rPr lang="en-US" dirty="0" err="1"/>
              <a:t>parameter_name</a:t>
            </a:r>
            <a:r>
              <a:rPr lang="en-US" dirty="0"/>
              <a:t> string, </a:t>
            </a:r>
            <a:r>
              <a:rPr lang="en-US" dirty="0" err="1"/>
              <a:t>sample_duration</a:t>
            </a:r>
            <a:r>
              <a:rPr lang="en-US" dirty="0"/>
              <a:t> string, </a:t>
            </a:r>
            <a:r>
              <a:rPr lang="en-US" dirty="0" err="1"/>
              <a:t>pollutant_standard</a:t>
            </a:r>
            <a:r>
              <a:rPr lang="en-US" dirty="0"/>
              <a:t> string, </a:t>
            </a:r>
            <a:r>
              <a:rPr lang="en-US" dirty="0" err="1"/>
              <a:t>date_local</a:t>
            </a:r>
            <a:r>
              <a:rPr lang="en-US" dirty="0"/>
              <a:t> date, </a:t>
            </a:r>
            <a:r>
              <a:rPr lang="en-US" dirty="0" err="1"/>
              <a:t>units_of_measure</a:t>
            </a:r>
            <a:r>
              <a:rPr lang="en-US" dirty="0"/>
              <a:t> string, </a:t>
            </a:r>
            <a:r>
              <a:rPr lang="en-US" dirty="0" err="1"/>
              <a:t>event_type</a:t>
            </a:r>
            <a:r>
              <a:rPr lang="en-US" dirty="0"/>
              <a:t> string, </a:t>
            </a:r>
            <a:r>
              <a:rPr lang="en-US" dirty="0" err="1"/>
              <a:t>observation_count</a:t>
            </a:r>
            <a:r>
              <a:rPr lang="en-US" dirty="0"/>
              <a:t> DECIMAL, </a:t>
            </a:r>
            <a:r>
              <a:rPr lang="en-US" dirty="0" err="1"/>
              <a:t>observation_percent</a:t>
            </a:r>
            <a:r>
              <a:rPr lang="en-US" dirty="0"/>
              <a:t> DECIMAL, </a:t>
            </a:r>
            <a:r>
              <a:rPr lang="en-US" dirty="0" err="1"/>
              <a:t>arithmetic_mean</a:t>
            </a:r>
            <a:r>
              <a:rPr lang="en-US" dirty="0"/>
              <a:t> DECIMAL, </a:t>
            </a:r>
            <a:r>
              <a:rPr lang="en-US" dirty="0" err="1"/>
              <a:t>first_max_value</a:t>
            </a:r>
            <a:r>
              <a:rPr lang="en-US" dirty="0"/>
              <a:t> float,  </a:t>
            </a:r>
            <a:r>
              <a:rPr lang="en-US" dirty="0" err="1"/>
              <a:t>first_max_hour</a:t>
            </a:r>
            <a:r>
              <a:rPr lang="en-US" dirty="0"/>
              <a:t> float, </a:t>
            </a:r>
            <a:r>
              <a:rPr lang="en-US" dirty="0" err="1"/>
              <a:t>aqi</a:t>
            </a:r>
            <a:r>
              <a:rPr lang="en-US" dirty="0"/>
              <a:t> string, </a:t>
            </a:r>
            <a:r>
              <a:rPr lang="en-US" dirty="0" err="1"/>
              <a:t>method_code</a:t>
            </a:r>
            <a:r>
              <a:rPr lang="en-US" dirty="0"/>
              <a:t> DECIMAL, </a:t>
            </a:r>
            <a:r>
              <a:rPr lang="en-US" dirty="0" err="1"/>
              <a:t>method_name</a:t>
            </a:r>
            <a:r>
              <a:rPr lang="en-US" dirty="0"/>
              <a:t> string, </a:t>
            </a:r>
            <a:r>
              <a:rPr lang="en-US" dirty="0" err="1"/>
              <a:t>local_site_name</a:t>
            </a:r>
            <a:r>
              <a:rPr lang="en-US" dirty="0"/>
              <a:t> string, address string, </a:t>
            </a:r>
            <a:r>
              <a:rPr lang="en-US" dirty="0" err="1"/>
              <a:t>state_name</a:t>
            </a:r>
            <a:r>
              <a:rPr lang="en-US" dirty="0"/>
              <a:t> string, </a:t>
            </a:r>
            <a:r>
              <a:rPr lang="en-US" dirty="0" err="1"/>
              <a:t>county_name</a:t>
            </a:r>
            <a:r>
              <a:rPr lang="en-US" dirty="0"/>
              <a:t> string, </a:t>
            </a:r>
            <a:r>
              <a:rPr lang="en-US" dirty="0" err="1"/>
              <a:t>city_name</a:t>
            </a:r>
            <a:r>
              <a:rPr lang="en-US" dirty="0"/>
              <a:t> string, </a:t>
            </a:r>
            <a:r>
              <a:rPr lang="en-US" dirty="0" err="1"/>
              <a:t>cbsa_name</a:t>
            </a:r>
            <a:r>
              <a:rPr lang="en-US" dirty="0"/>
              <a:t> string, </a:t>
            </a:r>
            <a:r>
              <a:rPr lang="en-US" dirty="0" err="1"/>
              <a:t>date_of_last_change</a:t>
            </a:r>
            <a:r>
              <a:rPr lang="en-US" dirty="0"/>
              <a:t> date) ROW FORMAT DELIMITED FIELDS TERMINATED BY ','  STORED AS TEXTFILE LOCATION '/user/sqian2/</a:t>
            </a:r>
            <a:r>
              <a:rPr lang="en-US" dirty="0" err="1"/>
              <a:t>epa_hap_daily_summary</a:t>
            </a:r>
            <a:r>
              <a:rPr lang="en-US" dirty="0"/>
              <a:t>‘ TBLPROPERTIES ('</a:t>
            </a:r>
            <a:r>
              <a:rPr lang="en-US" dirty="0" err="1"/>
              <a:t>skip.header.line.count</a:t>
            </a:r>
            <a:r>
              <a:rPr lang="en-US" dirty="0"/>
              <a:t>'='1');</a:t>
            </a:r>
          </a:p>
          <a:p>
            <a:r>
              <a:rPr lang="en-US" dirty="0"/>
              <a:t>load data local </a:t>
            </a:r>
            <a:r>
              <a:rPr lang="en-US" dirty="0" err="1"/>
              <a:t>inpath</a:t>
            </a:r>
            <a:r>
              <a:rPr lang="en-US" dirty="0"/>
              <a:t> '/home/sqian2/epa_hap_daily_summary.csv' into table </a:t>
            </a:r>
            <a:r>
              <a:rPr lang="en-US" dirty="0" err="1"/>
              <a:t>air_pollution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56412" y="1719194"/>
            <a:ext cx="4876800" cy="4427477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3200399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533400"/>
            <a:ext cx="6057900" cy="3505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6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1710</TotalTime>
  <Words>735</Words>
  <Application>Microsoft Office PowerPoint</Application>
  <PresentationFormat>Custom</PresentationFormat>
  <Paragraphs>108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Paramountain</vt:lpstr>
      <vt:lpstr>Tech 16x9</vt:lpstr>
      <vt:lpstr>Hazardous Air Pollutants in USA from 1990 to 2017 Analysis</vt:lpstr>
      <vt:lpstr>Table of Content</vt:lpstr>
      <vt:lpstr>Introduction</vt:lpstr>
      <vt:lpstr>Specification and Perquisites for Hazardous Air Pollutants Dataset</vt:lpstr>
      <vt:lpstr>Goals and Objective</vt:lpstr>
      <vt:lpstr>Implementation</vt:lpstr>
      <vt:lpstr>Air Pollutants Data Loaded into BigInsights</vt:lpstr>
      <vt:lpstr>Create Hive table to Query Air Pollutants Data</vt:lpstr>
      <vt:lpstr>Visualization</vt:lpstr>
      <vt:lpstr>1. Top 10 Pollutants</vt:lpstr>
      <vt:lpstr>2. Top 10 Pollutants by City</vt:lpstr>
      <vt:lpstr>PowerPoint Presentation</vt:lpstr>
      <vt:lpstr>3. Last 10 Pollutants by City</vt:lpstr>
      <vt:lpstr>PowerPoint Presentation</vt:lpstr>
      <vt:lpstr>4. Top 10 Pollutants by State</vt:lpstr>
      <vt:lpstr>PowerPoint Presentation</vt:lpstr>
      <vt:lpstr>5. Last 10 Pollutants by State</vt:lpstr>
      <vt:lpstr>PowerPoint Presentation</vt:lpstr>
      <vt:lpstr>6. Top 20 Pollutants by Date</vt:lpstr>
      <vt:lpstr>7. Last 20 Pollutants by Date</vt:lpstr>
      <vt:lpstr>Challenges</vt:lpstr>
      <vt:lpstr>Conclusion</vt:lpstr>
      <vt:lpstr>Links and 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Hazardous Air Pollutants in USA from 1990 to 2017 Analysis</dc:title>
  <dc:creator>Windows User</dc:creator>
  <cp:lastModifiedBy>Windows User</cp:lastModifiedBy>
  <cp:revision>55</cp:revision>
  <dcterms:created xsi:type="dcterms:W3CDTF">2017-11-20T06:50:51Z</dcterms:created>
  <dcterms:modified xsi:type="dcterms:W3CDTF">2017-11-29T04:44:32Z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