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2" r:id="rId2"/>
    <p:sldId id="283" r:id="rId3"/>
    <p:sldId id="297" r:id="rId4"/>
    <p:sldId id="298" r:id="rId5"/>
    <p:sldId id="291" r:id="rId6"/>
    <p:sldId id="300" r:id="rId7"/>
    <p:sldId id="301" r:id="rId8"/>
    <p:sldId id="302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2018/12/09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7542051" y="392264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Information Retrieval</a:t>
            </a:r>
            <a:br>
              <a:rPr lang="en-ZA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dirty="0" err="1" smtClean="0">
                <a:latin typeface="Corbel" panose="020B0503020204020204" pitchFamily="34" charset="0"/>
              </a:rPr>
              <a:t>V.Venkatesh</a:t>
            </a:r>
            <a:endParaRPr lang="en-ZA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Search engine based on </a:t>
            </a:r>
            <a:r>
              <a:rPr lang="en-ZA" dirty="0" err="1" smtClean="0"/>
              <a:t>permuterm</a:t>
            </a:r>
            <a:r>
              <a:rPr lang="en-ZA" dirty="0" smtClean="0"/>
              <a:t> index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8"/>
            <a:ext cx="3401478" cy="1681895"/>
          </a:xfrm>
        </p:spPr>
        <p:txBody>
          <a:bodyPr/>
          <a:lstStyle/>
          <a:p>
            <a:r>
              <a:rPr lang="en-ZA" dirty="0" err="1" smtClean="0"/>
              <a:t>J.S.Sunil</a:t>
            </a:r>
            <a:endParaRPr lang="en-ZA" dirty="0" smtClean="0"/>
          </a:p>
          <a:p>
            <a:r>
              <a:rPr lang="en-ZA" dirty="0" err="1" smtClean="0"/>
              <a:t>K.Upendra</a:t>
            </a:r>
            <a:endParaRPr lang="en-ZA" dirty="0" smtClean="0"/>
          </a:p>
          <a:p>
            <a:r>
              <a:rPr lang="en-ZA" dirty="0" err="1" smtClean="0"/>
              <a:t>K.Sai</a:t>
            </a:r>
            <a:r>
              <a:rPr lang="en-ZA" dirty="0" smtClean="0"/>
              <a:t> </a:t>
            </a:r>
            <a:r>
              <a:rPr lang="en-ZA" dirty="0" err="1" smtClean="0"/>
              <a:t>prasanna</a:t>
            </a:r>
            <a:endParaRPr lang="en-ZA" dirty="0" smtClean="0"/>
          </a:p>
          <a:p>
            <a:r>
              <a:rPr lang="en-ZA" dirty="0" err="1" smtClean="0"/>
              <a:t>N.Prudhvi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489" y="493546"/>
            <a:ext cx="5184913" cy="432000"/>
          </a:xfrm>
        </p:spPr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52" y="85459"/>
            <a:ext cx="9857724" cy="6590616"/>
          </a:xfrm>
        </p:spPr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US" dirty="0" smtClean="0"/>
              <a:t>• A user is uncertain about the spelling of a query term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– S*</a:t>
            </a:r>
            <a:r>
              <a:rPr lang="en-US" dirty="0" err="1" smtClean="0"/>
              <a:t>dney</a:t>
            </a:r>
            <a:r>
              <a:rPr lang="en-US" dirty="0" smtClean="0"/>
              <a:t>           uncertain about Sydney or Sidney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A user is aware of multiple variants of spelling a term and (consciously) seeks documents containing any of the variants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– Color versus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A user searches documents containing variants of a term that would be caught by stemming, but is unsure whether the search engine conducts stemming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– “</a:t>
            </a:r>
            <a:r>
              <a:rPr lang="en-US" dirty="0" err="1" smtClean="0"/>
              <a:t>judicia</a:t>
            </a:r>
            <a:r>
              <a:rPr lang="en-US" dirty="0" smtClean="0"/>
              <a:t>*”       judicial versus judiciary</a:t>
            </a:r>
            <a:endParaRPr lang="en-ZA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15500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2329178" y="493546"/>
            <a:ext cx="5143494" cy="360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When do we use wildcard queries?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811709" y="2597920"/>
            <a:ext cx="290557" cy="2136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811709" y="5351255"/>
            <a:ext cx="290557" cy="2136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489" y="493546"/>
            <a:ext cx="5184913" cy="432000"/>
          </a:xfrm>
        </p:spPr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52" y="85459"/>
            <a:ext cx="9857724" cy="6590616"/>
          </a:xfrm>
        </p:spPr>
        <p:txBody>
          <a:bodyPr/>
          <a:lstStyle/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sz="2400" dirty="0"/>
          </a:p>
          <a:p>
            <a:r>
              <a:rPr lang="en-US" sz="2400" dirty="0"/>
              <a:t>We’ll express given wild card query as Boolean </a:t>
            </a:r>
            <a:r>
              <a:rPr lang="en-US" sz="2400" dirty="0" smtClean="0"/>
              <a:t>on   special </a:t>
            </a:r>
            <a:r>
              <a:rPr lang="en-US" sz="2400" dirty="0"/>
              <a:t>constructed index to answer to user’s query 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Then we match </a:t>
            </a:r>
            <a:r>
              <a:rPr lang="en-US" sz="2400" dirty="0"/>
              <a:t>them with indexes created and </a:t>
            </a:r>
            <a:r>
              <a:rPr lang="en-US" sz="2400" dirty="0" smtClean="0"/>
              <a:t>discarding  vocabulary </a:t>
            </a:r>
            <a:r>
              <a:rPr lang="en-US" sz="2400" dirty="0"/>
              <a:t>terms that do not match query </a:t>
            </a:r>
            <a:r>
              <a:rPr lang="en-US" sz="2400" dirty="0" smtClean="0"/>
              <a:t>from specially </a:t>
            </a:r>
            <a:r>
              <a:rPr lang="en-US" sz="2400" dirty="0"/>
              <a:t>constructed index.</a:t>
            </a:r>
            <a:endParaRPr lang="en-ZA" sz="2400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15500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128045" y="925546"/>
            <a:ext cx="6793906" cy="360000"/>
          </a:xfrm>
        </p:spPr>
        <p:txBody>
          <a:bodyPr/>
          <a:lstStyle/>
          <a:p>
            <a:r>
              <a:rPr lang="en-US" sz="2800" b="1" dirty="0" smtClean="0"/>
              <a:t>Handling These Wildcard   </a:t>
            </a:r>
            <a:r>
              <a:rPr lang="en-US" sz="3200" b="1" dirty="0" smtClean="0"/>
              <a:t>Queries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616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489" y="493546"/>
            <a:ext cx="5184913" cy="432000"/>
          </a:xfrm>
        </p:spPr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52" y="85459"/>
            <a:ext cx="9857724" cy="6590616"/>
          </a:xfrm>
        </p:spPr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r>
              <a:rPr lang="en-US" sz="2400" dirty="0" smtClean="0"/>
              <a:t>One </a:t>
            </a:r>
            <a:r>
              <a:rPr lang="en-US" sz="2400" dirty="0"/>
              <a:t>of the efficient ways </a:t>
            </a:r>
            <a:r>
              <a:rPr lang="en-US" sz="2400" dirty="0" smtClean="0"/>
              <a:t>of handling </a:t>
            </a:r>
            <a:r>
              <a:rPr lang="en-US" sz="2400" dirty="0"/>
              <a:t>these wild card queries.</a:t>
            </a:r>
            <a:endParaRPr lang="en-ZA" sz="2400" dirty="0" smtClean="0"/>
          </a:p>
          <a:p>
            <a:r>
              <a:rPr lang="en-US" sz="2400" dirty="0"/>
              <a:t>Use a special symbol $ to mark the end of a term </a:t>
            </a:r>
            <a:endParaRPr lang="en-US" sz="2400" dirty="0" smtClean="0"/>
          </a:p>
          <a:p>
            <a:r>
              <a:rPr lang="en-US" sz="2400" dirty="0"/>
              <a:t>A </a:t>
            </a:r>
            <a:r>
              <a:rPr lang="en-US" sz="2400" dirty="0" err="1"/>
              <a:t>permuterm</a:t>
            </a:r>
            <a:r>
              <a:rPr lang="en-US" sz="2400" dirty="0"/>
              <a:t> index contains various rotations of each term augmented with $ all linked to the original vocabulary term </a:t>
            </a: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permuterm</a:t>
            </a:r>
            <a:r>
              <a:rPr lang="en-US" sz="2400" dirty="0"/>
              <a:t> vocabulary: the set of rotated terms in the </a:t>
            </a:r>
            <a:r>
              <a:rPr lang="en-US" sz="2400" dirty="0" err="1"/>
              <a:t>permuterm</a:t>
            </a:r>
            <a:r>
              <a:rPr lang="en-US" sz="2400" dirty="0"/>
              <a:t> index </a:t>
            </a:r>
            <a:endParaRPr lang="en-US" sz="2400" dirty="0"/>
          </a:p>
          <a:p>
            <a:endParaRPr lang="en-ZA" sz="2400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15500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179320" y="493546"/>
            <a:ext cx="5532777" cy="360000"/>
          </a:xfrm>
        </p:spPr>
        <p:txBody>
          <a:bodyPr/>
          <a:lstStyle/>
          <a:p>
            <a:r>
              <a:rPr lang="en-US" sz="2800" b="1" dirty="0" err="1"/>
              <a:t>Permuterm</a:t>
            </a:r>
            <a:r>
              <a:rPr lang="en-US" sz="2800" b="1" dirty="0"/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61860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1" dirty="0" smtClean="0">
                <a:latin typeface="+mn-lt"/>
              </a:rPr>
              <a:t>An    example   of    </a:t>
            </a:r>
            <a:r>
              <a:rPr lang="en-ZA" i="1" dirty="0" err="1" smtClean="0">
                <a:latin typeface="+mn-lt"/>
              </a:rPr>
              <a:t>permuterm</a:t>
            </a:r>
            <a:r>
              <a:rPr lang="en-ZA" i="1" dirty="0" smtClean="0">
                <a:latin typeface="+mn-lt"/>
              </a:rPr>
              <a:t>       rotations</a:t>
            </a:r>
            <a:endParaRPr lang="en-ZA" i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66" y="1343906"/>
            <a:ext cx="5870961" cy="4492872"/>
          </a:xfrm>
        </p:spPr>
        <p:txBody>
          <a:bodyPr/>
          <a:lstStyle/>
          <a:p>
            <a:r>
              <a:rPr lang="en-ZA" sz="2000" dirty="0" smtClean="0"/>
              <a:t>Suppose consider an example term hello</a:t>
            </a:r>
          </a:p>
          <a:p>
            <a:endParaRPr lang="en-ZA" sz="2000" dirty="0" smtClean="0"/>
          </a:p>
          <a:p>
            <a:r>
              <a:rPr lang="en-US" sz="2000" dirty="0"/>
              <a:t>We mark the end of the term by a ‘$’ </a:t>
            </a:r>
            <a:r>
              <a:rPr lang="en-US" sz="2000" dirty="0" smtClean="0"/>
              <a:t>sign</a:t>
            </a:r>
          </a:p>
          <a:p>
            <a:endParaRPr lang="en-ZA" sz="2000" dirty="0"/>
          </a:p>
          <a:p>
            <a:r>
              <a:rPr lang="en-US" sz="2000" dirty="0" smtClean="0"/>
              <a:t>This helps us </a:t>
            </a:r>
            <a:r>
              <a:rPr lang="en-US" sz="2000" dirty="0"/>
              <a:t>in identifying where the original term ended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s-ES" sz="2000" b="1" dirty="0" err="1"/>
              <a:t>hello</a:t>
            </a:r>
            <a:r>
              <a:rPr lang="es-ES" sz="2000" b="1" dirty="0"/>
              <a:t>$  -&gt;</a:t>
            </a:r>
            <a:r>
              <a:rPr lang="es-ES" sz="2000" b="1" dirty="0" err="1"/>
              <a:t>ello$h</a:t>
            </a:r>
            <a:r>
              <a:rPr lang="es-ES" sz="2000" b="1" dirty="0"/>
              <a:t> -&gt; </a:t>
            </a:r>
            <a:r>
              <a:rPr lang="es-ES" sz="2000" b="1" dirty="0" err="1"/>
              <a:t>llo$he</a:t>
            </a:r>
            <a:r>
              <a:rPr lang="es-ES" sz="2000" b="1" dirty="0"/>
              <a:t> -&gt; </a:t>
            </a:r>
            <a:r>
              <a:rPr lang="es-ES" sz="2000" b="1" dirty="0" err="1" smtClean="0"/>
              <a:t>lo$hel</a:t>
            </a:r>
            <a:r>
              <a:rPr lang="es-ES" sz="2000" b="1" dirty="0" smtClean="0"/>
              <a:t> </a:t>
            </a:r>
            <a:r>
              <a:rPr lang="es-ES" sz="2000" b="1" dirty="0"/>
              <a:t>-&gt; </a:t>
            </a:r>
            <a:r>
              <a:rPr lang="es-ES" sz="2000" b="1" dirty="0" err="1"/>
              <a:t>o$hell</a:t>
            </a:r>
            <a:r>
              <a:rPr lang="es-ES" sz="2000" b="1" dirty="0"/>
              <a:t> -&gt; $</a:t>
            </a:r>
            <a:r>
              <a:rPr lang="es-ES" sz="2000" b="1" dirty="0" err="1" smtClean="0"/>
              <a:t>hello</a:t>
            </a:r>
            <a:endParaRPr lang="es-ES" sz="2000" b="1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are all the possible permutations of the term.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r="2051"/>
          <a:stretch>
            <a:fillRect/>
          </a:stretch>
        </p:blipFill>
        <p:spPr>
          <a:xfrm>
            <a:off x="5939328" y="1344803"/>
            <a:ext cx="4042160" cy="4491975"/>
          </a:xfrm>
        </p:spPr>
      </p:pic>
      <p:pic>
        <p:nvPicPr>
          <p:cNvPr id="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1550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489" y="493546"/>
            <a:ext cx="5184913" cy="432000"/>
          </a:xfrm>
        </p:spPr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52" y="85459"/>
            <a:ext cx="9857724" cy="6590616"/>
          </a:xfrm>
        </p:spPr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r>
              <a:rPr lang="en-US" sz="2800" dirty="0" smtClean="0"/>
              <a:t> </a:t>
            </a:r>
            <a:r>
              <a:rPr lang="en-US" sz="2800" dirty="0"/>
              <a:t>Rotate a wildcard query so that the * symbol appears at the end of the </a:t>
            </a:r>
            <a:r>
              <a:rPr lang="en-US" sz="2800" dirty="0" smtClean="0"/>
              <a:t>string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Example : Rotate I*TS </a:t>
            </a:r>
            <a:r>
              <a:rPr lang="en-US" sz="2800" dirty="0"/>
              <a:t>to </a:t>
            </a:r>
            <a:r>
              <a:rPr lang="en-US" sz="2800" dirty="0" smtClean="0"/>
              <a:t>TS$I*</a:t>
            </a:r>
          </a:p>
          <a:p>
            <a:pPr marL="0" indent="0">
              <a:buNone/>
            </a:pPr>
            <a:r>
              <a:rPr lang="en-US" sz="2800" dirty="0"/>
              <a:t>• Look up the string in the </a:t>
            </a:r>
            <a:r>
              <a:rPr lang="en-US" sz="2800" dirty="0" err="1"/>
              <a:t>permuterm</a:t>
            </a:r>
            <a:r>
              <a:rPr lang="en-US" sz="2800" dirty="0"/>
              <a:t> index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- Find Terms TS$III and TS$II -&gt; IIITS and IITS are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possible answers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15500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2068082" y="635505"/>
            <a:ext cx="5452217" cy="360000"/>
          </a:xfrm>
        </p:spPr>
        <p:txBody>
          <a:bodyPr/>
          <a:lstStyle/>
          <a:p>
            <a:r>
              <a:rPr lang="en-US" sz="2800" b="1" dirty="0"/>
              <a:t>Query Answering – One * Symbol </a:t>
            </a:r>
          </a:p>
        </p:txBody>
      </p:sp>
    </p:spTree>
    <p:extLst>
      <p:ext uri="{BB962C8B-B14F-4D97-AF65-F5344CB8AC3E}">
        <p14:creationId xmlns:p14="http://schemas.microsoft.com/office/powerpoint/2010/main" val="37304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489" y="493546"/>
            <a:ext cx="5184913" cy="432000"/>
          </a:xfrm>
        </p:spPr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52" y="85459"/>
            <a:ext cx="9857724" cy="6590616"/>
          </a:xfrm>
        </p:spPr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US" sz="2400" dirty="0"/>
              <a:t>• Example query: q = fi*</a:t>
            </a:r>
            <a:r>
              <a:rPr lang="en-US" sz="2400" dirty="0" err="1"/>
              <a:t>mo</a:t>
            </a:r>
            <a:r>
              <a:rPr lang="en-US" sz="2400" dirty="0"/>
              <a:t>*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Conduct query Q = </a:t>
            </a:r>
            <a:r>
              <a:rPr lang="en-US" sz="2400" dirty="0" err="1" smtClean="0"/>
              <a:t>er$fi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Check each term returned from Q against q, only search the inverted index for those terms satisfying q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Cost: the </a:t>
            </a:r>
            <a:r>
              <a:rPr lang="en-US" sz="2400" dirty="0" err="1"/>
              <a:t>permuterm</a:t>
            </a:r>
            <a:r>
              <a:rPr lang="en-US" sz="2400" dirty="0"/>
              <a:t> index is quite large since it contains all rotations of each </a:t>
            </a:r>
            <a:r>
              <a:rPr lang="en-US" sz="2400" dirty="0" smtClean="0"/>
              <a:t>term</a:t>
            </a:r>
          </a:p>
          <a:p>
            <a:pPr marL="0" indent="0">
              <a:buNone/>
            </a:pPr>
            <a:r>
              <a:rPr lang="en-US" sz="2400" dirty="0" smtClean="0"/>
              <a:t>     – </a:t>
            </a:r>
            <a:r>
              <a:rPr lang="en-US" sz="2400" dirty="0"/>
              <a:t>On average 10 times for English documents </a:t>
            </a:r>
            <a:endParaRPr lang="en-US" sz="2400" dirty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15500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2068082" y="635505"/>
            <a:ext cx="5452217" cy="360000"/>
          </a:xfrm>
        </p:spPr>
        <p:txBody>
          <a:bodyPr/>
          <a:lstStyle/>
          <a:p>
            <a:r>
              <a:rPr lang="en-US" sz="2800" b="1" dirty="0" smtClean="0"/>
              <a:t>Query Answering – Multiple *’s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89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489" y="493546"/>
            <a:ext cx="5184913" cy="432000"/>
          </a:xfrm>
        </p:spPr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52" y="85459"/>
            <a:ext cx="9857724" cy="6590616"/>
          </a:xfrm>
        </p:spPr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For </a:t>
            </a:r>
            <a:r>
              <a:rPr lang="en-US" sz="2800" dirty="0"/>
              <a:t>query q = </a:t>
            </a:r>
            <a:r>
              <a:rPr lang="en-US" sz="2800" dirty="0" smtClean="0"/>
              <a:t>f*</a:t>
            </a:r>
            <a:r>
              <a:rPr lang="en-US" sz="2800" dirty="0" err="1" smtClean="0"/>
              <a:t>mo</a:t>
            </a:r>
            <a:r>
              <a:rPr lang="en-US" sz="2800" dirty="0" smtClean="0"/>
              <a:t>*</a:t>
            </a:r>
            <a:r>
              <a:rPr lang="en-US" sz="2800" dirty="0" err="1" smtClean="0"/>
              <a:t>er</a:t>
            </a:r>
            <a:endParaRPr lang="en-US" sz="2800" dirty="0" smtClean="0"/>
          </a:p>
          <a:p>
            <a:r>
              <a:rPr lang="en-US" sz="2800" dirty="0" smtClean="0"/>
              <a:t>Append a $ in the end and rotate until a * comes to the end</a:t>
            </a:r>
          </a:p>
          <a:p>
            <a:r>
              <a:rPr lang="en-US" sz="2800" dirty="0" smtClean="0"/>
              <a:t>Now, for </a:t>
            </a:r>
            <a:r>
              <a:rPr lang="en-US" sz="2800" dirty="0" err="1" smtClean="0"/>
              <a:t>er$f</a:t>
            </a:r>
            <a:r>
              <a:rPr lang="en-US" sz="2800" dirty="0" smtClean="0"/>
              <a:t>*</a:t>
            </a:r>
            <a:r>
              <a:rPr lang="en-US" sz="2800" dirty="0" err="1" smtClean="0"/>
              <a:t>mo</a:t>
            </a:r>
            <a:r>
              <a:rPr lang="en-US" sz="2800" dirty="0" smtClean="0"/>
              <a:t>* remove the trailing * and split based on * and generate two strings Q1 and Q2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can run queries Q1 = </a:t>
            </a:r>
            <a:r>
              <a:rPr lang="en-US" sz="2800" dirty="0" err="1"/>
              <a:t>er$f</a:t>
            </a:r>
            <a:r>
              <a:rPr lang="en-US" sz="2800" dirty="0"/>
              <a:t> and Q2=</a:t>
            </a:r>
            <a:r>
              <a:rPr lang="en-US" sz="2800" dirty="0" err="1"/>
              <a:t>mo</a:t>
            </a:r>
            <a:r>
              <a:rPr lang="en-US" sz="2800" dirty="0"/>
              <a:t> and obtain the intersection of the answers </a:t>
            </a:r>
            <a:endParaRPr lang="en-US" sz="2800" dirty="0" smtClean="0"/>
          </a:p>
          <a:p>
            <a:r>
              <a:rPr lang="en-US" sz="2800" dirty="0" smtClean="0"/>
              <a:t>This way we can handle multiple queries</a:t>
            </a:r>
            <a:endParaRPr lang="en-ZA" sz="2800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xmlns="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15500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2068082" y="635505"/>
            <a:ext cx="5452217" cy="360000"/>
          </a:xfrm>
        </p:spPr>
        <p:txBody>
          <a:bodyPr/>
          <a:lstStyle/>
          <a:p>
            <a:r>
              <a:rPr lang="en-US" sz="2800" b="1" dirty="0" smtClean="0"/>
              <a:t>Query Answering – Multiple *’s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635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Deadline Hitters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079360" y="4147956"/>
            <a:ext cx="2910342" cy="238016"/>
          </a:xfrm>
        </p:spPr>
        <p:txBody>
          <a:bodyPr/>
          <a:lstStyle/>
          <a:p>
            <a:r>
              <a:rPr lang="en-US" dirty="0" err="1" smtClean="0"/>
              <a:t>Js.Sunil</a:t>
            </a:r>
            <a:r>
              <a:rPr lang="en-US" dirty="0" smtClean="0"/>
              <a:t> – S20160010033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79360" y="4540691"/>
            <a:ext cx="2910342" cy="238016"/>
          </a:xfrm>
        </p:spPr>
        <p:txBody>
          <a:bodyPr/>
          <a:lstStyle/>
          <a:p>
            <a:r>
              <a:rPr lang="en-US" dirty="0" err="1" smtClean="0"/>
              <a:t>K.Upendra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S20160010038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6079360" y="4931263"/>
            <a:ext cx="2910342" cy="238016"/>
          </a:xfrm>
        </p:spPr>
        <p:txBody>
          <a:bodyPr/>
          <a:lstStyle/>
          <a:p>
            <a:r>
              <a:rPr lang="en-US" dirty="0" err="1" smtClean="0"/>
              <a:t>k.Sai</a:t>
            </a:r>
            <a:r>
              <a:rPr lang="en-US" dirty="0" smtClean="0"/>
              <a:t> </a:t>
            </a:r>
            <a:r>
              <a:rPr lang="en-US" dirty="0" err="1" smtClean="0"/>
              <a:t>Prasanna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S20160010047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ZA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dirty="0">
                <a:latin typeface="Corbel" panose="020B0503020204020204" pitchFamily="34" charset="0"/>
              </a:rPr>
              <a:t>CONSULTANTS</a:t>
            </a:r>
            <a:endParaRPr lang="en-ZA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5355" y="5321835"/>
            <a:ext cx="2193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/>
              <a:t>N.Prudhvi</a:t>
            </a:r>
            <a:r>
              <a:rPr lang="en-US" sz="1400" i="1" dirty="0" smtClean="0"/>
              <a:t> </a:t>
            </a:r>
            <a:r>
              <a:rPr lang="en-US" sz="1400" i="1" dirty="0"/>
              <a:t>– </a:t>
            </a:r>
            <a:r>
              <a:rPr lang="en-US" sz="1400" i="1" dirty="0" smtClean="0"/>
              <a:t>S20160010057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464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Office Theme</vt:lpstr>
      <vt:lpstr>Search engine based on permuterm index</vt:lpstr>
      <vt:lpstr>Introduction</vt:lpstr>
      <vt:lpstr>Introduction</vt:lpstr>
      <vt:lpstr>Introduction</vt:lpstr>
      <vt:lpstr>An    example   of    permuterm       rotations</vt:lpstr>
      <vt:lpstr>Introduction</vt:lpstr>
      <vt:lpstr>Introduction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2018-12-09T14:37:57Z</dcterms:created>
  <dcterms:modified xsi:type="dcterms:W3CDTF">2018-12-09T12:41:14Z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