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9"/>
  </p:notesMasterIdLst>
  <p:sldIdLst>
    <p:sldId id="256" r:id="rId2"/>
    <p:sldId id="257" r:id="rId3"/>
    <p:sldId id="258" r:id="rId4"/>
    <p:sldId id="259" r:id="rId5"/>
    <p:sldId id="272" r:id="rId6"/>
    <p:sldId id="270" r:id="rId7"/>
    <p:sldId id="260" r:id="rId8"/>
    <p:sldId id="261" r:id="rId9"/>
    <p:sldId id="262" r:id="rId10"/>
    <p:sldId id="271" r:id="rId11"/>
    <p:sldId id="263" r:id="rId12"/>
    <p:sldId id="264" r:id="rId13"/>
    <p:sldId id="265" r:id="rId14"/>
    <p:sldId id="267" r:id="rId15"/>
    <p:sldId id="268" r:id="rId16"/>
    <p:sldId id="269" r:id="rId17"/>
    <p:sldId id="266" r:id="rId18"/>
  </p:sldIdLst>
  <p:sldSz cx="9144000" cy="5143500" type="screen16x9"/>
  <p:notesSz cx="6858000" cy="9144000"/>
  <p:embeddedFontLst>
    <p:embeddedFont>
      <p:font typeface="Calibri Light" panose="020F0302020204030204" pitchFamily="34" charset="0"/>
      <p:regular r:id="rId20"/>
      <p:italic r:id="rId21"/>
    </p:embeddedFont>
    <p:embeddedFont>
      <p:font typeface="Roboto" panose="02000000000000000000" pitchFamily="2" charset="0"/>
      <p:regular r:id="rId22"/>
      <p:bold r:id="rId23"/>
      <p:italic r:id="rId24"/>
      <p:boldItalic r:id="rId25"/>
    </p:embeddedFont>
    <p:embeddedFont>
      <p:font typeface="Rockwell" panose="02060603020205020403" pitchFamily="18" charset="0"/>
      <p:regular r:id="rId26"/>
      <p:bold r:id="rId27"/>
      <p:italic r:id="rId28"/>
      <p:boldItalic r:id="rId29"/>
    </p:embeddedFont>
    <p:embeddedFont>
      <p:font typeface="Source Code Pro" panose="020B0509030403020204" pitchFamily="49" charset="0"/>
      <p:regular r:id="rId30"/>
      <p:bold r:id="rId31"/>
      <p:italic r:id="rId32"/>
      <p:boldItalic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1C18E1-67B7-47E5-B587-EB2C0CEE498C}">
  <a:tblStyle styleId="{9D1C18E1-67B7-47E5-B587-EB2C0CEE498C}"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ED"/>
          </a:solidFill>
        </a:fill>
      </a:tcStyle>
    </a:wholeTbl>
    <a:band1H>
      <a:tcTxStyle/>
      <a:tcStyle>
        <a:tcBdr/>
        <a:fill>
          <a:solidFill>
            <a:srgbClr val="D1D6DA"/>
          </a:solidFill>
        </a:fill>
      </a:tcStyle>
    </a:band1H>
    <a:band2H>
      <a:tcTxStyle/>
      <a:tcStyle>
        <a:tcBdr/>
      </a:tcStyle>
    </a:band2H>
    <a:band1V>
      <a:tcTxStyle/>
      <a:tcStyle>
        <a:tcBdr/>
        <a:fill>
          <a:solidFill>
            <a:srgbClr val="D1D6DA"/>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google.com/url?sa=i&amp;url=https%3A%2F%2Fwww.semanticscholar.org%2Fpaper%2FFake-News-Stance-Detection-Using-Deep-Learning-Umer-Imtiaz%2Fcedc6a965d17ceaba7fcf8cb96c33059dadcc992&amp;psig=AOvVaw2kOAbKDZ1Lxctub61yAKvm&amp;ust=1683321396747000&amp;source=images&amp;cd=vfe&amp;ved=0CA8QjhxqFwoTCMD5q4HL3P4CFQAAAAAdAAAAABAf"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just" rtl="0">
              <a:lnSpc>
                <a:spcPct val="105000"/>
              </a:lnSpc>
              <a:spcBef>
                <a:spcPts val="0"/>
              </a:spcBef>
              <a:spcAft>
                <a:spcPts val="0"/>
              </a:spcAft>
              <a:buNone/>
            </a:pPr>
            <a:r>
              <a:rPr lang="en-US">
                <a:solidFill>
                  <a:srgbClr val="424242"/>
                </a:solidFill>
                <a:latin typeface="Source Code Pro"/>
                <a:ea typeface="Source Code Pro"/>
                <a:cs typeface="Source Code Pro"/>
                <a:sym typeface="Source Code Pro"/>
              </a:rPr>
              <a:t>Te prior approaches lack an interpretable AI component in the study, which could verify the significance of the model's outputs.</a:t>
            </a:r>
            <a:endParaRPr>
              <a:solidFill>
                <a:srgbClr val="424242"/>
              </a:solidFill>
              <a:latin typeface="Source Code Pro"/>
              <a:ea typeface="Source Code Pro"/>
              <a:cs typeface="Source Code Pro"/>
              <a:sym typeface="Source Code Pro"/>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Ref:-</a:t>
            </a:r>
            <a:endParaRPr/>
          </a:p>
          <a:p>
            <a:pPr marL="0" lvl="0" indent="0" algn="l" rtl="0">
              <a:lnSpc>
                <a:spcPct val="100000"/>
              </a:lnSpc>
              <a:spcBef>
                <a:spcPts val="0"/>
              </a:spcBef>
              <a:spcAft>
                <a:spcPts val="0"/>
              </a:spcAft>
              <a:buSzPts val="1100"/>
              <a:buNone/>
            </a:pPr>
            <a:r>
              <a:rPr lang="en-US"/>
              <a:t>https://www.kaggle.com/code/sohamohajeri/buzzfeed-news-analysis-and-classification</a:t>
            </a:r>
            <a:endParaRPr/>
          </a:p>
          <a:p>
            <a:pPr marL="0" lvl="0" indent="0" algn="l" rtl="0">
              <a:lnSpc>
                <a:spcPct val="100000"/>
              </a:lnSpc>
              <a:spcBef>
                <a:spcPts val="0"/>
              </a:spcBef>
              <a:spcAft>
                <a:spcPts val="0"/>
              </a:spcAft>
              <a:buSzPts val="1100"/>
              <a:buNone/>
            </a:pPr>
            <a:r>
              <a:rPr lang="en-US"/>
              <a:t>https://www.kaggle.com/code/paramarthasengupta/fake-news-detector-eda-prediction-99#Lets-try-to-identify-the-distribution-of-word-counts-in-the-texts</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400" u="sng">
                <a:solidFill>
                  <a:schemeClr val="hlink"/>
                </a:solidFill>
                <a:latin typeface="Source Code Pro"/>
                <a:ea typeface="Source Code Pro"/>
                <a:cs typeface="Source Code Pro"/>
                <a:sym typeface="Source Code Pro"/>
                <a:hlinkClick r:id="rId3"/>
              </a:rPr>
              <a:t>https://www.google.com/url?sa=i&amp;url=https%3A%2F%2Fwww.semanticscholar.org%2Fpaper%2FFake-News-Stance-Detection-Using-Deep-Learning-Umer-Imtiaz%2Fcedc6a965d17ceaba7fcf8cb96c33059dadcc992&amp;psig=AOvVaw2kOAbKDZ1Lxctub61yAKvm&amp;ust=1683321396747000&amp;source=images&amp;cd=vfe&amp;ved=0CA8QjhxqFwoTCMD5q4HL3P4CFQAAAAAdAAAAABAf</a:t>
            </a:r>
            <a:endParaRPr sz="1400">
              <a:solidFill>
                <a:srgbClr val="424242"/>
              </a:solidFill>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US"/>
              <a:t>Ref - https://www.semanticscholar.org/paper/Bidirectional-LSTM-Based-on-POS-tags-and-CNN-for-Balwant/a2566773e3cfaa6676506ffad86b5d487d947588</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dirty="0">
                <a:solidFill>
                  <a:srgbClr val="000000"/>
                </a:solidFill>
                <a:effectLst/>
                <a:latin typeface="Arial"/>
                <a:ea typeface="Arial"/>
                <a:cs typeface="Arial"/>
                <a:sym typeface="Arial"/>
              </a:rPr>
              <a:t>BERT is pre-trained on a large corpus of text data, which provides it with a broad understanding of language. However, it needs to be fine-tuned on a specific task, such as fake news detection, using labeled training data to optimize its performance for the target application.</a:t>
            </a:r>
          </a:p>
          <a:p>
            <a:r>
              <a:rPr lang="en-US" sz="1100" b="0" i="0" u="none" strike="noStrike" cap="none" dirty="0">
                <a:solidFill>
                  <a:srgbClr val="000000"/>
                </a:solidFill>
                <a:effectLst/>
                <a:latin typeface="Arial"/>
                <a:ea typeface="Arial"/>
                <a:cs typeface="Arial"/>
                <a:sym typeface="Arial"/>
              </a:rPr>
              <a:t>Fine-tuning BERT involves adapting the pre-trained model by adding a classification layer on top of it. This layer is trained on labeled data, where the model learns to classify news articles as either real or fake based on the extracted features from BERT. The fine-tuned BERT model can then be used to classify new, unseen news articles.</a:t>
            </a:r>
          </a:p>
          <a:p>
            <a:endParaRPr lang="en-US" dirty="0"/>
          </a:p>
        </p:txBody>
      </p:sp>
    </p:spTree>
    <p:extLst>
      <p:ext uri="{BB962C8B-B14F-4D97-AF65-F5344CB8AC3E}">
        <p14:creationId xmlns:p14="http://schemas.microsoft.com/office/powerpoint/2010/main" val="648199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200">
                <a:solidFill>
                  <a:srgbClr val="374151"/>
                </a:solidFill>
                <a:highlight>
                  <a:srgbClr val="F7F7F8"/>
                </a:highlight>
                <a:latin typeface="Roboto"/>
                <a:ea typeface="Roboto"/>
                <a:cs typeface="Roboto"/>
                <a:sym typeface="Roboto"/>
              </a:rPr>
              <a:t>A feature is important if permuting its values increases the model error, and SHAP identifies these feature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247255" y="-44532"/>
            <a:ext cx="9386888" cy="5192849"/>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251970" y="889863"/>
            <a:ext cx="6636259" cy="3358450"/>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19428" y="1556628"/>
            <a:ext cx="6509936" cy="1311547"/>
          </a:xfrm>
        </p:spPr>
        <p:txBody>
          <a:bodyPr bIns="0" anchor="b">
            <a:normAutofit/>
          </a:bodyPr>
          <a:lstStyle>
            <a:lvl1pPr algn="ctr">
              <a:lnSpc>
                <a:spcPct val="80000"/>
              </a:lnSpc>
              <a:defRPr sz="4050" spc="-113">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319428" y="2929700"/>
            <a:ext cx="6505070" cy="991940"/>
          </a:xfrm>
        </p:spPr>
        <p:txBody>
          <a:bodyPr tIns="0">
            <a:normAutofit/>
          </a:bodyPr>
          <a:lstStyle>
            <a:lvl1pPr marL="0" indent="0" algn="ctr">
              <a:lnSpc>
                <a:spcPct val="100000"/>
              </a:lnSpc>
              <a:buNone/>
              <a:defRPr sz="1350" b="0">
                <a:solidFill>
                  <a:srgbClr val="FFFEFF"/>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03504" y="240030"/>
            <a:ext cx="2743200" cy="240030"/>
          </a:xfrm>
        </p:spPr>
        <p:txBody>
          <a:bodyPr vert="horz" lIns="91440" tIns="45720" rIns="91440" bIns="45720" rtlCol="0" anchor="ctr"/>
          <a:lstStyle>
            <a:lvl1pPr>
              <a:defRPr lang="en-US"/>
            </a:lvl1pPr>
          </a:lstStyle>
          <a:p>
            <a:fld id="{48A87A34-81AB-432B-8DAE-1953F412C126}" type="datetimeFigureOut">
              <a:rPr lang="en-US" dirty="0"/>
              <a:pPr/>
              <a:t>5/15/2023</a:t>
            </a:fld>
            <a:endParaRPr lang="en-US" dirty="0"/>
          </a:p>
        </p:txBody>
      </p:sp>
      <p:sp>
        <p:nvSpPr>
          <p:cNvPr id="5" name="Footer Placeholder 4"/>
          <p:cNvSpPr>
            <a:spLocks noGrp="1"/>
          </p:cNvSpPr>
          <p:nvPr>
            <p:ph type="ftr" sz="quarter" idx="11"/>
          </p:nvPr>
        </p:nvSpPr>
        <p:spPr>
          <a:xfrm>
            <a:off x="603504" y="4670298"/>
            <a:ext cx="7941564" cy="24003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7852410" y="240030"/>
            <a:ext cx="685800" cy="240030"/>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7859950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313135" y="0"/>
            <a:ext cx="9438086" cy="5139929"/>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600108" y="1274692"/>
            <a:ext cx="2755857" cy="260281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5897" cy="184233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832488" y="596039"/>
            <a:ext cx="4706276" cy="394281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316649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9438086" cy="5139929"/>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5789211" y="1274692"/>
            <a:ext cx="2755857" cy="260281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855578" y="1762444"/>
            <a:ext cx="2625896" cy="184233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2060" y="598834"/>
            <a:ext cx="4701467" cy="39429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3504" y="240030"/>
            <a:ext cx="2743200" cy="240030"/>
          </a:xfrm>
        </p:spPr>
        <p:txBody>
          <a:bodyPr/>
          <a:lstStyle/>
          <a:p>
            <a:fld id="{48A87A34-81AB-432B-8DAE-1953F412C126}" type="datetimeFigureOut">
              <a:rPr lang="en-US" dirty="0"/>
              <a:t>5/15/2023</a:t>
            </a:fld>
            <a:endParaRPr lang="en-US" dirty="0"/>
          </a:p>
        </p:txBody>
      </p:sp>
      <p:sp>
        <p:nvSpPr>
          <p:cNvPr id="5" name="Footer Placeholder 4"/>
          <p:cNvSpPr>
            <a:spLocks noGrp="1"/>
          </p:cNvSpPr>
          <p:nvPr>
            <p:ph type="ftr" sz="quarter" idx="11"/>
          </p:nvPr>
        </p:nvSpPr>
        <p:spPr>
          <a:xfrm>
            <a:off x="603504" y="4670298"/>
            <a:ext cx="7941564" cy="240030"/>
          </a:xfrm>
        </p:spPr>
        <p:txBody>
          <a:bodyPr/>
          <a:lstStyle/>
          <a:p>
            <a:endParaRPr lang="en-US" dirty="0"/>
          </a:p>
        </p:txBody>
      </p:sp>
      <p:sp>
        <p:nvSpPr>
          <p:cNvPr id="6" name="Slide Number Placeholder 5"/>
          <p:cNvSpPr>
            <a:spLocks noGrp="1"/>
          </p:cNvSpPr>
          <p:nvPr>
            <p:ph type="sldNum" sz="quarter" idx="12"/>
          </p:nvPr>
        </p:nvSpPr>
        <p:spPr>
          <a:xfrm>
            <a:off x="7852410" y="240030"/>
            <a:ext cx="685800" cy="240030"/>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893889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7" name="Google Shape;17;p3"/>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8" name="Google Shape;18;p3"/>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80632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2" name="Google Shape;22;p4"/>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11700" y="1468825"/>
            <a:ext cx="3999900" cy="30999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4"/>
          <p:cNvSpPr txBox="1">
            <a:spLocks noGrp="1"/>
          </p:cNvSpPr>
          <p:nvPr>
            <p:ph type="body" idx="2"/>
          </p:nvPr>
        </p:nvSpPr>
        <p:spPr>
          <a:xfrm>
            <a:off x="4832400" y="1468825"/>
            <a:ext cx="3999900" cy="30999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56175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6"/>
        <p:cNvGrpSpPr/>
        <p:nvPr/>
      </p:nvGrpSpPr>
      <p:grpSpPr>
        <a:xfrm>
          <a:off x="0" y="0"/>
          <a:ext cx="0" cy="0"/>
          <a:chOff x="0" y="0"/>
          <a:chExt cx="0" cy="0"/>
        </a:xfrm>
      </p:grpSpPr>
      <p:sp>
        <p:nvSpPr>
          <p:cNvPr id="28" name="Google Shape;28;p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12000"/>
              <a:buNone/>
              <a:defRPr sz="12000"/>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a:r>
              <a:t>xx%</a:t>
            </a:r>
          </a:p>
        </p:txBody>
      </p:sp>
      <p:sp>
        <p:nvSpPr>
          <p:cNvPr id="29" name="Google Shape;29;p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30" name="Google Shape;30;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06758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313135" y="0"/>
            <a:ext cx="9438086" cy="5139929"/>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600108" y="1274692"/>
            <a:ext cx="2755857" cy="2602816"/>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4234" cy="184233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3838836" y="602389"/>
            <a:ext cx="4711405" cy="3936467"/>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1723225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247255" y="-44532"/>
            <a:ext cx="9386888" cy="5192849"/>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2444659" y="889863"/>
            <a:ext cx="4249609" cy="3358450"/>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508162" y="1556047"/>
            <a:ext cx="4117668" cy="1267043"/>
          </a:xfrm>
        </p:spPr>
        <p:txBody>
          <a:bodyPr bIns="0" anchor="b">
            <a:normAutofit/>
          </a:bodyPr>
          <a:lstStyle>
            <a:lvl1pPr algn="ctr">
              <a:defRPr sz="33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508162" y="2885138"/>
            <a:ext cx="4117667" cy="1037828"/>
          </a:xfrm>
        </p:spPr>
        <p:txBody>
          <a:bodyPr tIns="0">
            <a:normAutofit/>
          </a:bodyPr>
          <a:lstStyle>
            <a:lvl1pPr marL="0" indent="0" algn="ctr">
              <a:buNone/>
              <a:defRPr sz="1350">
                <a:solidFill>
                  <a:srgbClr val="FFFEFF"/>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03504" y="240030"/>
            <a:ext cx="2743200" cy="240030"/>
          </a:xfrm>
        </p:spPr>
        <p:txBody>
          <a:bodyPr/>
          <a:lstStyle/>
          <a:p>
            <a:fld id="{48A87A34-81AB-432B-8DAE-1953F412C126}" type="datetimeFigureOut">
              <a:rPr lang="en-US" dirty="0"/>
              <a:t>5/15/2023</a:t>
            </a:fld>
            <a:endParaRPr lang="en-US" dirty="0"/>
          </a:p>
        </p:txBody>
      </p:sp>
      <p:sp>
        <p:nvSpPr>
          <p:cNvPr id="5" name="Footer Placeholder 4"/>
          <p:cNvSpPr>
            <a:spLocks noGrp="1"/>
          </p:cNvSpPr>
          <p:nvPr>
            <p:ph type="ftr" sz="quarter" idx="11"/>
          </p:nvPr>
        </p:nvSpPr>
        <p:spPr>
          <a:xfrm>
            <a:off x="603504" y="4670298"/>
            <a:ext cx="7941564" cy="24003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7852410" y="240030"/>
            <a:ext cx="685800" cy="240030"/>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053587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313135" y="0"/>
            <a:ext cx="9438086" cy="5139929"/>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00108" y="1274692"/>
            <a:ext cx="2755857" cy="2602816"/>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0" y="1754752"/>
            <a:ext cx="2625621" cy="1852549"/>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840659" y="602391"/>
            <a:ext cx="4702193" cy="1786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38835" y="2754121"/>
            <a:ext cx="4704017" cy="17876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3504" y="240030"/>
            <a:ext cx="2743200" cy="240030"/>
          </a:xfrm>
        </p:spPr>
        <p:txBody>
          <a:bodyPr/>
          <a:lstStyle/>
          <a:p>
            <a:fld id="{48A87A34-81AB-432B-8DAE-1953F412C126}" type="datetimeFigureOut">
              <a:rPr lang="en-US" dirty="0"/>
              <a:t>5/15/2023</a:t>
            </a:fld>
            <a:endParaRPr lang="en-US" dirty="0"/>
          </a:p>
        </p:txBody>
      </p:sp>
      <p:sp>
        <p:nvSpPr>
          <p:cNvPr id="6" name="Footer Placeholder 5"/>
          <p:cNvSpPr>
            <a:spLocks noGrp="1"/>
          </p:cNvSpPr>
          <p:nvPr>
            <p:ph type="ftr" sz="quarter" idx="11"/>
          </p:nvPr>
        </p:nvSpPr>
        <p:spPr>
          <a:xfrm>
            <a:off x="603504" y="4670298"/>
            <a:ext cx="7941564" cy="240030"/>
          </a:xfrm>
        </p:spPr>
        <p:txBody>
          <a:bodyPr/>
          <a:lstStyle/>
          <a:p>
            <a:endParaRPr lang="en-US" dirty="0"/>
          </a:p>
        </p:txBody>
      </p:sp>
      <p:sp>
        <p:nvSpPr>
          <p:cNvPr id="7" name="Slide Number Placeholder 6"/>
          <p:cNvSpPr>
            <a:spLocks noGrp="1"/>
          </p:cNvSpPr>
          <p:nvPr>
            <p:ph type="sldNum" sz="quarter" idx="12"/>
          </p:nvPr>
        </p:nvSpPr>
        <p:spPr>
          <a:xfrm>
            <a:off x="7852410" y="240030"/>
            <a:ext cx="685800" cy="240030"/>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6700994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313135" y="0"/>
            <a:ext cx="9438086" cy="5139929"/>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600108" y="1274692"/>
            <a:ext cx="2755857" cy="2602816"/>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1" y="1772937"/>
            <a:ext cx="2625621" cy="1845373"/>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43853" y="602389"/>
            <a:ext cx="4698816" cy="514350"/>
          </a:xfrm>
        </p:spPr>
        <p:txBody>
          <a:bodyPr anchor="ctr">
            <a:noAutofit/>
          </a:bodyPr>
          <a:lstStyle>
            <a:lvl1pPr marL="0" indent="0" algn="l">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3843979" y="1116739"/>
            <a:ext cx="4698263" cy="12726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38989" y="2749415"/>
            <a:ext cx="4698311" cy="514350"/>
          </a:xfrm>
        </p:spPr>
        <p:txBody>
          <a:bodyPr anchor="ctr">
            <a:noAutofit/>
          </a:bodyPr>
          <a:lstStyle>
            <a:lvl1pPr marL="0" indent="0" algn="l">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838835" y="3263765"/>
            <a:ext cx="4699191" cy="12780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03504" y="240030"/>
            <a:ext cx="2743200" cy="240030"/>
          </a:xfrm>
        </p:spPr>
        <p:txBody>
          <a:bodyPr/>
          <a:lstStyle/>
          <a:p>
            <a:fld id="{48A87A34-81AB-432B-8DAE-1953F412C126}" type="datetimeFigureOut">
              <a:rPr lang="en-US" dirty="0"/>
              <a:t>5/15/2023</a:t>
            </a:fld>
            <a:endParaRPr lang="en-US" dirty="0"/>
          </a:p>
        </p:txBody>
      </p:sp>
      <p:sp>
        <p:nvSpPr>
          <p:cNvPr id="8" name="Footer Placeholder 7"/>
          <p:cNvSpPr>
            <a:spLocks noGrp="1"/>
          </p:cNvSpPr>
          <p:nvPr>
            <p:ph type="ftr" sz="quarter" idx="11"/>
          </p:nvPr>
        </p:nvSpPr>
        <p:spPr>
          <a:xfrm>
            <a:off x="603504" y="4670298"/>
            <a:ext cx="7941564" cy="240030"/>
          </a:xfrm>
        </p:spPr>
        <p:txBody>
          <a:bodyPr/>
          <a:lstStyle/>
          <a:p>
            <a:endParaRPr lang="en-US" dirty="0"/>
          </a:p>
        </p:txBody>
      </p:sp>
      <p:sp>
        <p:nvSpPr>
          <p:cNvPr id="9" name="Slide Number Placeholder 8"/>
          <p:cNvSpPr>
            <a:spLocks noGrp="1"/>
          </p:cNvSpPr>
          <p:nvPr>
            <p:ph type="sldNum" sz="quarter" idx="12"/>
          </p:nvPr>
        </p:nvSpPr>
        <p:spPr>
          <a:xfrm>
            <a:off x="7852410" y="240030"/>
            <a:ext cx="685800" cy="240030"/>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7930107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313135" y="0"/>
            <a:ext cx="9438086" cy="5139929"/>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600108" y="1274692"/>
            <a:ext cx="2755857" cy="2602816"/>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5897" cy="184233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99315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3504" y="240030"/>
            <a:ext cx="2743200" cy="240030"/>
          </a:xfrm>
        </p:spPr>
        <p:txBody>
          <a:bodyPr/>
          <a:lstStyle/>
          <a:p>
            <a:fld id="{48A87A34-81AB-432B-8DAE-1953F412C126}" type="datetimeFigureOut">
              <a:rPr lang="en-US" dirty="0"/>
              <a:t>5/15/2023</a:t>
            </a:fld>
            <a:endParaRPr lang="en-US" dirty="0"/>
          </a:p>
        </p:txBody>
      </p:sp>
      <p:sp>
        <p:nvSpPr>
          <p:cNvPr id="3" name="Footer Placeholder 2"/>
          <p:cNvSpPr>
            <a:spLocks noGrp="1"/>
          </p:cNvSpPr>
          <p:nvPr>
            <p:ph type="ftr" sz="quarter" idx="11"/>
          </p:nvPr>
        </p:nvSpPr>
        <p:spPr>
          <a:xfrm>
            <a:off x="603504" y="4670298"/>
            <a:ext cx="7941564" cy="240030"/>
          </a:xfrm>
        </p:spPr>
        <p:txBody>
          <a:bodyPr/>
          <a:lstStyle/>
          <a:p>
            <a:endParaRPr lang="en-US" dirty="0"/>
          </a:p>
        </p:txBody>
      </p:sp>
      <p:sp>
        <p:nvSpPr>
          <p:cNvPr id="4" name="Slide Number Placeholder 3"/>
          <p:cNvSpPr>
            <a:spLocks noGrp="1"/>
          </p:cNvSpPr>
          <p:nvPr>
            <p:ph type="sldNum" sz="quarter" idx="12"/>
          </p:nvPr>
        </p:nvSpPr>
        <p:spPr>
          <a:xfrm>
            <a:off x="7852410" y="240030"/>
            <a:ext cx="685800" cy="240030"/>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53156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313135" y="0"/>
            <a:ext cx="9438086" cy="5139929"/>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600108" y="1274692"/>
            <a:ext cx="2755857" cy="2602816"/>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4019"/>
            <a:ext cx="2625898" cy="917474"/>
          </a:xfrm>
        </p:spPr>
        <p:txBody>
          <a:bodyPr bIns="0" anchor="b">
            <a:noAutofit/>
          </a:bodyPr>
          <a:lstStyle>
            <a:lvl1pPr algn="ctr">
              <a:defRPr sz="24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3832488" y="602107"/>
            <a:ext cx="4706276" cy="393745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6474" y="2685140"/>
            <a:ext cx="2625898" cy="915873"/>
          </a:xfrm>
        </p:spPr>
        <p:txBody>
          <a:bodyPr/>
          <a:lstStyle>
            <a:lvl1pPr marL="0" indent="0" algn="ctr">
              <a:buNone/>
              <a:defRPr sz="12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5261655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247255" y="-44532"/>
            <a:ext cx="9386888" cy="5192849"/>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604002" y="1273749"/>
            <a:ext cx="4456155" cy="2602816"/>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7632" y="0"/>
            <a:ext cx="3486368" cy="51435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title"/>
          </p:nvPr>
        </p:nvSpPr>
        <p:spPr>
          <a:xfrm>
            <a:off x="664082" y="1770191"/>
            <a:ext cx="4332485" cy="883524"/>
          </a:xfrm>
        </p:spPr>
        <p:txBody>
          <a:bodyPr bIns="0" anchor="b">
            <a:normAutofit/>
          </a:bodyPr>
          <a:lstStyle>
            <a:lvl1pPr>
              <a:defRPr sz="27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64082" y="2658759"/>
            <a:ext cx="4332485" cy="955649"/>
          </a:xfrm>
        </p:spPr>
        <p:txBody>
          <a:bodyPr>
            <a:normAutofit/>
          </a:bodyPr>
          <a:lstStyle>
            <a:lvl1pPr marL="0" indent="0" algn="ctr">
              <a:buNone/>
              <a:defRPr sz="135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603504" y="240030"/>
            <a:ext cx="2743200" cy="240030"/>
          </a:xfrm>
        </p:spPr>
        <p:txBody>
          <a:bodyPr/>
          <a:lstStyle/>
          <a:p>
            <a:fld id="{48A87A34-81AB-432B-8DAE-1953F412C126}" type="datetimeFigureOut">
              <a:rPr lang="en-US" dirty="0"/>
              <a:t>5/15/2023</a:t>
            </a:fld>
            <a:endParaRPr lang="en-US" dirty="0"/>
          </a:p>
        </p:txBody>
      </p:sp>
      <p:sp>
        <p:nvSpPr>
          <p:cNvPr id="6" name="Footer Placeholder 5"/>
          <p:cNvSpPr>
            <a:spLocks noGrp="1"/>
          </p:cNvSpPr>
          <p:nvPr>
            <p:ph type="ftr" sz="quarter" idx="11"/>
          </p:nvPr>
        </p:nvSpPr>
        <p:spPr>
          <a:xfrm>
            <a:off x="603505" y="4670298"/>
            <a:ext cx="4456652" cy="240030"/>
          </a:xfrm>
        </p:spPr>
        <p:txBody>
          <a:bodyPr/>
          <a:lstStyle/>
          <a:p>
            <a:endParaRPr lang="en-US" dirty="0"/>
          </a:p>
        </p:txBody>
      </p:sp>
      <p:sp>
        <p:nvSpPr>
          <p:cNvPr id="7" name="Slide Number Placeholder 6"/>
          <p:cNvSpPr>
            <a:spLocks noGrp="1"/>
          </p:cNvSpPr>
          <p:nvPr>
            <p:ph type="sldNum" sz="quarter" idx="12"/>
          </p:nvPr>
        </p:nvSpPr>
        <p:spPr>
          <a:xfrm>
            <a:off x="4371283" y="240030"/>
            <a:ext cx="685800" cy="240030"/>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0615300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8371" y="1768794"/>
            <a:ext cx="2624000" cy="1842364"/>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076237" y="596039"/>
            <a:ext cx="4462527" cy="394281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603504" y="240030"/>
            <a:ext cx="2743200" cy="240030"/>
          </a:xfrm>
          <a:prstGeom prst="rect">
            <a:avLst/>
          </a:prstGeom>
        </p:spPr>
        <p:txBody>
          <a:bodyPr vert="horz" lIns="91440" tIns="45720" rIns="91440" bIns="45720" rtlCol="0" anchor="ctr"/>
          <a:lstStyle>
            <a:lvl1pPr algn="l">
              <a:defRPr sz="750">
                <a:solidFill>
                  <a:schemeClr val="tx1">
                    <a:tint val="75000"/>
                  </a:schemeClr>
                </a:solidFill>
              </a:defRPr>
            </a:lvl1pPr>
          </a:lstStyle>
          <a:p>
            <a:fld id="{48A87A34-81AB-432B-8DAE-1953F412C126}" type="datetimeFigureOut">
              <a:rPr lang="en-US" dirty="0"/>
              <a:pPr/>
              <a:t>5/15/2023</a:t>
            </a:fld>
            <a:endParaRPr lang="en-US" dirty="0"/>
          </a:p>
        </p:txBody>
      </p:sp>
      <p:sp>
        <p:nvSpPr>
          <p:cNvPr id="5" name="Footer Placeholder 4"/>
          <p:cNvSpPr>
            <a:spLocks noGrp="1"/>
          </p:cNvSpPr>
          <p:nvPr>
            <p:ph type="ftr" sz="quarter" idx="3"/>
          </p:nvPr>
        </p:nvSpPr>
        <p:spPr>
          <a:xfrm>
            <a:off x="603504" y="4670298"/>
            <a:ext cx="7941564" cy="240030"/>
          </a:xfrm>
          <a:prstGeom prst="rect">
            <a:avLst/>
          </a:prstGeom>
        </p:spPr>
        <p:txBody>
          <a:bodyPr vert="horz" lIns="91440" tIns="45720" rIns="91440" bIns="45720" rtlCol="0" anchor="ctr"/>
          <a:lstStyle>
            <a:lvl1pPr algn="r">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52410" y="240030"/>
            <a:ext cx="685800" cy="240030"/>
          </a:xfrm>
          <a:prstGeom prst="rect">
            <a:avLst/>
          </a:prstGeom>
        </p:spPr>
        <p:txBody>
          <a:bodyPr vert="horz" lIns="91440" tIns="45720" rIns="91440" bIns="45720" rtlCol="0" anchor="ctr"/>
          <a:lstStyle>
            <a:lvl1pPr algn="r">
              <a:defRPr sz="75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65445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sldNum="0" hdr="0" ftr="0" dt="0"/>
  <p:txStyles>
    <p:titleStyle>
      <a:lvl1pPr algn="ctr" defTabSz="685800" rtl="0" eaLnBrk="1" latinLnBrk="0" hangingPunct="1">
        <a:lnSpc>
          <a:spcPct val="85000"/>
        </a:lnSpc>
        <a:spcBef>
          <a:spcPct val="0"/>
        </a:spcBef>
        <a:buNone/>
        <a:defRPr sz="30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35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05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145/3292522.3326027"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1194246" y="2571750"/>
            <a:ext cx="6509936" cy="1311547"/>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11111"/>
              <a:buNone/>
            </a:pPr>
            <a:r>
              <a:rPr lang="en-US" dirty="0"/>
              <a:t>FAKE NEWS DETECTION USING GENETIC ALGORITHM BASED FEATURE SELECTION AND EXPLAINABLE AI</a:t>
            </a:r>
            <a:endParaRPr dirty="0"/>
          </a:p>
        </p:txBody>
      </p:sp>
      <p:sp>
        <p:nvSpPr>
          <p:cNvPr id="63" name="Google Shape;63;p13"/>
          <p:cNvSpPr txBox="1">
            <a:spLocks noGrp="1"/>
          </p:cNvSpPr>
          <p:nvPr>
            <p:ph type="subTitle" idx="1"/>
          </p:nvPr>
        </p:nvSpPr>
        <p:spPr>
          <a:xfrm>
            <a:off x="1319465" y="4036605"/>
            <a:ext cx="6505070" cy="991940"/>
          </a:xfrm>
          <a:prstGeom prst="rect">
            <a:avLst/>
          </a:prstGeom>
          <a:noFill/>
          <a:ln>
            <a:noFill/>
          </a:ln>
        </p:spPr>
        <p:txBody>
          <a:bodyPr spcFirstLastPara="1" wrap="square" lIns="91425" tIns="91425" rIns="91425" bIns="91425" anchor="ctr" anchorCtr="0">
            <a:normAutofit/>
          </a:bodyPr>
          <a:lstStyle/>
          <a:p>
            <a:pPr marL="457200" lvl="0" indent="-457200" algn="r" rtl="0">
              <a:lnSpc>
                <a:spcPct val="100000"/>
              </a:lnSpc>
              <a:spcBef>
                <a:spcPts val="0"/>
              </a:spcBef>
              <a:spcAft>
                <a:spcPts val="0"/>
              </a:spcAft>
              <a:buSzPts val="3600"/>
              <a:buChar char="-"/>
            </a:pPr>
            <a:r>
              <a:rPr lang="en-US" dirty="0">
                <a:solidFill>
                  <a:schemeClr val="tx1"/>
                </a:solidFill>
              </a:rPr>
              <a:t>Sai Prasanna Kumar </a:t>
            </a:r>
            <a:r>
              <a:rPr lang="en-US" dirty="0" err="1">
                <a:solidFill>
                  <a:schemeClr val="tx1"/>
                </a:solidFill>
              </a:rPr>
              <a:t>Kumaru</a:t>
            </a:r>
            <a:r>
              <a:rPr lang="en-US" dirty="0">
                <a:solidFill>
                  <a:schemeClr val="tx1"/>
                </a:solidFill>
              </a:rPr>
              <a:t>, MS AI</a:t>
            </a:r>
            <a:endParaRPr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4E909-B4C5-4F32-A64F-9D2F0028E3A9}"/>
              </a:ext>
            </a:extLst>
          </p:cNvPr>
          <p:cNvSpPr>
            <a:spLocks noGrp="1"/>
          </p:cNvSpPr>
          <p:nvPr>
            <p:ph type="title"/>
          </p:nvPr>
        </p:nvSpPr>
        <p:spPr/>
        <p:txBody>
          <a:bodyPr>
            <a:normAutofit fontScale="90000"/>
          </a:bodyPr>
          <a:lstStyle/>
          <a:p>
            <a:r>
              <a:rPr lang="en-US" dirty="0"/>
              <a:t>BERT (Bidirectional Encoder Representations from Transformers)</a:t>
            </a:r>
          </a:p>
        </p:txBody>
      </p:sp>
      <p:sp>
        <p:nvSpPr>
          <p:cNvPr id="6" name="Rectangle 1">
            <a:extLst>
              <a:ext uri="{FF2B5EF4-FFF2-40B4-BE49-F238E27FC236}">
                <a16:creationId xmlns:a16="http://schemas.microsoft.com/office/drawing/2014/main" id="{5A0CC587-BD07-4828-964C-CBDF74B988EF}"/>
              </a:ext>
            </a:extLst>
          </p:cNvPr>
          <p:cNvSpPr>
            <a:spLocks noGrp="1" noChangeArrowheads="1"/>
          </p:cNvSpPr>
          <p:nvPr>
            <p:ph type="body" idx="1"/>
          </p:nvPr>
        </p:nvSpPr>
        <p:spPr bwMode="auto">
          <a:xfrm>
            <a:off x="311700" y="1395277"/>
            <a:ext cx="5348871" cy="2701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85750" indent="-285750" eaLnBrk="1" hangingPunct="1">
              <a:spcBef>
                <a:spcPts val="0"/>
              </a:spcBef>
              <a:spcAft>
                <a:spcPts val="0"/>
              </a:spcAft>
              <a:buSzTx/>
            </a:pPr>
            <a:r>
              <a:rPr lang="en-US" altLang="en-US" sz="1300" dirty="0">
                <a:latin typeface="+mn-lt"/>
              </a:rPr>
              <a:t>State-of-the-art pre-trained language model that utilizes a deep neural network architecture called Transformers.</a:t>
            </a:r>
          </a:p>
          <a:p>
            <a:pPr marL="285750" indent="-285750" eaLnBrk="1" hangingPunct="1">
              <a:spcBef>
                <a:spcPts val="0"/>
              </a:spcBef>
              <a:spcAft>
                <a:spcPts val="0"/>
              </a:spcAft>
              <a:buSzTx/>
            </a:pPr>
            <a:r>
              <a:rPr lang="en-US" altLang="en-US" sz="1300" dirty="0">
                <a:latin typeface="+mn-lt"/>
              </a:rPr>
              <a:t>Understand the contextual relationships and meanings of words in a sentence by considering the surrounding words</a:t>
            </a:r>
          </a:p>
          <a:p>
            <a:pPr marL="285750" indent="-285750" eaLnBrk="1" hangingPunct="1">
              <a:spcBef>
                <a:spcPts val="0"/>
              </a:spcBef>
              <a:spcAft>
                <a:spcPts val="0"/>
              </a:spcAft>
              <a:buSzTx/>
            </a:pPr>
            <a:r>
              <a:rPr lang="en-US" altLang="en-US" sz="1300" dirty="0">
                <a:latin typeface="+mn-lt"/>
              </a:rPr>
              <a:t>In fake news detection, BERT can be used to analyze the textual content of news articles and identify patterns that distinguish between real and fake news. </a:t>
            </a:r>
          </a:p>
          <a:p>
            <a:pPr marL="285750" indent="-285750" eaLnBrk="1" hangingPunct="1">
              <a:spcBef>
                <a:spcPts val="0"/>
              </a:spcBef>
              <a:spcAft>
                <a:spcPts val="0"/>
              </a:spcAft>
              <a:buSzTx/>
            </a:pPr>
            <a:r>
              <a:rPr lang="en-US" altLang="en-US" sz="1300" dirty="0">
                <a:latin typeface="+mn-lt"/>
              </a:rPr>
              <a:t>By understanding the context and semantics of the text, BERT can capture subtle linguistic cues that indicate the authenticity or deceptive nature of the news</a:t>
            </a:r>
          </a:p>
        </p:txBody>
      </p:sp>
      <p:pic>
        <p:nvPicPr>
          <p:cNvPr id="5" name="Picture 4">
            <a:extLst>
              <a:ext uri="{FF2B5EF4-FFF2-40B4-BE49-F238E27FC236}">
                <a16:creationId xmlns:a16="http://schemas.microsoft.com/office/drawing/2014/main" id="{2C07F6A7-4E7D-43B4-8F80-75C8A649828E}"/>
              </a:ext>
            </a:extLst>
          </p:cNvPr>
          <p:cNvPicPr>
            <a:picLocks noChangeAspect="1"/>
          </p:cNvPicPr>
          <p:nvPr/>
        </p:nvPicPr>
        <p:blipFill>
          <a:blip r:embed="rId3"/>
          <a:stretch>
            <a:fillRect/>
          </a:stretch>
        </p:blipFill>
        <p:spPr>
          <a:xfrm>
            <a:off x="5660571" y="1395277"/>
            <a:ext cx="2906685" cy="2811571"/>
          </a:xfrm>
          <a:prstGeom prst="rect">
            <a:avLst/>
          </a:prstGeom>
        </p:spPr>
      </p:pic>
    </p:spTree>
    <p:extLst>
      <p:ext uri="{BB962C8B-B14F-4D97-AF65-F5344CB8AC3E}">
        <p14:creationId xmlns:p14="http://schemas.microsoft.com/office/powerpoint/2010/main" val="4071651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US"/>
              <a:t>POST PROCESSING – EXPLAINABLE AI (SHAP, LIME)</a:t>
            </a:r>
            <a:endParaRPr/>
          </a:p>
        </p:txBody>
      </p:sp>
      <p:sp>
        <p:nvSpPr>
          <p:cNvPr id="134" name="Google Shape;134;p20"/>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endParaRPr/>
          </a:p>
        </p:txBody>
      </p:sp>
      <p:sp>
        <p:nvSpPr>
          <p:cNvPr id="136" name="Google Shape;136;p20"/>
          <p:cNvSpPr txBox="1"/>
          <p:nvPr/>
        </p:nvSpPr>
        <p:spPr>
          <a:xfrm>
            <a:off x="277945" y="1481829"/>
            <a:ext cx="5058312" cy="2392922"/>
          </a:xfrm>
          <a:prstGeom prst="rect">
            <a:avLst/>
          </a:prstGeom>
          <a:noFill/>
          <a:ln>
            <a:noFill/>
          </a:ln>
        </p:spPr>
        <p:txBody>
          <a:bodyPr spcFirstLastPara="1" wrap="square" lIns="91425" tIns="45700" rIns="91425" bIns="45700" anchor="t" anchorCtr="0">
            <a:spAutoFit/>
          </a:bodyPr>
          <a:lstStyle/>
          <a:p>
            <a:pPr marL="285750" lvl="0" indent="-285750" defTabSz="685800" fontAlgn="base">
              <a:lnSpc>
                <a:spcPct val="115000"/>
              </a:lnSpc>
              <a:buClr>
                <a:schemeClr val="accent1"/>
              </a:buClr>
              <a:buFont typeface="Wingdings" panose="05000000000000000000" pitchFamily="2" charset="2"/>
              <a:buChar char="●"/>
            </a:pPr>
            <a:r>
              <a:rPr lang="en-US" sz="1300" dirty="0">
                <a:sym typeface="Source Code Pro"/>
              </a:rPr>
              <a:t>Explainable AI techniques provide insights into model behavior and improve trust and transparency.</a:t>
            </a:r>
            <a:endParaRPr sz="1300" dirty="0">
              <a:sym typeface="Source Code Pro"/>
            </a:endParaRPr>
          </a:p>
          <a:p>
            <a:pPr marL="285750" lvl="0" indent="-285750" defTabSz="685800" fontAlgn="base">
              <a:lnSpc>
                <a:spcPct val="115000"/>
              </a:lnSpc>
              <a:buClr>
                <a:schemeClr val="accent1"/>
              </a:buClr>
              <a:buFont typeface="Wingdings" panose="05000000000000000000" pitchFamily="2" charset="2"/>
              <a:buChar char="●"/>
            </a:pPr>
            <a:r>
              <a:rPr lang="en-US" sz="1300" dirty="0">
                <a:sym typeface="Source Code Pro"/>
              </a:rPr>
              <a:t>SHAP is powerful technique for interpreting black box models.</a:t>
            </a:r>
            <a:endParaRPr sz="1300" dirty="0">
              <a:sym typeface="Source Code Pro"/>
            </a:endParaRPr>
          </a:p>
          <a:p>
            <a:pPr marL="285750" lvl="0" indent="-285750" defTabSz="685800" fontAlgn="base">
              <a:lnSpc>
                <a:spcPct val="115000"/>
              </a:lnSpc>
              <a:buClr>
                <a:schemeClr val="accent1"/>
              </a:buClr>
              <a:buFont typeface="Wingdings" panose="05000000000000000000" pitchFamily="2" charset="2"/>
              <a:buChar char="●"/>
            </a:pPr>
            <a:r>
              <a:rPr lang="en-US" sz="1300" dirty="0">
                <a:sym typeface="Source Code Pro"/>
              </a:rPr>
              <a:t>It provides feature importance and insights into how features interact with each other to make decisions.</a:t>
            </a:r>
            <a:endParaRPr sz="1300" dirty="0">
              <a:sym typeface="Source Code Pro"/>
            </a:endParaRPr>
          </a:p>
          <a:p>
            <a:pPr marL="285750" lvl="0" indent="-285750" defTabSz="685800" fontAlgn="base">
              <a:lnSpc>
                <a:spcPct val="115000"/>
              </a:lnSpc>
              <a:buClr>
                <a:schemeClr val="accent1"/>
              </a:buClr>
              <a:buFont typeface="Wingdings" panose="05000000000000000000" pitchFamily="2" charset="2"/>
              <a:buChar char="●"/>
            </a:pPr>
            <a:r>
              <a:rPr lang="en-US" sz="1300" dirty="0">
                <a:sym typeface="Source Code Pro"/>
              </a:rPr>
              <a:t>We can visualize the positive or negative impact of features on model predictions</a:t>
            </a:r>
            <a:endParaRPr sz="1300" dirty="0">
              <a:sym typeface="Source Code Pro"/>
            </a:endParaRPr>
          </a:p>
          <a:p>
            <a:pPr marL="285750" lvl="0" indent="-285750" defTabSz="685800" fontAlgn="base">
              <a:lnSpc>
                <a:spcPct val="115000"/>
              </a:lnSpc>
              <a:buClr>
                <a:schemeClr val="accent1"/>
              </a:buClr>
              <a:buFont typeface="Wingdings" panose="05000000000000000000" pitchFamily="2" charset="2"/>
              <a:buChar char="●"/>
            </a:pPr>
            <a:r>
              <a:rPr lang="en-US" sz="1300" dirty="0">
                <a:sym typeface="Source Code Pro"/>
              </a:rPr>
              <a:t>It is useful in explaining the decision-making process of models and providing actionable insights for improvement.</a:t>
            </a:r>
            <a:endParaRPr sz="1300" dirty="0">
              <a:sym typeface="Source Code Pro"/>
            </a:endParaRPr>
          </a:p>
        </p:txBody>
      </p:sp>
      <p:pic>
        <p:nvPicPr>
          <p:cNvPr id="3" name="Picture 2">
            <a:extLst>
              <a:ext uri="{FF2B5EF4-FFF2-40B4-BE49-F238E27FC236}">
                <a16:creationId xmlns:a16="http://schemas.microsoft.com/office/drawing/2014/main" id="{985C2C77-B84D-4EE7-BE95-FAC7D7CD1501}"/>
              </a:ext>
            </a:extLst>
          </p:cNvPr>
          <p:cNvPicPr>
            <a:picLocks noChangeAspect="1"/>
          </p:cNvPicPr>
          <p:nvPr/>
        </p:nvPicPr>
        <p:blipFill>
          <a:blip r:embed="rId3"/>
          <a:stretch>
            <a:fillRect/>
          </a:stretch>
        </p:blipFill>
        <p:spPr>
          <a:xfrm>
            <a:off x="5196114" y="3051414"/>
            <a:ext cx="3280229" cy="1800650"/>
          </a:xfrm>
          <a:prstGeom prst="rect">
            <a:avLst/>
          </a:prstGeom>
        </p:spPr>
      </p:pic>
      <p:pic>
        <p:nvPicPr>
          <p:cNvPr id="4" name="Picture 3">
            <a:extLst>
              <a:ext uri="{FF2B5EF4-FFF2-40B4-BE49-F238E27FC236}">
                <a16:creationId xmlns:a16="http://schemas.microsoft.com/office/drawing/2014/main" id="{3D884993-988A-4A9A-A5B5-D6EBD8DAC883}"/>
              </a:ext>
            </a:extLst>
          </p:cNvPr>
          <p:cNvPicPr>
            <a:picLocks noChangeAspect="1"/>
          </p:cNvPicPr>
          <p:nvPr/>
        </p:nvPicPr>
        <p:blipFill>
          <a:blip r:embed="rId4"/>
          <a:stretch>
            <a:fillRect/>
          </a:stretch>
        </p:blipFill>
        <p:spPr>
          <a:xfrm>
            <a:off x="5565554" y="1073361"/>
            <a:ext cx="2910789" cy="194541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US"/>
              <a:t>RESULTS</a:t>
            </a:r>
            <a:endParaRPr/>
          </a:p>
        </p:txBody>
      </p:sp>
      <p:graphicFrame>
        <p:nvGraphicFramePr>
          <p:cNvPr id="143" name="Google Shape;143;p21"/>
          <p:cNvGraphicFramePr/>
          <p:nvPr>
            <p:extLst>
              <p:ext uri="{D42A27DB-BD31-4B8C-83A1-F6EECF244321}">
                <p14:modId xmlns:p14="http://schemas.microsoft.com/office/powerpoint/2010/main" val="428077333"/>
              </p:ext>
            </p:extLst>
          </p:nvPr>
        </p:nvGraphicFramePr>
        <p:xfrm>
          <a:off x="634300" y="1624341"/>
          <a:ext cx="7898673" cy="1437650"/>
        </p:xfrm>
        <a:graphic>
          <a:graphicData uri="http://schemas.openxmlformats.org/drawingml/2006/table">
            <a:tbl>
              <a:tblPr firstRow="1" bandRow="1">
                <a:noFill/>
                <a:tableStyleId>{9D1C18E1-67B7-47E5-B587-EB2C0CEE498C}</a:tableStyleId>
              </a:tblPr>
              <a:tblGrid>
                <a:gridCol w="1415371">
                  <a:extLst>
                    <a:ext uri="{9D8B030D-6E8A-4147-A177-3AD203B41FA5}">
                      <a16:colId xmlns:a16="http://schemas.microsoft.com/office/drawing/2014/main" val="20000"/>
                    </a:ext>
                  </a:extLst>
                </a:gridCol>
                <a:gridCol w="819521">
                  <a:extLst>
                    <a:ext uri="{9D8B030D-6E8A-4147-A177-3AD203B41FA5}">
                      <a16:colId xmlns:a16="http://schemas.microsoft.com/office/drawing/2014/main" val="20001"/>
                    </a:ext>
                  </a:extLst>
                </a:gridCol>
                <a:gridCol w="819521">
                  <a:extLst>
                    <a:ext uri="{9D8B030D-6E8A-4147-A177-3AD203B41FA5}">
                      <a16:colId xmlns:a16="http://schemas.microsoft.com/office/drawing/2014/main" val="20002"/>
                    </a:ext>
                  </a:extLst>
                </a:gridCol>
                <a:gridCol w="785843">
                  <a:extLst>
                    <a:ext uri="{9D8B030D-6E8A-4147-A177-3AD203B41FA5}">
                      <a16:colId xmlns:a16="http://schemas.microsoft.com/office/drawing/2014/main" val="20003"/>
                    </a:ext>
                  </a:extLst>
                </a:gridCol>
                <a:gridCol w="785843">
                  <a:extLst>
                    <a:ext uri="{9D8B030D-6E8A-4147-A177-3AD203B41FA5}">
                      <a16:colId xmlns:a16="http://schemas.microsoft.com/office/drawing/2014/main" val="20004"/>
                    </a:ext>
                  </a:extLst>
                </a:gridCol>
                <a:gridCol w="851238">
                  <a:extLst>
                    <a:ext uri="{9D8B030D-6E8A-4147-A177-3AD203B41FA5}">
                      <a16:colId xmlns:a16="http://schemas.microsoft.com/office/drawing/2014/main" val="2015879774"/>
                    </a:ext>
                  </a:extLst>
                </a:gridCol>
                <a:gridCol w="849650">
                  <a:extLst>
                    <a:ext uri="{9D8B030D-6E8A-4147-A177-3AD203B41FA5}">
                      <a16:colId xmlns:a16="http://schemas.microsoft.com/office/drawing/2014/main" val="2195879758"/>
                    </a:ext>
                  </a:extLst>
                </a:gridCol>
                <a:gridCol w="785843">
                  <a:extLst>
                    <a:ext uri="{9D8B030D-6E8A-4147-A177-3AD203B41FA5}">
                      <a16:colId xmlns:a16="http://schemas.microsoft.com/office/drawing/2014/main" val="2943789584"/>
                    </a:ext>
                  </a:extLst>
                </a:gridCol>
                <a:gridCol w="785843">
                  <a:extLst>
                    <a:ext uri="{9D8B030D-6E8A-4147-A177-3AD203B41FA5}">
                      <a16:colId xmlns:a16="http://schemas.microsoft.com/office/drawing/2014/main" val="2682269609"/>
                    </a:ext>
                  </a:extLst>
                </a:gridCol>
              </a:tblGrid>
              <a:tr h="241425">
                <a:tc>
                  <a:txBody>
                    <a:bodyPr/>
                    <a:lstStyle/>
                    <a:p>
                      <a:pPr marL="0" marR="0" lvl="0" indent="0" algn="l" rtl="0">
                        <a:lnSpc>
                          <a:spcPct val="100000"/>
                        </a:lnSpc>
                        <a:spcBef>
                          <a:spcPts val="0"/>
                        </a:spcBef>
                        <a:spcAft>
                          <a:spcPts val="0"/>
                        </a:spcAft>
                        <a:buNone/>
                      </a:pPr>
                      <a:r>
                        <a:rPr lang="en-US" sz="1100" b="1" u="none" strike="noStrike" cap="none" dirty="0"/>
                        <a:t>Algorithm</a:t>
                      </a:r>
                      <a:endParaRPr b="1" dirty="0"/>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b="1" u="none" strike="noStrike" cap="none" dirty="0"/>
                        <a:t>Accuracy</a:t>
                      </a:r>
                      <a:endParaRPr b="1" dirty="0"/>
                    </a:p>
                  </a:txBody>
                  <a:tcPr marL="91450" marR="91450" marT="45725" marB="45725">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b="1" u="none" strike="noStrike" cap="none" dirty="0"/>
                        <a:t>Precision</a:t>
                      </a:r>
                      <a:endParaRPr b="1" dirty="0"/>
                    </a:p>
                  </a:txBody>
                  <a:tcPr marL="91450" marR="91450" marT="45725" marB="45725">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b="1" u="none" strike="noStrike" cap="none" dirty="0"/>
                        <a:t>Recall</a:t>
                      </a:r>
                      <a:endParaRPr b="1" dirty="0"/>
                    </a:p>
                  </a:txBody>
                  <a:tcPr marL="91450" marR="91450" marT="45725" marB="45725">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b="1" u="none" strike="noStrike" cap="none" dirty="0"/>
                        <a:t>F1-Score</a:t>
                      </a:r>
                      <a:endParaRPr b="1" dirty="0"/>
                    </a:p>
                  </a:txBody>
                  <a:tcPr marL="91450" marR="91450" marT="45725" marB="45725">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b="1" u="none" strike="noStrike" cap="none" dirty="0"/>
                        <a:t>Accuracy</a:t>
                      </a:r>
                      <a:endParaRPr b="1" dirty="0"/>
                    </a:p>
                  </a:txBody>
                  <a:tcPr marL="91450" marR="91450" marT="45725" marB="45725">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b="1" u="none" strike="noStrike" cap="none" dirty="0"/>
                        <a:t>Precision</a:t>
                      </a:r>
                      <a:endParaRPr b="1" dirty="0"/>
                    </a:p>
                  </a:txBody>
                  <a:tcPr marL="91450" marR="91450" marT="45725" marB="45725">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b="1" u="none" strike="noStrike" cap="none" dirty="0"/>
                        <a:t>Recall</a:t>
                      </a:r>
                      <a:endParaRPr b="1" dirty="0"/>
                    </a:p>
                  </a:txBody>
                  <a:tcPr marL="91450" marR="91450" marT="45725" marB="45725">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b="1" u="none" strike="noStrike" cap="none" dirty="0"/>
                        <a:t>F1-Score</a:t>
                      </a:r>
                      <a:endParaRPr b="1" dirty="0"/>
                    </a:p>
                  </a:txBody>
                  <a:tcPr marL="91450" marR="91450" marT="45725" marB="45725">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41425">
                <a:tc>
                  <a:txBody>
                    <a:bodyPr/>
                    <a:lstStyle/>
                    <a:p>
                      <a:pPr marL="0" marR="0" lvl="0" indent="0" algn="l" rtl="0">
                        <a:lnSpc>
                          <a:spcPct val="100000"/>
                        </a:lnSpc>
                        <a:spcBef>
                          <a:spcPts val="0"/>
                        </a:spcBef>
                        <a:spcAft>
                          <a:spcPts val="0"/>
                        </a:spcAft>
                        <a:buNone/>
                      </a:pPr>
                      <a:r>
                        <a:rPr lang="en-US" sz="1100" u="none" strike="noStrike" cap="none" dirty="0">
                          <a:solidFill>
                            <a:srgbClr val="313131"/>
                          </a:solidFill>
                        </a:rPr>
                        <a:t>Logistic Regression</a:t>
                      </a:r>
                      <a:endParaRPr dirty="0"/>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83.8%</a:t>
                      </a:r>
                      <a:endParaRPr lang="en-US" sz="1100" dirty="0">
                        <a:effectLst/>
                      </a:endParaRPr>
                    </a:p>
                  </a:txBody>
                  <a:tcPr marL="63500" marR="63500" marT="63500" marB="6350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83.5%</a:t>
                      </a:r>
                      <a:endParaRPr lang="en-US" sz="1100" dirty="0">
                        <a:effectLst/>
                      </a:endParaRPr>
                    </a:p>
                  </a:txBody>
                  <a:tcPr marL="63500" marR="63500" marT="63500" marB="63500">
                    <a:lnT w="12700" cap="flat" cmpd="sng" algn="ctr">
                      <a:solidFill>
                        <a:schemeClr val="tx1"/>
                      </a:solidFill>
                      <a:prstDash val="solid"/>
                      <a:round/>
                      <a:headEnd type="none" w="med" len="med"/>
                      <a:tailEnd type="none" w="med" len="med"/>
                    </a:lnT>
                  </a:tcPr>
                </a:tc>
                <a:tc>
                  <a:txBody>
                    <a:bodyPr/>
                    <a:lstStyle/>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82.7%</a:t>
                      </a:r>
                      <a:endParaRPr lang="en-US" sz="1100" dirty="0">
                        <a:effectLst/>
                      </a:endParaRPr>
                    </a:p>
                  </a:txBody>
                  <a:tcPr marL="63500" marR="63500" marT="63500" marB="63500">
                    <a:lnT w="12700" cap="flat" cmpd="sng" algn="ctr">
                      <a:solidFill>
                        <a:schemeClr val="tx1"/>
                      </a:solidFill>
                      <a:prstDash val="solid"/>
                      <a:round/>
                      <a:headEnd type="none" w="med" len="med"/>
                      <a:tailEnd type="none" w="med" len="med"/>
                    </a:lnT>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83.1%</a:t>
                      </a:r>
                      <a:endParaRPr lang="en-US" sz="1100">
                        <a:effectLst/>
                      </a:endParaRPr>
                    </a:p>
                  </a:txBody>
                  <a:tcPr marL="63500" marR="63500" marT="63500" marB="6350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0" fontAlgn="t">
                        <a:spcBef>
                          <a:spcPts val="0"/>
                        </a:spcBef>
                        <a:spcAft>
                          <a:spcPts val="0"/>
                        </a:spcAft>
                      </a:pPr>
                      <a:r>
                        <a:rPr lang="en-US" sz="1100" b="1" i="0" u="none" strike="noStrike" dirty="0">
                          <a:solidFill>
                            <a:srgbClr val="000000"/>
                          </a:solidFill>
                          <a:effectLst/>
                          <a:latin typeface="Arial" panose="020B0604020202020204" pitchFamily="34" charset="0"/>
                        </a:rPr>
                        <a:t>85.5%</a:t>
                      </a:r>
                      <a:endParaRPr lang="en-US" sz="1100" b="1" dirty="0">
                        <a:effectLst/>
                      </a:endParaRPr>
                    </a:p>
                  </a:txBody>
                  <a:tcPr marL="63500" marR="63500" marT="63500" marB="6350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rtl="0" fontAlgn="t">
                        <a:spcBef>
                          <a:spcPts val="0"/>
                        </a:spcBef>
                        <a:spcAft>
                          <a:spcPts val="0"/>
                        </a:spcAft>
                      </a:pPr>
                      <a:r>
                        <a:rPr lang="en-US" sz="1100" b="1" i="0" u="none" strike="noStrike" dirty="0">
                          <a:solidFill>
                            <a:srgbClr val="000000"/>
                          </a:solidFill>
                          <a:effectLst/>
                          <a:latin typeface="Arial" panose="020B0604020202020204" pitchFamily="34" charset="0"/>
                        </a:rPr>
                        <a:t>85.6%</a:t>
                      </a:r>
                      <a:endParaRPr lang="en-US" sz="1100" b="1" dirty="0">
                        <a:effectLst/>
                      </a:endParaRPr>
                    </a:p>
                  </a:txBody>
                  <a:tcPr marL="63500" marR="63500" marT="63500" marB="63500">
                    <a:lnT w="12700" cap="flat" cmpd="sng" algn="ctr">
                      <a:solidFill>
                        <a:schemeClr val="tx1"/>
                      </a:solidFill>
                      <a:prstDash val="solid"/>
                      <a:round/>
                      <a:headEnd type="none" w="med" len="med"/>
                      <a:tailEnd type="none" w="med" len="med"/>
                    </a:lnT>
                  </a:tcPr>
                </a:tc>
                <a:tc>
                  <a:txBody>
                    <a:bodyPr/>
                    <a:lstStyle/>
                    <a:p>
                      <a:pPr algn="ctr" rtl="0" fontAlgn="t">
                        <a:spcBef>
                          <a:spcPts val="0"/>
                        </a:spcBef>
                        <a:spcAft>
                          <a:spcPts val="0"/>
                        </a:spcAft>
                      </a:pPr>
                      <a:r>
                        <a:rPr lang="en-US" sz="1100" b="1" i="0" u="none" strike="noStrike" dirty="0">
                          <a:solidFill>
                            <a:srgbClr val="000000"/>
                          </a:solidFill>
                          <a:effectLst/>
                          <a:latin typeface="Arial" panose="020B0604020202020204" pitchFamily="34" charset="0"/>
                        </a:rPr>
                        <a:t>84.1%</a:t>
                      </a:r>
                      <a:endParaRPr lang="en-US" sz="1100" b="1" dirty="0">
                        <a:effectLst/>
                      </a:endParaRPr>
                    </a:p>
                  </a:txBody>
                  <a:tcPr marL="63500" marR="63500" marT="63500" marB="63500">
                    <a:lnT w="12700" cap="flat" cmpd="sng" algn="ctr">
                      <a:solidFill>
                        <a:schemeClr val="tx1"/>
                      </a:solidFill>
                      <a:prstDash val="solid"/>
                      <a:round/>
                      <a:headEnd type="none" w="med" len="med"/>
                      <a:tailEnd type="none" w="med" len="med"/>
                    </a:lnT>
                  </a:tcPr>
                </a:tc>
                <a:tc>
                  <a:txBody>
                    <a:bodyPr/>
                    <a:lstStyle/>
                    <a:p>
                      <a:pPr algn="ctr" rtl="0" fontAlgn="t">
                        <a:spcBef>
                          <a:spcPts val="0"/>
                        </a:spcBef>
                        <a:spcAft>
                          <a:spcPts val="0"/>
                        </a:spcAft>
                      </a:pPr>
                      <a:r>
                        <a:rPr lang="en-US" sz="1100" b="1" i="0" u="none" strike="noStrike" dirty="0">
                          <a:solidFill>
                            <a:srgbClr val="000000"/>
                          </a:solidFill>
                          <a:effectLst/>
                          <a:latin typeface="Arial" panose="020B0604020202020204" pitchFamily="34" charset="0"/>
                        </a:rPr>
                        <a:t>84.8%</a:t>
                      </a:r>
                      <a:endParaRPr lang="en-US" sz="1100" b="1" dirty="0">
                        <a:effectLst/>
                      </a:endParaRPr>
                    </a:p>
                  </a:txBody>
                  <a:tcPr marL="63500" marR="63500" marT="63500" marB="6350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41425">
                <a:tc>
                  <a:txBody>
                    <a:bodyPr/>
                    <a:lstStyle/>
                    <a:p>
                      <a:pPr marL="0" marR="0" lvl="0" indent="0" algn="l" rtl="0">
                        <a:lnSpc>
                          <a:spcPct val="100000"/>
                        </a:lnSpc>
                        <a:spcBef>
                          <a:spcPts val="0"/>
                        </a:spcBef>
                        <a:spcAft>
                          <a:spcPts val="0"/>
                        </a:spcAft>
                        <a:buNone/>
                      </a:pPr>
                      <a:r>
                        <a:rPr lang="en-US" sz="1100" u="none" strike="noStrike" cap="none">
                          <a:solidFill>
                            <a:srgbClr val="313131"/>
                          </a:solidFill>
                        </a:rPr>
                        <a:t>KNN</a:t>
                      </a:r>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76.3%</a:t>
                      </a:r>
                      <a:endParaRPr lang="en-US" sz="1100" dirty="0">
                        <a:effectLst/>
                      </a:endParaRPr>
                    </a:p>
                  </a:txBody>
                  <a:tcPr marL="63500" marR="63500" marT="63500" marB="63500">
                    <a:lnL w="12700" cap="flat" cmpd="sng" algn="ctr">
                      <a:solidFill>
                        <a:schemeClr val="tx1"/>
                      </a:solidFill>
                      <a:prstDash val="solid"/>
                      <a:round/>
                      <a:headEnd type="none" w="med" len="med"/>
                      <a:tailEnd type="none" w="med" len="med"/>
                    </a:lnL>
                  </a:tcPr>
                </a:tc>
                <a:tc>
                  <a:txBody>
                    <a:bodyPr/>
                    <a:lstStyle/>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76.2%</a:t>
                      </a:r>
                      <a:endParaRPr lang="en-US" sz="1100" dirty="0">
                        <a:effectLst/>
                      </a:endParaRPr>
                    </a:p>
                  </a:txBody>
                  <a:tcPr marL="63500" marR="63500" marT="63500" marB="63500"/>
                </a:tc>
                <a:tc>
                  <a:txBody>
                    <a:bodyPr/>
                    <a:lstStyle/>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73.7%</a:t>
                      </a:r>
                      <a:endParaRPr lang="en-US" sz="1100" dirty="0">
                        <a:effectLst/>
                      </a:endParaRPr>
                    </a:p>
                  </a:txBody>
                  <a:tcPr marL="63500" marR="63500" marT="63500" marB="63500"/>
                </a:tc>
                <a:tc>
                  <a:txBody>
                    <a:bodyPr/>
                    <a:lstStyle/>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74.9%</a:t>
                      </a:r>
                      <a:endParaRPr lang="en-US" sz="1100" dirty="0">
                        <a:effectLst/>
                      </a:endParaRPr>
                    </a:p>
                  </a:txBody>
                  <a:tcPr marL="63500" marR="63500" marT="63500" marB="63500">
                    <a:lnR w="12700" cap="flat" cmpd="sng" algn="ctr">
                      <a:solidFill>
                        <a:schemeClr val="tx1"/>
                      </a:solidFill>
                      <a:prstDash val="solid"/>
                      <a:round/>
                      <a:headEnd type="none" w="med" len="med"/>
                      <a:tailEnd type="none" w="med" len="med"/>
                    </a:lnR>
                  </a:tcPr>
                </a:tc>
                <a:tc>
                  <a:txBody>
                    <a:bodyPr/>
                    <a:lstStyle/>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77.1%</a:t>
                      </a:r>
                      <a:endParaRPr lang="en-US" sz="1100" dirty="0">
                        <a:effectLst/>
                      </a:endParaRPr>
                    </a:p>
                  </a:txBody>
                  <a:tcPr marL="63500" marR="63500" marT="63500" marB="63500">
                    <a:lnL w="12700" cap="flat" cmpd="sng" algn="ctr">
                      <a:solidFill>
                        <a:schemeClr val="tx1"/>
                      </a:solidFill>
                      <a:prstDash val="solid"/>
                      <a:round/>
                      <a:headEnd type="none" w="med" len="med"/>
                      <a:tailEnd type="none" w="med" len="med"/>
                    </a:lnL>
                  </a:tcPr>
                </a:tc>
                <a:tc>
                  <a:txBody>
                    <a:bodyPr/>
                    <a:lstStyle/>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77.2%</a:t>
                      </a:r>
                      <a:endParaRPr lang="en-US" sz="1100" dirty="0">
                        <a:effectLst/>
                      </a:endParaRPr>
                    </a:p>
                  </a:txBody>
                  <a:tcPr marL="63500" marR="63500" marT="63500" marB="63500"/>
                </a:tc>
                <a:tc>
                  <a:txBody>
                    <a:bodyPr/>
                    <a:lstStyle/>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73.9%</a:t>
                      </a:r>
                      <a:endParaRPr lang="en-US" sz="1100" dirty="0">
                        <a:effectLst/>
                      </a:endParaRPr>
                    </a:p>
                  </a:txBody>
                  <a:tcPr marL="63500" marR="63500" marT="63500" marB="63500"/>
                </a:tc>
                <a:tc>
                  <a:txBody>
                    <a:bodyPr/>
                    <a:lstStyle/>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75.5%</a:t>
                      </a:r>
                      <a:endParaRPr lang="en-US" sz="1100" dirty="0">
                        <a:effectLst/>
                      </a:endParaRPr>
                    </a:p>
                  </a:txBody>
                  <a:tcPr marL="63500" marR="63500" marT="63500" marB="6350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1425">
                <a:tc>
                  <a:txBody>
                    <a:bodyPr/>
                    <a:lstStyle/>
                    <a:p>
                      <a:pPr marL="0" marR="0" lvl="0" indent="0" algn="l" rtl="0">
                        <a:lnSpc>
                          <a:spcPct val="100000"/>
                        </a:lnSpc>
                        <a:spcBef>
                          <a:spcPts val="0"/>
                        </a:spcBef>
                        <a:spcAft>
                          <a:spcPts val="0"/>
                        </a:spcAft>
                        <a:buNone/>
                      </a:pPr>
                      <a:r>
                        <a:rPr lang="en-US" sz="1100" u="none" strike="noStrike" cap="none" dirty="0">
                          <a:solidFill>
                            <a:srgbClr val="313131"/>
                          </a:solidFill>
                        </a:rPr>
                        <a:t>Random Forest</a:t>
                      </a:r>
                      <a:endParaRPr sz="1100" u="none" strike="noStrike" cap="none" dirty="0">
                        <a:solidFill>
                          <a:srgbClr val="313131"/>
                        </a:solidFill>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t">
                        <a:spcBef>
                          <a:spcPts val="0"/>
                        </a:spcBef>
                        <a:spcAft>
                          <a:spcPts val="0"/>
                        </a:spcAft>
                      </a:pPr>
                      <a:r>
                        <a:rPr lang="en-US" sz="1100" b="1" i="0" u="none" strike="noStrike" dirty="0">
                          <a:solidFill>
                            <a:srgbClr val="000000"/>
                          </a:solidFill>
                          <a:effectLst/>
                          <a:latin typeface="Arial" panose="020B0604020202020204" pitchFamily="34" charset="0"/>
                        </a:rPr>
                        <a:t>84.9%</a:t>
                      </a:r>
                      <a:endParaRPr lang="en-US" sz="1100" b="1" dirty="0">
                        <a:effectLst/>
                      </a:endParaRPr>
                    </a:p>
                  </a:txBody>
                  <a:tcPr marL="63500" marR="63500" marT="63500" marB="63500">
                    <a:lnL w="12700" cap="flat" cmpd="sng" algn="ctr">
                      <a:solidFill>
                        <a:schemeClr val="tx1"/>
                      </a:solidFill>
                      <a:prstDash val="solid"/>
                      <a:round/>
                      <a:headEnd type="none" w="med" len="med"/>
                      <a:tailEnd type="none" w="med" len="med"/>
                    </a:lnL>
                  </a:tcPr>
                </a:tc>
                <a:tc>
                  <a:txBody>
                    <a:bodyPr/>
                    <a:lstStyle/>
                    <a:p>
                      <a:pPr algn="ctr" rtl="0" fontAlgn="t">
                        <a:spcBef>
                          <a:spcPts val="0"/>
                        </a:spcBef>
                        <a:spcAft>
                          <a:spcPts val="0"/>
                        </a:spcAft>
                      </a:pPr>
                      <a:r>
                        <a:rPr lang="en-US" sz="1100" b="1" i="0" u="none" strike="noStrike" dirty="0">
                          <a:solidFill>
                            <a:srgbClr val="000000"/>
                          </a:solidFill>
                          <a:effectLst/>
                          <a:latin typeface="Arial" panose="020B0604020202020204" pitchFamily="34" charset="0"/>
                        </a:rPr>
                        <a:t>85.2%</a:t>
                      </a:r>
                      <a:endParaRPr lang="en-US" sz="1100" b="1" dirty="0">
                        <a:effectLst/>
                      </a:endParaRPr>
                    </a:p>
                  </a:txBody>
                  <a:tcPr marL="63500" marR="63500" marT="63500" marB="63500"/>
                </a:tc>
                <a:tc>
                  <a:txBody>
                    <a:bodyPr/>
                    <a:lstStyle/>
                    <a:p>
                      <a:pPr algn="ctr" rtl="0" fontAlgn="t">
                        <a:spcBef>
                          <a:spcPts val="0"/>
                        </a:spcBef>
                        <a:spcAft>
                          <a:spcPts val="0"/>
                        </a:spcAft>
                      </a:pPr>
                      <a:r>
                        <a:rPr lang="en-US" sz="1100" b="1" i="0" u="none" strike="noStrike" dirty="0">
                          <a:solidFill>
                            <a:srgbClr val="000000"/>
                          </a:solidFill>
                          <a:effectLst/>
                          <a:latin typeface="Arial" panose="020B0604020202020204" pitchFamily="34" charset="0"/>
                        </a:rPr>
                        <a:t>82.9%</a:t>
                      </a:r>
                      <a:endParaRPr lang="en-US" sz="1100" b="1" dirty="0">
                        <a:effectLst/>
                      </a:endParaRPr>
                    </a:p>
                  </a:txBody>
                  <a:tcPr marL="63500" marR="63500" marT="63500" marB="63500"/>
                </a:tc>
                <a:tc>
                  <a:txBody>
                    <a:bodyPr/>
                    <a:lstStyle/>
                    <a:p>
                      <a:pPr algn="ctr" rtl="0" fontAlgn="t">
                        <a:spcBef>
                          <a:spcPts val="0"/>
                        </a:spcBef>
                        <a:spcAft>
                          <a:spcPts val="0"/>
                        </a:spcAft>
                      </a:pPr>
                      <a:r>
                        <a:rPr lang="en-US" sz="1100" b="1" i="0" u="none" strike="noStrike" dirty="0">
                          <a:solidFill>
                            <a:srgbClr val="000000"/>
                          </a:solidFill>
                          <a:effectLst/>
                          <a:latin typeface="Arial" panose="020B0604020202020204" pitchFamily="34" charset="0"/>
                        </a:rPr>
                        <a:t>84.1%</a:t>
                      </a:r>
                      <a:endParaRPr lang="en-US" sz="1100" b="1" dirty="0">
                        <a:effectLst/>
                      </a:endParaRPr>
                    </a:p>
                  </a:txBody>
                  <a:tcPr marL="63500" marR="63500" marT="63500" marB="63500">
                    <a:lnR w="12700" cap="flat" cmpd="sng" algn="ctr">
                      <a:solidFill>
                        <a:schemeClr val="tx1"/>
                      </a:solidFill>
                      <a:prstDash val="solid"/>
                      <a:round/>
                      <a:headEnd type="none" w="med" len="med"/>
                      <a:tailEnd type="none" w="med" len="med"/>
                    </a:lnR>
                  </a:tcPr>
                </a:tc>
                <a:tc>
                  <a:txBody>
                    <a:bodyPr/>
                    <a:lstStyle/>
                    <a:p>
                      <a:pPr marR="0" algn="ctr" rtl="0" fontAlgn="t">
                        <a:lnSpc>
                          <a:spcPct val="100000"/>
                        </a:lnSpc>
                        <a:spcBef>
                          <a:spcPts val="0"/>
                        </a:spcBef>
                        <a:spcAft>
                          <a:spcPts val="0"/>
                        </a:spcAft>
                        <a:buClr>
                          <a:srgbClr val="000000"/>
                        </a:buClr>
                        <a:buFont typeface="Arial"/>
                      </a:pPr>
                      <a:r>
                        <a:rPr lang="en-US" sz="1100" b="0" i="0" u="none" strike="noStrike" cap="none" dirty="0">
                          <a:solidFill>
                            <a:srgbClr val="000000"/>
                          </a:solidFill>
                          <a:effectLst/>
                          <a:latin typeface="Arial" panose="020B0604020202020204" pitchFamily="34" charset="0"/>
                          <a:cs typeface="Arial"/>
                          <a:sym typeface="Arial"/>
                        </a:rPr>
                        <a:t>84.6</a:t>
                      </a:r>
                      <a:r>
                        <a:rPr lang="en-US" sz="1100" b="0" i="0" u="none" strike="noStrike" dirty="0">
                          <a:solidFill>
                            <a:srgbClr val="000000"/>
                          </a:solidFill>
                          <a:effectLst/>
                          <a:latin typeface="Arial" panose="020B0604020202020204" pitchFamily="34" charset="0"/>
                        </a:rPr>
                        <a:t>%</a:t>
                      </a:r>
                      <a:endParaRPr lang="en-US" sz="1100" b="0" i="0" u="none" strike="noStrike" cap="none" dirty="0">
                        <a:solidFill>
                          <a:srgbClr val="000000"/>
                        </a:solidFill>
                        <a:effectLst/>
                        <a:latin typeface="Arial" panose="020B0604020202020204" pitchFamily="34" charset="0"/>
                        <a:cs typeface="Arial"/>
                        <a:sym typeface="Arial"/>
                      </a:endParaRPr>
                    </a:p>
                  </a:txBody>
                  <a:tcPr marL="63500" marR="63500" marT="63500" marB="63500">
                    <a:lnL w="12700" cap="flat" cmpd="sng" algn="ctr">
                      <a:solidFill>
                        <a:schemeClr val="tx1"/>
                      </a:solidFill>
                      <a:prstDash val="solid"/>
                      <a:round/>
                      <a:headEnd type="none" w="med" len="med"/>
                      <a:tailEnd type="none" w="med" len="med"/>
                    </a:lnL>
                  </a:tcPr>
                </a:tc>
                <a:tc>
                  <a:txBody>
                    <a:bodyPr/>
                    <a:lstStyle/>
                    <a:p>
                      <a:pPr marR="0" algn="ctr" rtl="0" fontAlgn="t">
                        <a:lnSpc>
                          <a:spcPct val="100000"/>
                        </a:lnSpc>
                        <a:spcBef>
                          <a:spcPts val="0"/>
                        </a:spcBef>
                        <a:spcAft>
                          <a:spcPts val="0"/>
                        </a:spcAft>
                        <a:buClr>
                          <a:srgbClr val="000000"/>
                        </a:buClr>
                        <a:buFont typeface="Arial"/>
                      </a:pPr>
                      <a:r>
                        <a:rPr lang="en-US" sz="1100" b="0" i="0" u="none" strike="noStrike" cap="none" dirty="0">
                          <a:solidFill>
                            <a:srgbClr val="000000"/>
                          </a:solidFill>
                          <a:effectLst/>
                          <a:latin typeface="Arial" panose="020B0604020202020204" pitchFamily="34" charset="0"/>
                          <a:cs typeface="Arial"/>
                          <a:sym typeface="Arial"/>
                        </a:rPr>
                        <a:t>84.9</a:t>
                      </a:r>
                      <a:r>
                        <a:rPr lang="en-US" sz="1100" b="0" i="0" u="none" strike="noStrike" dirty="0">
                          <a:solidFill>
                            <a:srgbClr val="000000"/>
                          </a:solidFill>
                          <a:effectLst/>
                          <a:latin typeface="Arial" panose="020B0604020202020204" pitchFamily="34" charset="0"/>
                        </a:rPr>
                        <a:t>%</a:t>
                      </a:r>
                      <a:endParaRPr lang="en-US" sz="1100" b="0" i="0" u="none" strike="noStrike" cap="none" dirty="0">
                        <a:solidFill>
                          <a:srgbClr val="000000"/>
                        </a:solidFill>
                        <a:effectLst/>
                        <a:latin typeface="Arial" panose="020B0604020202020204" pitchFamily="34" charset="0"/>
                        <a:cs typeface="Arial"/>
                        <a:sym typeface="Arial"/>
                      </a:endParaRPr>
                    </a:p>
                  </a:txBody>
                  <a:tcPr marL="63500" marR="63500" marT="63500" marB="63500"/>
                </a:tc>
                <a:tc>
                  <a:txBody>
                    <a:bodyPr/>
                    <a:lstStyle/>
                    <a:p>
                      <a:pPr marR="0" algn="ctr" rtl="0" fontAlgn="t">
                        <a:lnSpc>
                          <a:spcPct val="100000"/>
                        </a:lnSpc>
                        <a:spcBef>
                          <a:spcPts val="0"/>
                        </a:spcBef>
                        <a:spcAft>
                          <a:spcPts val="0"/>
                        </a:spcAft>
                        <a:buClr>
                          <a:srgbClr val="000000"/>
                        </a:buClr>
                        <a:buFont typeface="Arial"/>
                      </a:pPr>
                      <a:r>
                        <a:rPr lang="en-US" sz="1100" b="0" i="0" u="none" strike="noStrike" cap="none" dirty="0">
                          <a:solidFill>
                            <a:srgbClr val="000000"/>
                          </a:solidFill>
                          <a:effectLst/>
                          <a:latin typeface="Arial" panose="020B0604020202020204" pitchFamily="34" charset="0"/>
                          <a:cs typeface="Arial"/>
                          <a:sym typeface="Arial"/>
                        </a:rPr>
                        <a:t>82.6</a:t>
                      </a:r>
                      <a:r>
                        <a:rPr lang="en-US" sz="1100" b="0" i="0" u="none" strike="noStrike" dirty="0">
                          <a:solidFill>
                            <a:srgbClr val="000000"/>
                          </a:solidFill>
                          <a:effectLst/>
                          <a:latin typeface="Arial" panose="020B0604020202020204" pitchFamily="34" charset="0"/>
                        </a:rPr>
                        <a:t>%</a:t>
                      </a:r>
                      <a:endParaRPr lang="en-US" sz="1100" b="0" i="0" u="none" strike="noStrike" cap="none" dirty="0">
                        <a:solidFill>
                          <a:srgbClr val="000000"/>
                        </a:solidFill>
                        <a:effectLst/>
                        <a:latin typeface="Arial" panose="020B0604020202020204" pitchFamily="34" charset="0"/>
                        <a:cs typeface="Arial"/>
                        <a:sym typeface="Arial"/>
                      </a:endParaRPr>
                    </a:p>
                  </a:txBody>
                  <a:tcPr marL="63500" marR="63500" marT="63500" marB="63500"/>
                </a:tc>
                <a:tc>
                  <a:txBody>
                    <a:bodyPr/>
                    <a:lstStyle/>
                    <a:p>
                      <a:pPr marR="0" algn="ctr" rtl="0" fontAlgn="t">
                        <a:lnSpc>
                          <a:spcPct val="100000"/>
                        </a:lnSpc>
                        <a:spcBef>
                          <a:spcPts val="0"/>
                        </a:spcBef>
                        <a:spcAft>
                          <a:spcPts val="0"/>
                        </a:spcAft>
                        <a:buClr>
                          <a:srgbClr val="000000"/>
                        </a:buClr>
                        <a:buFont typeface="Arial"/>
                      </a:pPr>
                      <a:r>
                        <a:rPr lang="en-US" sz="1100" b="0" i="0" u="none" strike="noStrike" cap="none" dirty="0">
                          <a:solidFill>
                            <a:srgbClr val="000000"/>
                          </a:solidFill>
                          <a:effectLst/>
                          <a:latin typeface="Arial" panose="020B0604020202020204" pitchFamily="34" charset="0"/>
                          <a:cs typeface="Arial"/>
                          <a:sym typeface="Arial"/>
                        </a:rPr>
                        <a:t>83.7</a:t>
                      </a:r>
                      <a:r>
                        <a:rPr lang="en-US" sz="1100" b="0" i="0" u="none" strike="noStrike" dirty="0">
                          <a:solidFill>
                            <a:srgbClr val="000000"/>
                          </a:solidFill>
                          <a:effectLst/>
                          <a:latin typeface="Arial" panose="020B0604020202020204" pitchFamily="34" charset="0"/>
                        </a:rPr>
                        <a:t>%</a:t>
                      </a:r>
                      <a:endParaRPr lang="en-US" sz="1100" b="0" i="0" u="none" strike="noStrike" cap="none" dirty="0">
                        <a:solidFill>
                          <a:srgbClr val="000000"/>
                        </a:solidFill>
                        <a:effectLst/>
                        <a:latin typeface="Arial" panose="020B0604020202020204" pitchFamily="34" charset="0"/>
                        <a:cs typeface="Arial"/>
                        <a:sym typeface="Arial"/>
                      </a:endParaRPr>
                    </a:p>
                  </a:txBody>
                  <a:tcPr marL="63500" marR="63500" marT="63500" marB="6350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0">
                <a:tc>
                  <a:txBody>
                    <a:bodyPr/>
                    <a:lstStyle/>
                    <a:p>
                      <a:pPr marL="0" marR="0" lvl="0" indent="0" algn="l" rtl="0">
                        <a:lnSpc>
                          <a:spcPct val="100000"/>
                        </a:lnSpc>
                        <a:spcBef>
                          <a:spcPts val="0"/>
                        </a:spcBef>
                        <a:spcAft>
                          <a:spcPts val="0"/>
                        </a:spcAft>
                        <a:buNone/>
                      </a:pPr>
                      <a:r>
                        <a:rPr lang="en-US" sz="1100" b="0" u="none" strike="noStrike" cap="none" dirty="0" err="1">
                          <a:solidFill>
                            <a:srgbClr val="313131"/>
                          </a:solidFill>
                        </a:rPr>
                        <a:t>XGBoost</a:t>
                      </a:r>
                      <a:endParaRPr lang="en-US" sz="1100" b="0" u="none" strike="noStrike" cap="none" dirty="0">
                        <a:solidFill>
                          <a:srgbClr val="313131"/>
                        </a:solidFill>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83.89%</a:t>
                      </a:r>
                      <a:endParaRPr lang="en-US" sz="1100" b="0" dirty="0">
                        <a:effectLst/>
                      </a:endParaRPr>
                    </a:p>
                  </a:txBody>
                  <a:tcPr marL="63500" marR="63500" marT="63500" marB="6350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84.6%</a:t>
                      </a:r>
                      <a:endParaRPr lang="en-US" sz="1100" b="0" dirty="0">
                        <a:effectLst/>
                      </a:endParaRPr>
                    </a:p>
                  </a:txBody>
                  <a:tcPr marL="63500" marR="63500" marT="63500" marB="63500">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81.2%</a:t>
                      </a:r>
                      <a:endParaRPr lang="en-US" sz="1100" b="0" dirty="0">
                        <a:effectLst/>
                      </a:endParaRPr>
                    </a:p>
                  </a:txBody>
                  <a:tcPr marL="63500" marR="63500" marT="63500" marB="63500">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82.8%</a:t>
                      </a:r>
                      <a:endParaRPr lang="en-US" sz="1100" b="0" dirty="0">
                        <a:effectLst/>
                      </a:endParaRPr>
                    </a:p>
                  </a:txBody>
                  <a:tcPr marL="63500" marR="63500" marT="63500" marB="6350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R="0" algn="ctr" rtl="0" fontAlgn="t">
                        <a:lnSpc>
                          <a:spcPct val="100000"/>
                        </a:lnSpc>
                        <a:spcBef>
                          <a:spcPts val="0"/>
                        </a:spcBef>
                        <a:spcAft>
                          <a:spcPts val="0"/>
                        </a:spcAft>
                        <a:buClr>
                          <a:srgbClr val="000000"/>
                        </a:buClr>
                        <a:buFont typeface="Arial"/>
                      </a:pPr>
                      <a:r>
                        <a:rPr lang="en-US" sz="1100" b="1" i="0" u="none" strike="noStrike" cap="none" dirty="0">
                          <a:solidFill>
                            <a:srgbClr val="000000"/>
                          </a:solidFill>
                          <a:effectLst/>
                          <a:latin typeface="Arial" panose="020B0604020202020204" pitchFamily="34" charset="0"/>
                          <a:cs typeface="Arial"/>
                          <a:sym typeface="Arial"/>
                        </a:rPr>
                        <a:t>85.4</a:t>
                      </a:r>
                      <a:r>
                        <a:rPr lang="en-US" sz="1100" b="1" i="0" u="none" strike="noStrike" dirty="0">
                          <a:solidFill>
                            <a:srgbClr val="000000"/>
                          </a:solidFill>
                          <a:effectLst/>
                          <a:latin typeface="Arial" panose="020B0604020202020204" pitchFamily="34" charset="0"/>
                        </a:rPr>
                        <a:t>%</a:t>
                      </a:r>
                      <a:endParaRPr lang="en-US" sz="1100" b="1" i="0" u="none" strike="noStrike" cap="none" dirty="0">
                        <a:solidFill>
                          <a:srgbClr val="000000"/>
                        </a:solidFill>
                        <a:effectLst/>
                        <a:latin typeface="Arial" panose="020B0604020202020204" pitchFamily="34" charset="0"/>
                        <a:cs typeface="Arial"/>
                        <a:sym typeface="Arial"/>
                      </a:endParaRPr>
                    </a:p>
                  </a:txBody>
                  <a:tcPr marL="63500" marR="63500" marT="63500" marB="6350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R="0" algn="ctr" rtl="0" fontAlgn="t">
                        <a:lnSpc>
                          <a:spcPct val="100000"/>
                        </a:lnSpc>
                        <a:spcBef>
                          <a:spcPts val="0"/>
                        </a:spcBef>
                        <a:spcAft>
                          <a:spcPts val="0"/>
                        </a:spcAft>
                        <a:buClr>
                          <a:srgbClr val="000000"/>
                        </a:buClr>
                        <a:buFont typeface="Arial"/>
                      </a:pPr>
                      <a:r>
                        <a:rPr lang="en-US" sz="1100" b="1" i="0" u="none" strike="noStrike" cap="none" dirty="0">
                          <a:solidFill>
                            <a:srgbClr val="000000"/>
                          </a:solidFill>
                          <a:effectLst/>
                          <a:latin typeface="Arial" panose="020B0604020202020204" pitchFamily="34" charset="0"/>
                          <a:cs typeface="Arial"/>
                          <a:sym typeface="Arial"/>
                        </a:rPr>
                        <a:t>85.5</a:t>
                      </a:r>
                      <a:r>
                        <a:rPr lang="en-US" sz="1100" b="1" i="0" u="none" strike="noStrike" dirty="0">
                          <a:solidFill>
                            <a:srgbClr val="000000"/>
                          </a:solidFill>
                          <a:effectLst/>
                          <a:latin typeface="Arial" panose="020B0604020202020204" pitchFamily="34" charset="0"/>
                        </a:rPr>
                        <a:t>%</a:t>
                      </a:r>
                      <a:endParaRPr lang="en-US" sz="1100" b="1" i="0" u="none" strike="noStrike" cap="none" dirty="0">
                        <a:solidFill>
                          <a:srgbClr val="000000"/>
                        </a:solidFill>
                        <a:effectLst/>
                        <a:latin typeface="Arial" panose="020B0604020202020204" pitchFamily="34" charset="0"/>
                        <a:cs typeface="Arial"/>
                        <a:sym typeface="Arial"/>
                      </a:endParaRPr>
                    </a:p>
                  </a:txBody>
                  <a:tcPr marL="63500" marR="63500" marT="63500" marB="63500">
                    <a:lnB w="12700" cap="flat" cmpd="sng" algn="ctr">
                      <a:solidFill>
                        <a:schemeClr val="tx1"/>
                      </a:solidFill>
                      <a:prstDash val="solid"/>
                      <a:round/>
                      <a:headEnd type="none" w="med" len="med"/>
                      <a:tailEnd type="none" w="med" len="med"/>
                    </a:lnB>
                  </a:tcPr>
                </a:tc>
                <a:tc>
                  <a:txBody>
                    <a:bodyPr/>
                    <a:lstStyle/>
                    <a:p>
                      <a:pPr marR="0" algn="ctr" rtl="0" fontAlgn="t">
                        <a:lnSpc>
                          <a:spcPct val="100000"/>
                        </a:lnSpc>
                        <a:spcBef>
                          <a:spcPts val="0"/>
                        </a:spcBef>
                        <a:spcAft>
                          <a:spcPts val="0"/>
                        </a:spcAft>
                        <a:buClr>
                          <a:srgbClr val="000000"/>
                        </a:buClr>
                        <a:buFont typeface="Arial"/>
                      </a:pPr>
                      <a:r>
                        <a:rPr lang="en-US" sz="1100" b="1" i="0" u="none" strike="noStrike" cap="none" dirty="0">
                          <a:solidFill>
                            <a:srgbClr val="000000"/>
                          </a:solidFill>
                          <a:effectLst/>
                          <a:latin typeface="Arial" panose="020B0604020202020204" pitchFamily="34" charset="0"/>
                          <a:cs typeface="Arial"/>
                          <a:sym typeface="Arial"/>
                        </a:rPr>
                        <a:t>83.4</a:t>
                      </a:r>
                      <a:r>
                        <a:rPr lang="en-US" sz="1100" b="1" i="0" u="none" strike="noStrike" dirty="0">
                          <a:solidFill>
                            <a:srgbClr val="000000"/>
                          </a:solidFill>
                          <a:effectLst/>
                          <a:latin typeface="Arial" panose="020B0604020202020204" pitchFamily="34" charset="0"/>
                        </a:rPr>
                        <a:t>%</a:t>
                      </a:r>
                      <a:endParaRPr lang="en-US" sz="1100" b="1" i="0" u="none" strike="noStrike" cap="none" dirty="0">
                        <a:solidFill>
                          <a:srgbClr val="000000"/>
                        </a:solidFill>
                        <a:effectLst/>
                        <a:latin typeface="Arial" panose="020B0604020202020204" pitchFamily="34" charset="0"/>
                        <a:cs typeface="Arial"/>
                        <a:sym typeface="Arial"/>
                      </a:endParaRPr>
                    </a:p>
                  </a:txBody>
                  <a:tcPr marL="63500" marR="63500" marT="63500" marB="63500">
                    <a:lnB w="12700" cap="flat" cmpd="sng" algn="ctr">
                      <a:solidFill>
                        <a:schemeClr val="tx1"/>
                      </a:solidFill>
                      <a:prstDash val="solid"/>
                      <a:round/>
                      <a:headEnd type="none" w="med" len="med"/>
                      <a:tailEnd type="none" w="med" len="med"/>
                    </a:lnB>
                  </a:tcPr>
                </a:tc>
                <a:tc>
                  <a:txBody>
                    <a:bodyPr/>
                    <a:lstStyle/>
                    <a:p>
                      <a:pPr marR="0" algn="ctr" rtl="0" fontAlgn="t">
                        <a:lnSpc>
                          <a:spcPct val="100000"/>
                        </a:lnSpc>
                        <a:spcBef>
                          <a:spcPts val="0"/>
                        </a:spcBef>
                        <a:spcAft>
                          <a:spcPts val="0"/>
                        </a:spcAft>
                        <a:buClr>
                          <a:srgbClr val="000000"/>
                        </a:buClr>
                        <a:buFont typeface="Arial"/>
                      </a:pPr>
                      <a:r>
                        <a:rPr lang="en-US" sz="1100" b="1" i="0" u="none" strike="noStrike" cap="none" dirty="0">
                          <a:solidFill>
                            <a:srgbClr val="000000"/>
                          </a:solidFill>
                          <a:effectLst/>
                          <a:latin typeface="Arial" panose="020B0604020202020204" pitchFamily="34" charset="0"/>
                          <a:cs typeface="Arial"/>
                          <a:sym typeface="Arial"/>
                        </a:rPr>
                        <a:t>84.5</a:t>
                      </a:r>
                      <a:r>
                        <a:rPr lang="en-US" sz="1100" b="1" i="0" u="none" strike="noStrike" dirty="0">
                          <a:solidFill>
                            <a:srgbClr val="000000"/>
                          </a:solidFill>
                          <a:effectLst/>
                          <a:latin typeface="Arial" panose="020B0604020202020204" pitchFamily="34" charset="0"/>
                        </a:rPr>
                        <a:t>%</a:t>
                      </a:r>
                      <a:endParaRPr lang="en-US" sz="1100" b="1" i="0" u="none" strike="noStrike" cap="none" dirty="0">
                        <a:solidFill>
                          <a:srgbClr val="000000"/>
                        </a:solidFill>
                        <a:effectLst/>
                        <a:latin typeface="Arial" panose="020B0604020202020204" pitchFamily="34" charset="0"/>
                        <a:cs typeface="Arial"/>
                        <a:sym typeface="Arial"/>
                      </a:endParaRPr>
                    </a:p>
                  </a:txBody>
                  <a:tcPr marL="63500" marR="63500" marT="63500" marB="6350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44" name="Google Shape;144;p21"/>
          <p:cNvGraphicFramePr/>
          <p:nvPr>
            <p:extLst>
              <p:ext uri="{D42A27DB-BD31-4B8C-83A1-F6EECF244321}">
                <p14:modId xmlns:p14="http://schemas.microsoft.com/office/powerpoint/2010/main" val="3299340798"/>
              </p:ext>
            </p:extLst>
          </p:nvPr>
        </p:nvGraphicFramePr>
        <p:xfrm>
          <a:off x="1920851" y="3648427"/>
          <a:ext cx="4840727" cy="848370"/>
        </p:xfrm>
        <a:graphic>
          <a:graphicData uri="http://schemas.openxmlformats.org/drawingml/2006/table">
            <a:tbl>
              <a:tblPr firstRow="1" bandRow="1">
                <a:noFill/>
                <a:tableStyleId>{9D1C18E1-67B7-47E5-B587-EB2C0CEE498C}</a:tableStyleId>
              </a:tblPr>
              <a:tblGrid>
                <a:gridCol w="1328787">
                  <a:extLst>
                    <a:ext uri="{9D8B030D-6E8A-4147-A177-3AD203B41FA5}">
                      <a16:colId xmlns:a16="http://schemas.microsoft.com/office/drawing/2014/main" val="20000"/>
                    </a:ext>
                  </a:extLst>
                </a:gridCol>
                <a:gridCol w="896404">
                  <a:extLst>
                    <a:ext uri="{9D8B030D-6E8A-4147-A177-3AD203B41FA5}">
                      <a16:colId xmlns:a16="http://schemas.microsoft.com/office/drawing/2014/main" val="20001"/>
                    </a:ext>
                  </a:extLst>
                </a:gridCol>
                <a:gridCol w="896404">
                  <a:extLst>
                    <a:ext uri="{9D8B030D-6E8A-4147-A177-3AD203B41FA5}">
                      <a16:colId xmlns:a16="http://schemas.microsoft.com/office/drawing/2014/main" val="20002"/>
                    </a:ext>
                  </a:extLst>
                </a:gridCol>
                <a:gridCol w="859566">
                  <a:extLst>
                    <a:ext uri="{9D8B030D-6E8A-4147-A177-3AD203B41FA5}">
                      <a16:colId xmlns:a16="http://schemas.microsoft.com/office/drawing/2014/main" val="20003"/>
                    </a:ext>
                  </a:extLst>
                </a:gridCol>
                <a:gridCol w="859566">
                  <a:extLst>
                    <a:ext uri="{9D8B030D-6E8A-4147-A177-3AD203B41FA5}">
                      <a16:colId xmlns:a16="http://schemas.microsoft.com/office/drawing/2014/main" val="20004"/>
                    </a:ext>
                  </a:extLst>
                </a:gridCol>
              </a:tblGrid>
              <a:tr h="241425">
                <a:tc>
                  <a:txBody>
                    <a:bodyPr/>
                    <a:lstStyle/>
                    <a:p>
                      <a:pPr marL="0" marR="0" lvl="0" indent="0" algn="l" rtl="0">
                        <a:lnSpc>
                          <a:spcPct val="100000"/>
                        </a:lnSpc>
                        <a:spcBef>
                          <a:spcPts val="0"/>
                        </a:spcBef>
                        <a:spcAft>
                          <a:spcPts val="0"/>
                        </a:spcAft>
                        <a:buNone/>
                      </a:pPr>
                      <a:r>
                        <a:rPr lang="en-US" sz="1100" u="none" strike="noStrike" cap="none" dirty="0"/>
                        <a:t>Algorithm</a:t>
                      </a:r>
                      <a:endParaRPr dirty="0"/>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l" rtl="0">
                        <a:lnSpc>
                          <a:spcPct val="100000"/>
                        </a:lnSpc>
                        <a:spcBef>
                          <a:spcPts val="0"/>
                        </a:spcBef>
                        <a:spcAft>
                          <a:spcPts val="0"/>
                        </a:spcAft>
                        <a:buNone/>
                      </a:pPr>
                      <a:r>
                        <a:rPr lang="en-US" sz="1100" u="none" strike="noStrike" cap="none"/>
                        <a:t>Accuracy</a:t>
                      </a:r>
                      <a:endParaRPr/>
                    </a:p>
                  </a:txBody>
                  <a:tcPr marL="91450" marR="91450" marT="45725" marB="45725">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Precision</a:t>
                      </a:r>
                      <a:endParaRPr/>
                    </a:p>
                  </a:txBody>
                  <a:tcPr marL="91450" marR="91450" marT="45725" marB="45725">
                    <a:lnT w="12700" cap="flat" cmpd="sng" algn="ctr">
                      <a:solidFill>
                        <a:schemeClr val="tx1"/>
                      </a:solidFill>
                      <a:prstDash val="solid"/>
                      <a:round/>
                      <a:headEnd type="none" w="med" len="med"/>
                      <a:tailEnd type="none" w="med" len="med"/>
                    </a:lnT>
                  </a:tcPr>
                </a:tc>
                <a:tc>
                  <a:txBody>
                    <a:bodyPr/>
                    <a:lstStyle/>
                    <a:p>
                      <a:pPr marL="0" marR="0" lvl="0" indent="0" algn="l" rtl="0">
                        <a:lnSpc>
                          <a:spcPct val="100000"/>
                        </a:lnSpc>
                        <a:spcBef>
                          <a:spcPts val="0"/>
                        </a:spcBef>
                        <a:spcAft>
                          <a:spcPts val="0"/>
                        </a:spcAft>
                        <a:buNone/>
                      </a:pPr>
                      <a:r>
                        <a:rPr lang="en-US" sz="1100" u="none" strike="noStrike" cap="none"/>
                        <a:t>Recall</a:t>
                      </a:r>
                      <a:endParaRPr/>
                    </a:p>
                  </a:txBody>
                  <a:tcPr marL="91450" marR="91450" marT="45725" marB="45725">
                    <a:lnT w="12700" cap="flat" cmpd="sng" algn="ctr">
                      <a:solidFill>
                        <a:schemeClr val="tx1"/>
                      </a:solidFill>
                      <a:prstDash val="solid"/>
                      <a:round/>
                      <a:headEnd type="none" w="med" len="med"/>
                      <a:tailEnd type="none" w="med" len="med"/>
                    </a:lnT>
                  </a:tcPr>
                </a:tc>
                <a:tc>
                  <a:txBody>
                    <a:bodyPr/>
                    <a:lstStyle/>
                    <a:p>
                      <a:pPr marL="0" marR="0" lvl="0" indent="0" algn="l" rtl="0">
                        <a:lnSpc>
                          <a:spcPct val="100000"/>
                        </a:lnSpc>
                        <a:spcBef>
                          <a:spcPts val="0"/>
                        </a:spcBef>
                        <a:spcAft>
                          <a:spcPts val="0"/>
                        </a:spcAft>
                        <a:buNone/>
                      </a:pPr>
                      <a:r>
                        <a:rPr lang="en-US" sz="1100" u="none" strike="noStrike" cap="none" dirty="0"/>
                        <a:t>F1-Score</a:t>
                      </a:r>
                      <a:endParaRPr dirty="0"/>
                    </a:p>
                  </a:txBody>
                  <a:tcPr marL="91450" marR="91450" marT="45725" marB="45725">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1425">
                <a:tc>
                  <a:txBody>
                    <a:bodyPr/>
                    <a:lstStyle/>
                    <a:p>
                      <a:pPr marL="0" marR="0" lvl="0" indent="0" algn="l" rtl="0">
                        <a:lnSpc>
                          <a:spcPct val="100000"/>
                        </a:lnSpc>
                        <a:spcBef>
                          <a:spcPts val="0"/>
                        </a:spcBef>
                        <a:spcAft>
                          <a:spcPts val="0"/>
                        </a:spcAft>
                        <a:buNone/>
                      </a:pPr>
                      <a:r>
                        <a:rPr lang="en-US" sz="1100" u="none" strike="noStrike" cap="none" dirty="0">
                          <a:solidFill>
                            <a:srgbClr val="313131"/>
                          </a:solidFill>
                        </a:rPr>
                        <a:t>CNN-LSTM</a:t>
                      </a:r>
                      <a:endParaRPr dirty="0"/>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88.4%</a:t>
                      </a:r>
                      <a:endParaRPr lang="en-US" sz="1100" dirty="0">
                        <a:effectLst/>
                      </a:endParaRPr>
                    </a:p>
                  </a:txBody>
                  <a:tcPr marL="63500" marR="63500" marT="63500" marB="63500">
                    <a:lnL w="12700" cap="flat" cmpd="sng" algn="ctr">
                      <a:solidFill>
                        <a:schemeClr val="tx1"/>
                      </a:solidFill>
                      <a:prstDash val="solid"/>
                      <a:round/>
                      <a:headEnd type="none" w="med" len="med"/>
                      <a:tailEnd type="none" w="med" len="med"/>
                    </a:lnL>
                  </a:tcPr>
                </a:tc>
                <a:tc>
                  <a:txBody>
                    <a:bodyPr/>
                    <a:lstStyle/>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84.5%</a:t>
                      </a:r>
                      <a:endParaRPr lang="en-US" sz="1100" dirty="0">
                        <a:effectLst/>
                      </a:endParaRPr>
                    </a:p>
                  </a:txBody>
                  <a:tcPr marL="63500" marR="63500" marT="63500" marB="63500"/>
                </a:tc>
                <a:tc>
                  <a:txBody>
                    <a:bodyPr/>
                    <a:lstStyle/>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93.0%</a:t>
                      </a:r>
                      <a:endParaRPr lang="en-US" sz="1100" dirty="0">
                        <a:effectLst/>
                      </a:endParaRPr>
                    </a:p>
                  </a:txBody>
                  <a:tcPr marL="63500" marR="63500" marT="63500" marB="63500"/>
                </a:tc>
                <a:tc>
                  <a:txBody>
                    <a:bodyPr/>
                    <a:lstStyle/>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88.6%</a:t>
                      </a:r>
                      <a:endParaRPr lang="en-US" sz="1100" dirty="0">
                        <a:effectLst/>
                      </a:endParaRPr>
                    </a:p>
                  </a:txBody>
                  <a:tcPr marL="63500" marR="63500" marT="63500" marB="6350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1425">
                <a:tc>
                  <a:txBody>
                    <a:bodyPr/>
                    <a:lstStyle/>
                    <a:p>
                      <a:pPr marL="0" marR="0" lvl="0" indent="0" algn="l" rtl="0">
                        <a:lnSpc>
                          <a:spcPct val="100000"/>
                        </a:lnSpc>
                        <a:spcBef>
                          <a:spcPts val="0"/>
                        </a:spcBef>
                        <a:spcAft>
                          <a:spcPts val="0"/>
                        </a:spcAft>
                        <a:buNone/>
                      </a:pPr>
                      <a:r>
                        <a:rPr lang="en-US" sz="1100" b="1" u="none" strike="noStrike" cap="none" dirty="0">
                          <a:solidFill>
                            <a:srgbClr val="313131"/>
                          </a:solidFill>
                        </a:rPr>
                        <a:t>BERT</a:t>
                      </a:r>
                      <a:endParaRPr b="1" dirty="0"/>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algn="ctr" defTabSz="685800" rtl="0" eaLnBrk="1" fontAlgn="t" latinLnBrk="0" hangingPunct="1">
                        <a:spcBef>
                          <a:spcPts val="0"/>
                        </a:spcBef>
                        <a:spcAft>
                          <a:spcPts val="0"/>
                        </a:spcAft>
                      </a:pPr>
                      <a:r>
                        <a:rPr lang="en-US" sz="1100" b="1" i="0" u="none" strike="noStrike" kern="1200" dirty="0">
                          <a:solidFill>
                            <a:srgbClr val="000000"/>
                          </a:solidFill>
                          <a:effectLst/>
                          <a:latin typeface="Arial" panose="020B0604020202020204" pitchFamily="34" charset="0"/>
                          <a:cs typeface="Arial"/>
                        </a:rPr>
                        <a:t>94.5%</a:t>
                      </a:r>
                    </a:p>
                  </a:txBody>
                  <a:tcPr marL="63500" marR="63500" marT="63500" marB="6350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algn="ctr" defTabSz="685800" rtl="0" eaLnBrk="1" fontAlgn="t" latinLnBrk="0" hangingPunct="1">
                        <a:spcBef>
                          <a:spcPts val="0"/>
                        </a:spcBef>
                        <a:spcAft>
                          <a:spcPts val="0"/>
                        </a:spcAft>
                      </a:pPr>
                      <a:r>
                        <a:rPr lang="en-US" sz="1100" b="1" i="0" u="none" strike="noStrike" kern="1200" dirty="0">
                          <a:solidFill>
                            <a:srgbClr val="000000"/>
                          </a:solidFill>
                          <a:effectLst/>
                          <a:latin typeface="Arial" panose="020B0604020202020204" pitchFamily="34" charset="0"/>
                          <a:cs typeface="Arial"/>
                        </a:rPr>
                        <a:t>94.8%</a:t>
                      </a:r>
                    </a:p>
                  </a:txBody>
                  <a:tcPr marL="63500" marR="63500" marT="63500" marB="63500">
                    <a:lnB w="12700" cap="flat" cmpd="sng" algn="ctr">
                      <a:solidFill>
                        <a:schemeClr val="tx1"/>
                      </a:solidFill>
                      <a:prstDash val="solid"/>
                      <a:round/>
                      <a:headEnd type="none" w="med" len="med"/>
                      <a:tailEnd type="none" w="med" len="med"/>
                    </a:lnB>
                  </a:tcPr>
                </a:tc>
                <a:tc>
                  <a:txBody>
                    <a:bodyPr/>
                    <a:lstStyle/>
                    <a:p>
                      <a:pPr marL="0" algn="ctr" defTabSz="685800" rtl="0" eaLnBrk="1" fontAlgn="t" latinLnBrk="0" hangingPunct="1">
                        <a:spcBef>
                          <a:spcPts val="0"/>
                        </a:spcBef>
                        <a:spcAft>
                          <a:spcPts val="0"/>
                        </a:spcAft>
                      </a:pPr>
                      <a:r>
                        <a:rPr lang="en-US" sz="1100" b="1" i="0" u="none" strike="noStrike" kern="1200" dirty="0">
                          <a:solidFill>
                            <a:srgbClr val="000000"/>
                          </a:solidFill>
                          <a:effectLst/>
                          <a:latin typeface="Arial" panose="020B0604020202020204" pitchFamily="34" charset="0"/>
                          <a:cs typeface="Arial"/>
                        </a:rPr>
                        <a:t>93.7%</a:t>
                      </a:r>
                    </a:p>
                  </a:txBody>
                  <a:tcPr marL="63500" marR="63500" marT="63500" marB="63500">
                    <a:lnB w="12700" cap="flat" cmpd="sng" algn="ctr">
                      <a:solidFill>
                        <a:schemeClr val="tx1"/>
                      </a:solidFill>
                      <a:prstDash val="solid"/>
                      <a:round/>
                      <a:headEnd type="none" w="med" len="med"/>
                      <a:tailEnd type="none" w="med" len="med"/>
                    </a:lnB>
                  </a:tcPr>
                </a:tc>
                <a:tc>
                  <a:txBody>
                    <a:bodyPr/>
                    <a:lstStyle/>
                    <a:p>
                      <a:pPr marL="0" algn="ctr" defTabSz="685800" rtl="0" eaLnBrk="1" fontAlgn="t" latinLnBrk="0" hangingPunct="1">
                        <a:spcBef>
                          <a:spcPts val="0"/>
                        </a:spcBef>
                        <a:spcAft>
                          <a:spcPts val="0"/>
                        </a:spcAft>
                      </a:pPr>
                      <a:r>
                        <a:rPr lang="en-US" sz="1100" b="1" i="0" u="none" strike="noStrike" kern="1200" dirty="0">
                          <a:solidFill>
                            <a:srgbClr val="000000"/>
                          </a:solidFill>
                          <a:effectLst/>
                          <a:latin typeface="Arial" panose="020B0604020202020204" pitchFamily="34" charset="0"/>
                          <a:cs typeface="Arial"/>
                        </a:rPr>
                        <a:t>94.2%</a:t>
                      </a:r>
                    </a:p>
                  </a:txBody>
                  <a:tcPr marL="63500" marR="63500" marT="63500" marB="6350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45" name="Google Shape;145;p21"/>
          <p:cNvSpPr txBox="1"/>
          <p:nvPr/>
        </p:nvSpPr>
        <p:spPr>
          <a:xfrm>
            <a:off x="5215701" y="1234735"/>
            <a:ext cx="3616599"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dirty="0">
                <a:latin typeface="Source Code Pro"/>
                <a:ea typeface="Source Code Pro"/>
                <a:cs typeface="Source Code Pro"/>
                <a:sym typeface="Source Code Pro"/>
              </a:rPr>
              <a:t>Genetic Engineered Feature Selection</a:t>
            </a:r>
            <a:endParaRPr sz="1200" b="1" dirty="0">
              <a:latin typeface="Source Code Pro"/>
              <a:ea typeface="Source Code Pro"/>
              <a:cs typeface="Source Code Pro"/>
              <a:sym typeface="Source Code Pro"/>
            </a:endParaRPr>
          </a:p>
        </p:txBody>
      </p:sp>
      <p:sp>
        <p:nvSpPr>
          <p:cNvPr id="146" name="Google Shape;146;p21"/>
          <p:cNvSpPr txBox="1"/>
          <p:nvPr/>
        </p:nvSpPr>
        <p:spPr>
          <a:xfrm>
            <a:off x="2550186" y="1255041"/>
            <a:ext cx="2262446"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dirty="0">
                <a:latin typeface="Source Code Pro"/>
                <a:ea typeface="Source Code Pro"/>
                <a:cs typeface="Source Code Pro"/>
                <a:sym typeface="Source Code Pro"/>
              </a:rPr>
              <a:t>Baseline Algorithms</a:t>
            </a:r>
            <a:endParaRPr sz="1200" b="1" dirty="0">
              <a:latin typeface="Source Code Pro"/>
              <a:ea typeface="Source Code Pro"/>
              <a:cs typeface="Source Code Pro"/>
              <a:sym typeface="Source Code Pro"/>
            </a:endParaRPr>
          </a:p>
        </p:txBody>
      </p:sp>
      <p:sp>
        <p:nvSpPr>
          <p:cNvPr id="8" name="Google Shape;146;p21">
            <a:extLst>
              <a:ext uri="{FF2B5EF4-FFF2-40B4-BE49-F238E27FC236}">
                <a16:creationId xmlns:a16="http://schemas.microsoft.com/office/drawing/2014/main" id="{3A77E5DD-C31F-4C49-A64F-325CDD6F1D3A}"/>
              </a:ext>
            </a:extLst>
          </p:cNvPr>
          <p:cNvSpPr txBox="1"/>
          <p:nvPr/>
        </p:nvSpPr>
        <p:spPr>
          <a:xfrm>
            <a:off x="3209990" y="3220976"/>
            <a:ext cx="2962209"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dirty="0">
                <a:latin typeface="Source Code Pro"/>
                <a:ea typeface="Source Code Pro"/>
                <a:cs typeface="Source Code Pro"/>
                <a:sym typeface="Source Code Pro"/>
              </a:rPr>
              <a:t>Deep Learning Algorithms</a:t>
            </a:r>
            <a:endParaRPr sz="1200" b="1" dirty="0">
              <a:latin typeface="Source Code Pro"/>
              <a:ea typeface="Source Code Pro"/>
              <a:cs typeface="Source Code Pro"/>
              <a:sym typeface="Source Code Pr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US"/>
              <a:t>CONCLUSION</a:t>
            </a:r>
            <a:endParaRPr/>
          </a:p>
        </p:txBody>
      </p:sp>
      <p:sp>
        <p:nvSpPr>
          <p:cNvPr id="153" name="Google Shape;153;p22"/>
          <p:cNvSpPr txBox="1">
            <a:spLocks noGrp="1"/>
          </p:cNvSpPr>
          <p:nvPr>
            <p:ph type="body" idx="1"/>
          </p:nvPr>
        </p:nvSpPr>
        <p:spPr>
          <a:xfrm>
            <a:off x="311700" y="1106000"/>
            <a:ext cx="8520600" cy="3887105"/>
          </a:xfrm>
          <a:prstGeom prst="rect">
            <a:avLst/>
          </a:prstGeom>
          <a:noFill/>
          <a:ln>
            <a:noFill/>
          </a:ln>
        </p:spPr>
        <p:txBody>
          <a:bodyPr spcFirstLastPara="1" wrap="square" lIns="91425" tIns="91425" rIns="91425" bIns="91425" anchor="t" anchorCtr="0">
            <a:normAutofit fontScale="77500" lnSpcReduction="20000"/>
          </a:bodyPr>
          <a:lstStyle/>
          <a:p>
            <a:pPr marL="285750" lvl="0" indent="-254000" algn="l" rtl="0">
              <a:lnSpc>
                <a:spcPct val="115000"/>
              </a:lnSpc>
              <a:spcBef>
                <a:spcPts val="0"/>
              </a:spcBef>
              <a:spcAft>
                <a:spcPts val="0"/>
              </a:spcAft>
              <a:buSzPts val="1300"/>
              <a:buChar char="●"/>
            </a:pPr>
            <a:r>
              <a:rPr lang="en-US" sz="1500" dirty="0"/>
              <a:t>Emphasized role of AI in need for detecting and controlling spread of fake news</a:t>
            </a:r>
            <a:endParaRPr sz="1500" dirty="0"/>
          </a:p>
          <a:p>
            <a:pPr marL="285750" lvl="0" indent="-254000" algn="l" rtl="0">
              <a:lnSpc>
                <a:spcPct val="115000"/>
              </a:lnSpc>
              <a:spcBef>
                <a:spcPts val="1200"/>
              </a:spcBef>
              <a:spcAft>
                <a:spcPts val="0"/>
              </a:spcAft>
              <a:buSzPts val="1300"/>
              <a:buChar char="●"/>
            </a:pPr>
            <a:r>
              <a:rPr lang="en-US" sz="1500" dirty="0"/>
              <a:t>Proposed approach CNN-LSTM architecture shows promise in improving the detection of fake news, although BERT outperformed all other traditional models.</a:t>
            </a:r>
            <a:endParaRPr sz="1500" dirty="0"/>
          </a:p>
          <a:p>
            <a:pPr marL="285750" lvl="0" indent="-254000" algn="l" rtl="0">
              <a:lnSpc>
                <a:spcPct val="115000"/>
              </a:lnSpc>
              <a:spcBef>
                <a:spcPts val="1200"/>
              </a:spcBef>
              <a:spcAft>
                <a:spcPts val="0"/>
              </a:spcAft>
              <a:buSzPts val="1300"/>
              <a:buChar char="●"/>
            </a:pPr>
            <a:r>
              <a:rPr lang="en-US" sz="1500" dirty="0"/>
              <a:t>Adding genetic engineered features helps us in selecting impactful features while training a model.</a:t>
            </a:r>
          </a:p>
          <a:p>
            <a:pPr marL="742950" lvl="1" indent="-254000">
              <a:spcBef>
                <a:spcPts val="1200"/>
              </a:spcBef>
              <a:buSzPts val="1300"/>
              <a:buChar char="●"/>
            </a:pPr>
            <a:r>
              <a:rPr lang="en-US" sz="1400" dirty="0"/>
              <a:t>Improved accuracy and other evaluation metrics by </a:t>
            </a:r>
            <a:r>
              <a:rPr lang="en-US" sz="1400" dirty="0" err="1"/>
              <a:t>atleast</a:t>
            </a:r>
            <a:r>
              <a:rPr lang="en-US" sz="1400" dirty="0"/>
              <a:t> 1-3%</a:t>
            </a:r>
            <a:endParaRPr sz="1400" dirty="0"/>
          </a:p>
          <a:p>
            <a:pPr marL="285750" lvl="0" indent="-254000" algn="l" rtl="0">
              <a:lnSpc>
                <a:spcPct val="115000"/>
              </a:lnSpc>
              <a:spcBef>
                <a:spcPts val="1200"/>
              </a:spcBef>
              <a:spcAft>
                <a:spcPts val="1200"/>
              </a:spcAft>
              <a:buSzPts val="1300"/>
              <a:buChar char="●"/>
            </a:pPr>
            <a:r>
              <a:rPr lang="en-US" sz="1500" dirty="0"/>
              <a:t>Using explainable AI packages such as SHAP, LIME helps us with interpretability of the models</a:t>
            </a:r>
            <a:r>
              <a:rPr lang="en-US" sz="1400" dirty="0"/>
              <a:t>.</a:t>
            </a:r>
          </a:p>
          <a:p>
            <a:pPr marL="285750" lvl="0" indent="-254000" algn="l" rtl="0">
              <a:lnSpc>
                <a:spcPct val="120000"/>
              </a:lnSpc>
              <a:spcBef>
                <a:spcPts val="1200"/>
              </a:spcBef>
              <a:spcAft>
                <a:spcPts val="1200"/>
              </a:spcAft>
              <a:buSzPts val="1300"/>
              <a:buChar char="●"/>
            </a:pPr>
            <a:r>
              <a:rPr lang="en-US" sz="1400" dirty="0"/>
              <a:t>Challenges:</a:t>
            </a:r>
          </a:p>
          <a:p>
            <a:pPr marL="742950" lvl="1" indent="-254000">
              <a:lnSpc>
                <a:spcPct val="120000"/>
              </a:lnSpc>
              <a:spcBef>
                <a:spcPts val="1200"/>
              </a:spcBef>
              <a:spcAft>
                <a:spcPts val="1200"/>
              </a:spcAft>
              <a:buSzPts val="1300"/>
              <a:buChar char="●"/>
            </a:pPr>
            <a:r>
              <a:rPr lang="en-US" sz="1400" dirty="0"/>
              <a:t>Lack of comprehensive datasets that captures different aspects of fake news as model performance is highly dependent on quality and quantity of the data used for training and testing </a:t>
            </a:r>
          </a:p>
          <a:p>
            <a:pPr marL="742950" lvl="1" indent="-254000">
              <a:lnSpc>
                <a:spcPct val="120000"/>
              </a:lnSpc>
              <a:spcBef>
                <a:spcPts val="1200"/>
              </a:spcBef>
              <a:spcAft>
                <a:spcPts val="1200"/>
              </a:spcAft>
              <a:buSzPts val="1300"/>
              <a:buChar char="●"/>
            </a:pPr>
            <a:r>
              <a:rPr lang="en-US" sz="1400" dirty="0"/>
              <a:t>Computing </a:t>
            </a:r>
            <a:r>
              <a:rPr lang="en-US" sz="1400" dirty="0" err="1"/>
              <a:t>shap</a:t>
            </a:r>
            <a:r>
              <a:rPr lang="en-US" sz="1400" dirty="0"/>
              <a:t> values for large dataset is computationally expensive. So, we need to find a way to explain model outputs for meaningful insights</a:t>
            </a:r>
          </a:p>
          <a:p>
            <a:pPr marL="742950" lvl="1" indent="-254000">
              <a:spcBef>
                <a:spcPts val="1200"/>
              </a:spcBef>
              <a:spcAft>
                <a:spcPts val="1200"/>
              </a:spcAft>
              <a:buSzPts val="1300"/>
              <a:buChar char="●"/>
            </a:pPr>
            <a:endParaRPr sz="12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US" dirty="0"/>
              <a:t>FUTURE WORK</a:t>
            </a:r>
            <a:endParaRPr dirty="0"/>
          </a:p>
        </p:txBody>
      </p:sp>
      <p:sp>
        <p:nvSpPr>
          <p:cNvPr id="165" name="Google Shape;165;p24"/>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285750" lvl="0" indent="-273050" algn="l" rtl="0">
              <a:lnSpc>
                <a:spcPct val="105000"/>
              </a:lnSpc>
              <a:spcBef>
                <a:spcPts val="0"/>
              </a:spcBef>
              <a:spcAft>
                <a:spcPts val="0"/>
              </a:spcAft>
              <a:buSzPts val="1600"/>
              <a:buChar char="●"/>
            </a:pPr>
            <a:r>
              <a:rPr lang="en-US" sz="1330" dirty="0"/>
              <a:t>Need more comprehensive and diverse datasets that can capture different aspects of fake news.</a:t>
            </a:r>
            <a:endParaRPr sz="1330" dirty="0"/>
          </a:p>
          <a:p>
            <a:pPr marL="285750" lvl="0" indent="-273050" algn="l" rtl="0">
              <a:lnSpc>
                <a:spcPct val="105000"/>
              </a:lnSpc>
              <a:spcBef>
                <a:spcPts val="1200"/>
              </a:spcBef>
              <a:spcAft>
                <a:spcPts val="0"/>
              </a:spcAft>
              <a:buSzPts val="1600"/>
              <a:buChar char="●"/>
            </a:pPr>
            <a:r>
              <a:rPr lang="en-US" sz="1330" dirty="0"/>
              <a:t>Advanced feature extraction and selection techniques can be explored. Ex:- Using transformer based models like GPT could be effective</a:t>
            </a:r>
            <a:endParaRPr sz="1330" dirty="0"/>
          </a:p>
          <a:p>
            <a:pPr marL="285750" lvl="0" indent="-273050" algn="l" rtl="0">
              <a:lnSpc>
                <a:spcPct val="105000"/>
              </a:lnSpc>
              <a:spcBef>
                <a:spcPts val="1200"/>
              </a:spcBef>
              <a:spcAft>
                <a:spcPts val="0"/>
              </a:spcAft>
              <a:buSzPts val="1600"/>
              <a:buChar char="●"/>
            </a:pPr>
            <a:r>
              <a:rPr lang="en-US" sz="1330" dirty="0"/>
              <a:t>Hybrid models that combines different types of models, feature sets and evaluation metrics can be explored</a:t>
            </a:r>
            <a:endParaRPr sz="1330" dirty="0"/>
          </a:p>
          <a:p>
            <a:pPr marL="285750" lvl="0" indent="-273050" algn="l" rtl="0">
              <a:lnSpc>
                <a:spcPct val="105000"/>
              </a:lnSpc>
              <a:spcBef>
                <a:spcPts val="1200"/>
              </a:spcBef>
              <a:spcAft>
                <a:spcPts val="1200"/>
              </a:spcAft>
              <a:buSzPts val="1600"/>
              <a:buChar char="●"/>
            </a:pPr>
            <a:r>
              <a:rPr lang="en-US" sz="1330" dirty="0"/>
              <a:t>Advanced XAI techniques such as Counterfactual Explanations, Model-Agnostic Meta-Learning(MAML), can be explored to provide more meaningful insights into decision-making process of models.</a:t>
            </a:r>
            <a:endParaRPr sz="133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US"/>
              <a:t>References</a:t>
            </a:r>
            <a:endParaRPr/>
          </a:p>
        </p:txBody>
      </p:sp>
      <p:sp>
        <p:nvSpPr>
          <p:cNvPr id="171" name="Google Shape;171;p25"/>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r>
              <a:rPr lang="en-US" sz="1200"/>
              <a:t>[1] Z. Tian and S. Baskiyar, "Fake News Detection using Machine Learning with Feature Selection," 2021 6th International Conference on Computing, Communication and Security (ICCCS), Las Vegas, NV, USA, 2021, pp. 1-6, doi: 10.1109/ICCCS51487.2021.9776346.</a:t>
            </a:r>
            <a:endParaRPr/>
          </a:p>
          <a:p>
            <a:pPr marL="114300" lvl="0" indent="0" algn="l" rtl="0">
              <a:lnSpc>
                <a:spcPct val="115000"/>
              </a:lnSpc>
              <a:spcBef>
                <a:spcPts val="0"/>
              </a:spcBef>
              <a:spcAft>
                <a:spcPts val="0"/>
              </a:spcAft>
              <a:buSzPts val="1800"/>
              <a:buNone/>
            </a:pPr>
            <a:r>
              <a:rPr lang="en-US" sz="1200"/>
              <a:t>[2] M. Aljabri, D. M. Alomari and M. Aboulnour, "Fake News Detection Using Machine Learning Models," 2022 14th International Conference on Computational Intelligence and Communication Networks (CICN), Al-Khobar, Saudi Arabia, 2022, pp. 473-477, doi: 10.1109/CICN56167.2022.10008340.</a:t>
            </a:r>
            <a:endParaRPr/>
          </a:p>
          <a:p>
            <a:pPr marL="114300" lvl="0" indent="0" algn="l" rtl="0">
              <a:lnSpc>
                <a:spcPct val="115000"/>
              </a:lnSpc>
              <a:spcBef>
                <a:spcPts val="0"/>
              </a:spcBef>
              <a:spcAft>
                <a:spcPts val="0"/>
              </a:spcAft>
              <a:buSzPts val="1800"/>
              <a:buNone/>
            </a:pPr>
            <a:r>
              <a:rPr lang="en-US" sz="1200"/>
              <a:t>[3] M. Umer, Z. Imtiaz, S. Ullah, A. Mehmood, G. S. Choi and B. -W. On, "Fake News Stance Detection Using Deep Learning Architecture (CNN-LSTM)," in IEEE Access, vol. 8, pp. 156695-156706, 2020, doi: 10.1109/ACCESS.2020.3019735.</a:t>
            </a:r>
            <a:endParaRPr/>
          </a:p>
          <a:p>
            <a:pPr marL="114300" lvl="0" indent="0" algn="l" rtl="0">
              <a:lnSpc>
                <a:spcPct val="115000"/>
              </a:lnSpc>
              <a:spcBef>
                <a:spcPts val="0"/>
              </a:spcBef>
              <a:spcAft>
                <a:spcPts val="0"/>
              </a:spcAft>
              <a:buSzPts val="1800"/>
              <a:buNone/>
            </a:pPr>
            <a:r>
              <a:rPr lang="en-US" sz="1200"/>
              <a:t>[4] Julio C. S. Reis, André Correia, Fabrício Murai, Adriano Veloso, and Fabrício Benevenuto. 2019. Explainable Machine Learning for Fake News Detection. In Proceedings of the 10th ACM Conference on Web Science (WebSci '19). Association for Computing Machinery, New York, NY, USA, 17–26. </a:t>
            </a:r>
            <a:r>
              <a:rPr lang="en-US" sz="1200" u="sng">
                <a:solidFill>
                  <a:schemeClr val="hlink"/>
                </a:solidFill>
                <a:hlinkClick r:id="rId3"/>
              </a:rPr>
              <a:t>https://doi.org/10.1145/3292522.3326027</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11111"/>
              <a:buNone/>
            </a:pPr>
            <a:r>
              <a:rPr lang="en-US"/>
              <a:t>THANK YOU</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US"/>
              <a:t>CHALLENGES</a:t>
            </a:r>
            <a:endParaRPr/>
          </a:p>
        </p:txBody>
      </p:sp>
      <p:sp>
        <p:nvSpPr>
          <p:cNvPr id="159" name="Google Shape;159;p23"/>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285750" lvl="0" indent="-254000" algn="l" rtl="0">
              <a:lnSpc>
                <a:spcPct val="115000"/>
              </a:lnSpc>
              <a:spcBef>
                <a:spcPts val="0"/>
              </a:spcBef>
              <a:spcAft>
                <a:spcPts val="0"/>
              </a:spcAft>
              <a:buSzPts val="1300"/>
              <a:buChar char="●"/>
            </a:pPr>
            <a:r>
              <a:rPr lang="en-US" sz="1300" dirty="0"/>
              <a:t>Generalizability of model across different domains. Transfer learning could be the solution to address the challenge but it also requires comprehensive dataset that captures different aspects of fake news</a:t>
            </a:r>
            <a:endParaRPr sz="1300" dirty="0"/>
          </a:p>
          <a:p>
            <a:pPr marL="285750" lvl="0" indent="-254000" algn="l" rtl="0">
              <a:lnSpc>
                <a:spcPct val="115000"/>
              </a:lnSpc>
              <a:spcBef>
                <a:spcPts val="1200"/>
              </a:spcBef>
              <a:spcAft>
                <a:spcPts val="0"/>
              </a:spcAft>
              <a:buSzPts val="1300"/>
              <a:buChar char="●"/>
            </a:pPr>
            <a:r>
              <a:rPr lang="en-US" sz="1300" dirty="0"/>
              <a:t>Lack of comprehensive datasets that captures different aspects of fake news as model performance is highly dependent on quality and quantity of the data used for training and testing.</a:t>
            </a:r>
            <a:endParaRPr sz="1300" dirty="0"/>
          </a:p>
          <a:p>
            <a:pPr marL="285750" lvl="0" indent="-254000" algn="l" rtl="0">
              <a:lnSpc>
                <a:spcPct val="115000"/>
              </a:lnSpc>
              <a:spcBef>
                <a:spcPts val="1200"/>
              </a:spcBef>
              <a:spcAft>
                <a:spcPts val="0"/>
              </a:spcAft>
              <a:buSzPts val="1300"/>
              <a:buChar char="●"/>
            </a:pPr>
            <a:r>
              <a:rPr lang="en-US" sz="1300" dirty="0"/>
              <a:t>Choosing the right set of features for detecting fake news is crucial, as it can significantly impact the performance of the models. Therefore, selecting the appropriate feature extraction and selection techniques is a challenge that needs to be addressed.</a:t>
            </a:r>
            <a:endParaRPr sz="1300" dirty="0"/>
          </a:p>
          <a:p>
            <a:pPr marL="285750" lvl="0" indent="-254000" algn="l" rtl="0">
              <a:lnSpc>
                <a:spcPct val="115000"/>
              </a:lnSpc>
              <a:spcBef>
                <a:spcPts val="1200"/>
              </a:spcBef>
              <a:spcAft>
                <a:spcPts val="0"/>
              </a:spcAft>
              <a:buSzPts val="1300"/>
              <a:buChar char="●"/>
            </a:pPr>
            <a:r>
              <a:rPr lang="en-US" sz="1300" dirty="0"/>
              <a:t>Computing </a:t>
            </a:r>
            <a:r>
              <a:rPr lang="en-US" sz="1300" dirty="0" err="1"/>
              <a:t>shap</a:t>
            </a:r>
            <a:r>
              <a:rPr lang="en-US" sz="1300" dirty="0"/>
              <a:t> values for large dataset is computationally expensive. So, we need to find a way to explain model outputs for meaningful insights</a:t>
            </a:r>
            <a:endParaRPr sz="1300" dirty="0"/>
          </a:p>
          <a:p>
            <a:pPr marL="285750" lvl="0" indent="-171450" algn="l" rtl="0">
              <a:lnSpc>
                <a:spcPct val="115000"/>
              </a:lnSpc>
              <a:spcBef>
                <a:spcPts val="1200"/>
              </a:spcBef>
              <a:spcAft>
                <a:spcPts val="0"/>
              </a:spcAft>
              <a:buSzPts val="2571"/>
              <a:buNone/>
            </a:pPr>
            <a:endParaRPr sz="1300" dirty="0"/>
          </a:p>
          <a:p>
            <a:pPr marL="285750" lvl="0" indent="-171450" algn="l" rtl="0">
              <a:lnSpc>
                <a:spcPct val="115000"/>
              </a:lnSpc>
              <a:spcBef>
                <a:spcPts val="1200"/>
              </a:spcBef>
              <a:spcAft>
                <a:spcPts val="1200"/>
              </a:spcAft>
              <a:buSzPts val="2571"/>
              <a:buNone/>
            </a:pPr>
            <a:endParaRPr sz="13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US"/>
              <a:t>CONTENT</a:t>
            </a:r>
            <a:endParaRPr/>
          </a:p>
        </p:txBody>
      </p:sp>
      <p:sp>
        <p:nvSpPr>
          <p:cNvPr id="69" name="Google Shape;69;p14"/>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Introduction</a:t>
            </a:r>
            <a:endParaRPr/>
          </a:p>
          <a:p>
            <a:pPr marL="457200" lvl="0" indent="-342900" algn="l" rtl="0">
              <a:lnSpc>
                <a:spcPct val="115000"/>
              </a:lnSpc>
              <a:spcBef>
                <a:spcPts val="0"/>
              </a:spcBef>
              <a:spcAft>
                <a:spcPts val="0"/>
              </a:spcAft>
              <a:buSzPts val="1800"/>
              <a:buChar char="●"/>
            </a:pPr>
            <a:r>
              <a:rPr lang="en-US"/>
              <a:t>Motivation &amp; Literature Review</a:t>
            </a:r>
            <a:endParaRPr/>
          </a:p>
          <a:p>
            <a:pPr marL="457200" lvl="0" indent="-342900" algn="l" rtl="0">
              <a:lnSpc>
                <a:spcPct val="115000"/>
              </a:lnSpc>
              <a:spcBef>
                <a:spcPts val="0"/>
              </a:spcBef>
              <a:spcAft>
                <a:spcPts val="0"/>
              </a:spcAft>
              <a:buSzPts val="1800"/>
              <a:buChar char="●"/>
            </a:pPr>
            <a:r>
              <a:rPr lang="en-US"/>
              <a:t>Exploratory Data Analysis</a:t>
            </a:r>
            <a:endParaRPr/>
          </a:p>
          <a:p>
            <a:pPr marL="457200" lvl="0" indent="-342900" algn="l" rtl="0">
              <a:lnSpc>
                <a:spcPct val="115000"/>
              </a:lnSpc>
              <a:spcBef>
                <a:spcPts val="0"/>
              </a:spcBef>
              <a:spcAft>
                <a:spcPts val="0"/>
              </a:spcAft>
              <a:buSzPts val="1800"/>
              <a:buChar char="●"/>
            </a:pPr>
            <a:r>
              <a:rPr lang="en-US"/>
              <a:t>Methodology</a:t>
            </a:r>
            <a:endParaRPr/>
          </a:p>
          <a:p>
            <a:pPr marL="457200" lvl="0" indent="-342900" algn="l" rtl="0">
              <a:lnSpc>
                <a:spcPct val="115000"/>
              </a:lnSpc>
              <a:spcBef>
                <a:spcPts val="0"/>
              </a:spcBef>
              <a:spcAft>
                <a:spcPts val="0"/>
              </a:spcAft>
              <a:buSzPts val="1800"/>
              <a:buChar char="●"/>
            </a:pPr>
            <a:r>
              <a:rPr lang="en-US"/>
              <a:t>Architecture</a:t>
            </a:r>
            <a:endParaRPr/>
          </a:p>
          <a:p>
            <a:pPr marL="457200" lvl="0" indent="-342900" algn="l" rtl="0">
              <a:lnSpc>
                <a:spcPct val="115000"/>
              </a:lnSpc>
              <a:spcBef>
                <a:spcPts val="0"/>
              </a:spcBef>
              <a:spcAft>
                <a:spcPts val="0"/>
              </a:spcAft>
              <a:buSzPts val="1800"/>
              <a:buChar char="●"/>
            </a:pPr>
            <a:r>
              <a:rPr lang="en-US"/>
              <a:t>Results</a:t>
            </a:r>
            <a:endParaRPr/>
          </a:p>
          <a:p>
            <a:pPr marL="457200" lvl="0" indent="-342900" algn="l" rtl="0">
              <a:lnSpc>
                <a:spcPct val="115000"/>
              </a:lnSpc>
              <a:spcBef>
                <a:spcPts val="0"/>
              </a:spcBef>
              <a:spcAft>
                <a:spcPts val="0"/>
              </a:spcAft>
              <a:buSzPts val="1800"/>
              <a:buChar char="●"/>
            </a:pPr>
            <a:r>
              <a:rPr lang="en-US"/>
              <a:t>Conclusion</a:t>
            </a:r>
            <a:endParaRPr/>
          </a:p>
          <a:p>
            <a:pPr marL="457200" lvl="0" indent="-342900" algn="l" rtl="0">
              <a:lnSpc>
                <a:spcPct val="115000"/>
              </a:lnSpc>
              <a:spcBef>
                <a:spcPts val="0"/>
              </a:spcBef>
              <a:spcAft>
                <a:spcPts val="0"/>
              </a:spcAft>
              <a:buSzPts val="1800"/>
              <a:buChar char="●"/>
            </a:pPr>
            <a:r>
              <a:rPr lang="en-US"/>
              <a:t>Future Work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US"/>
              <a:t>INTRODUCTION</a:t>
            </a:r>
            <a:endParaRPr/>
          </a:p>
        </p:txBody>
      </p:sp>
      <p:sp>
        <p:nvSpPr>
          <p:cNvPr id="75" name="Google Shape;75;p15"/>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17500" algn="just" rtl="0">
              <a:lnSpc>
                <a:spcPct val="105000"/>
              </a:lnSpc>
              <a:spcBef>
                <a:spcPts val="0"/>
              </a:spcBef>
              <a:spcAft>
                <a:spcPts val="0"/>
              </a:spcAft>
              <a:buSzPts val="1400"/>
              <a:buChar char="●"/>
            </a:pPr>
            <a:r>
              <a:rPr lang="en-US" sz="1400"/>
              <a:t>With rise of social media and digital platforms, fake news has become a significant challenge with widespread of false information</a:t>
            </a:r>
            <a:endParaRPr sz="1400"/>
          </a:p>
          <a:p>
            <a:pPr marL="457200" lvl="0" indent="-317500" algn="just" rtl="0">
              <a:lnSpc>
                <a:spcPct val="105000"/>
              </a:lnSpc>
              <a:spcBef>
                <a:spcPts val="0"/>
              </a:spcBef>
              <a:spcAft>
                <a:spcPts val="0"/>
              </a:spcAft>
              <a:buSzPts val="1400"/>
              <a:buChar char="●"/>
            </a:pPr>
            <a:r>
              <a:rPr lang="en-US" sz="1400"/>
              <a:t>It is important to protect society to stop spreading misinformation</a:t>
            </a:r>
            <a:endParaRPr sz="1400"/>
          </a:p>
          <a:p>
            <a:pPr marL="457200" lvl="0" indent="-317500" algn="just" rtl="0">
              <a:lnSpc>
                <a:spcPct val="105000"/>
              </a:lnSpc>
              <a:spcBef>
                <a:spcPts val="0"/>
              </a:spcBef>
              <a:spcAft>
                <a:spcPts val="0"/>
              </a:spcAft>
              <a:buSzPts val="1400"/>
              <a:buChar char="●"/>
            </a:pPr>
            <a:r>
              <a:rPr lang="en-US" sz="1400"/>
              <a:t>This study proposes use of ML and DL algorithms with feature selection techniques in accurately detecting fake news</a:t>
            </a:r>
            <a:endParaRPr sz="1400"/>
          </a:p>
          <a:p>
            <a:pPr marL="914400" lvl="1" indent="-317500" algn="just" rtl="0">
              <a:lnSpc>
                <a:spcPct val="105000"/>
              </a:lnSpc>
              <a:spcBef>
                <a:spcPts val="0"/>
              </a:spcBef>
              <a:spcAft>
                <a:spcPts val="0"/>
              </a:spcAft>
              <a:buSzPts val="1400"/>
              <a:buChar char="○"/>
            </a:pPr>
            <a:r>
              <a:rPr lang="en-US"/>
              <a:t>careful selection of features to be used in the detection model is crucial</a:t>
            </a:r>
            <a:endParaRPr sz="1400"/>
          </a:p>
          <a:p>
            <a:pPr marL="457200" lvl="0" indent="-317500" algn="just" rtl="0">
              <a:lnSpc>
                <a:spcPct val="105000"/>
              </a:lnSpc>
              <a:spcBef>
                <a:spcPts val="0"/>
              </a:spcBef>
              <a:spcAft>
                <a:spcPts val="0"/>
              </a:spcAft>
              <a:buSzPts val="1400"/>
              <a:buChar char="●"/>
            </a:pPr>
            <a:r>
              <a:rPr lang="en-US" sz="1400"/>
              <a:t>we compare and contrast various algorithms with genetic algorithm based feature selection technique with baseline models </a:t>
            </a:r>
            <a:endParaRPr sz="1400"/>
          </a:p>
          <a:p>
            <a:pPr marL="457200" lvl="0" indent="-317500" algn="just" rtl="0">
              <a:lnSpc>
                <a:spcPct val="105000"/>
              </a:lnSpc>
              <a:spcBef>
                <a:spcPts val="0"/>
              </a:spcBef>
              <a:spcAft>
                <a:spcPts val="0"/>
              </a:spcAft>
              <a:buSzPts val="1400"/>
              <a:buChar char="●"/>
            </a:pPr>
            <a:r>
              <a:rPr lang="en-US" sz="1400"/>
              <a:t>Furthermore, to extract meaningful insights from the model, we use explainable AI(XAI) for evaluating fake news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US"/>
              <a:t>MOTIVATION &amp; LITERATURE REVIEW</a:t>
            </a:r>
            <a:endParaRPr/>
          </a:p>
        </p:txBody>
      </p:sp>
      <p:sp>
        <p:nvSpPr>
          <p:cNvPr id="81" name="Google Shape;81;p16"/>
          <p:cNvSpPr txBox="1">
            <a:spLocks noGrp="1"/>
          </p:cNvSpPr>
          <p:nvPr>
            <p:ph type="body" idx="1"/>
          </p:nvPr>
        </p:nvSpPr>
        <p:spPr>
          <a:xfrm>
            <a:off x="311700" y="1468825"/>
            <a:ext cx="5122850" cy="3099900"/>
          </a:xfrm>
          <a:prstGeom prst="rect">
            <a:avLst/>
          </a:prstGeom>
          <a:noFill/>
          <a:ln>
            <a:noFill/>
          </a:ln>
        </p:spPr>
        <p:txBody>
          <a:bodyPr spcFirstLastPara="1" wrap="square" lIns="91425" tIns="91425" rIns="91425" bIns="91425" anchor="t" anchorCtr="0">
            <a:noAutofit/>
          </a:bodyPr>
          <a:lstStyle/>
          <a:p>
            <a:pPr marL="457200" lvl="0" indent="-317500" algn="just" rtl="0">
              <a:spcBef>
                <a:spcPts val="0"/>
              </a:spcBef>
              <a:spcAft>
                <a:spcPts val="0"/>
              </a:spcAft>
              <a:buSzPts val="1400"/>
              <a:buChar char="●"/>
            </a:pPr>
            <a:r>
              <a:rPr lang="en-US" sz="1400" dirty="0"/>
              <a:t>With the rise of technology, fake news creators have become increasingly sophisticated in their approach, making it harder to detect these news contents.</a:t>
            </a:r>
            <a:endParaRPr sz="1400" dirty="0"/>
          </a:p>
          <a:p>
            <a:pPr marL="457200" lvl="0" indent="-317500" algn="just" rtl="0">
              <a:lnSpc>
                <a:spcPct val="105000"/>
              </a:lnSpc>
              <a:spcBef>
                <a:spcPts val="0"/>
              </a:spcBef>
              <a:spcAft>
                <a:spcPts val="0"/>
              </a:spcAft>
              <a:buSzPts val="1400"/>
              <a:buChar char="●"/>
            </a:pPr>
            <a:r>
              <a:rPr lang="en-US" sz="1400" dirty="0"/>
              <a:t>Previous methods propose various feature extraction and selection techniques that utilize genetic and evolutionary methods.</a:t>
            </a:r>
            <a:endParaRPr sz="1400" dirty="0"/>
          </a:p>
          <a:p>
            <a:pPr marL="457200" lvl="0" indent="-317500" algn="just" rtl="0">
              <a:lnSpc>
                <a:spcPct val="105000"/>
              </a:lnSpc>
              <a:spcBef>
                <a:spcPts val="0"/>
              </a:spcBef>
              <a:spcAft>
                <a:spcPts val="0"/>
              </a:spcAft>
              <a:buSzPts val="1400"/>
              <a:buChar char="●"/>
            </a:pPr>
            <a:r>
              <a:rPr lang="en-US" sz="1400" dirty="0"/>
              <a:t>ML/DL algorithms reviewed include Logistic, K-NN, Random Forest, </a:t>
            </a:r>
            <a:r>
              <a:rPr lang="en-US" sz="1400" dirty="0" err="1"/>
              <a:t>XGBoost</a:t>
            </a:r>
            <a:r>
              <a:rPr lang="en-US" sz="1400" dirty="0"/>
              <a:t>, BERT, and CNN-LSTM.</a:t>
            </a:r>
            <a:endParaRPr sz="1400" dirty="0"/>
          </a:p>
          <a:p>
            <a:pPr marL="457200" lvl="0" indent="-317500" algn="just" rtl="0">
              <a:lnSpc>
                <a:spcPct val="105000"/>
              </a:lnSpc>
              <a:spcBef>
                <a:spcPts val="0"/>
              </a:spcBef>
              <a:spcAft>
                <a:spcPts val="0"/>
              </a:spcAft>
              <a:buSzPts val="1400"/>
              <a:buChar char="●"/>
            </a:pPr>
            <a:r>
              <a:rPr lang="en-US" sz="1400" dirty="0"/>
              <a:t>Explainable AI techniques such as LIME and SHAP are being used to interpret the results of deep learning models.</a:t>
            </a:r>
            <a:endParaRPr sz="1400" dirty="0"/>
          </a:p>
        </p:txBody>
      </p:sp>
      <p:pic>
        <p:nvPicPr>
          <p:cNvPr id="82" name="Google Shape;82;p16"/>
          <p:cNvPicPr preferRelativeResize="0"/>
          <p:nvPr/>
        </p:nvPicPr>
        <p:blipFill>
          <a:blip r:embed="rId3">
            <a:alphaModFix/>
          </a:blip>
          <a:stretch>
            <a:fillRect/>
          </a:stretch>
        </p:blipFill>
        <p:spPr>
          <a:xfrm>
            <a:off x="5434550" y="1468825"/>
            <a:ext cx="3295650" cy="3219450"/>
          </a:xfrm>
          <a:prstGeom prst="rect">
            <a:avLst/>
          </a:prstGeom>
          <a:noFill/>
          <a:ln>
            <a:noFill/>
          </a:ln>
        </p:spPr>
      </p:pic>
      <p:sp>
        <p:nvSpPr>
          <p:cNvPr id="83" name="Google Shape;83;p16"/>
          <p:cNvSpPr txBox="1"/>
          <p:nvPr/>
        </p:nvSpPr>
        <p:spPr>
          <a:xfrm>
            <a:off x="5556650" y="4608600"/>
            <a:ext cx="28152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b="1">
                <a:latin typeface="Source Code Pro"/>
                <a:ea typeface="Source Code Pro"/>
                <a:cs typeface="Source Code Pro"/>
                <a:sym typeface="Source Code Pro"/>
              </a:rPr>
              <a:t>Genetic Algorithm Overview</a:t>
            </a:r>
            <a:endParaRPr sz="1300" b="1">
              <a:latin typeface="Source Code Pro"/>
              <a:ea typeface="Source Code Pro"/>
              <a:cs typeface="Source Code Pro"/>
              <a:sym typeface="Source Code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3FC2-771D-44C3-8D28-6C8889E91805}"/>
              </a:ext>
            </a:extLst>
          </p:cNvPr>
          <p:cNvSpPr>
            <a:spLocks noGrp="1"/>
          </p:cNvSpPr>
          <p:nvPr>
            <p:ph type="title"/>
          </p:nvPr>
        </p:nvSpPr>
        <p:spPr/>
        <p:txBody>
          <a:bodyPr/>
          <a:lstStyle/>
          <a:p>
            <a:r>
              <a:rPr lang="en-US" dirty="0"/>
              <a:t>DATASETS</a:t>
            </a:r>
          </a:p>
        </p:txBody>
      </p:sp>
      <p:sp>
        <p:nvSpPr>
          <p:cNvPr id="3" name="Text Placeholder 2">
            <a:extLst>
              <a:ext uri="{FF2B5EF4-FFF2-40B4-BE49-F238E27FC236}">
                <a16:creationId xmlns:a16="http://schemas.microsoft.com/office/drawing/2014/main" id="{5572434D-D843-4437-A853-E1CD3C7E8C1B}"/>
              </a:ext>
            </a:extLst>
          </p:cNvPr>
          <p:cNvSpPr>
            <a:spLocks noGrp="1"/>
          </p:cNvSpPr>
          <p:nvPr>
            <p:ph type="body" idx="1"/>
          </p:nvPr>
        </p:nvSpPr>
        <p:spPr/>
        <p:txBody>
          <a:bodyPr>
            <a:normAutofit/>
          </a:bodyPr>
          <a:lstStyle/>
          <a:p>
            <a:r>
              <a:rPr lang="en-US" dirty="0"/>
              <a:t>Performed analysis by combining two datasets</a:t>
            </a:r>
          </a:p>
          <a:p>
            <a:pPr lvl="1"/>
            <a:r>
              <a:rPr lang="en-US" dirty="0" err="1"/>
              <a:t>WELFake</a:t>
            </a:r>
            <a:r>
              <a:rPr lang="en-US" dirty="0"/>
              <a:t> Dataset</a:t>
            </a:r>
          </a:p>
          <a:p>
            <a:pPr lvl="1"/>
            <a:r>
              <a:rPr lang="en-US" dirty="0"/>
              <a:t>Fake and real news dataset from Kaggle</a:t>
            </a:r>
          </a:p>
          <a:p>
            <a:r>
              <a:rPr lang="en-US" dirty="0" err="1"/>
              <a:t>WELFake</a:t>
            </a:r>
            <a:endParaRPr lang="en-US" dirty="0"/>
          </a:p>
          <a:p>
            <a:pPr lvl="1"/>
            <a:r>
              <a:rPr lang="en-US" dirty="0"/>
              <a:t>dataset of 72,134 news articles with 35,028 real and 37,106 fake news</a:t>
            </a:r>
          </a:p>
          <a:p>
            <a:pPr lvl="1"/>
            <a:r>
              <a:rPr lang="en-US" dirty="0"/>
              <a:t>merged four popular news datasets (i.e. Kaggle, McIntire, Reuters, BuzzFeed Political)</a:t>
            </a:r>
          </a:p>
          <a:p>
            <a:pPr lvl="1"/>
            <a:r>
              <a:rPr lang="en-US" dirty="0"/>
              <a:t>Contains three columns – Title, text content, label</a:t>
            </a:r>
          </a:p>
          <a:p>
            <a:r>
              <a:rPr lang="en-US" dirty="0"/>
              <a:t>Kaggle Fake and real news dataset</a:t>
            </a:r>
          </a:p>
          <a:p>
            <a:pPr lvl="1"/>
            <a:r>
              <a:rPr lang="en-US" dirty="0"/>
              <a:t>dataset of 44,898 news articles with 21,417 real and 23,481 fake news</a:t>
            </a:r>
          </a:p>
          <a:p>
            <a:pPr lvl="1"/>
            <a:r>
              <a:rPr lang="en-US" dirty="0"/>
              <a:t>Contains 5 columns – Title, text, subject, date, target.</a:t>
            </a:r>
          </a:p>
          <a:p>
            <a:pPr lvl="1"/>
            <a:endParaRPr lang="en-US" dirty="0"/>
          </a:p>
        </p:txBody>
      </p:sp>
    </p:spTree>
    <p:extLst>
      <p:ext uri="{BB962C8B-B14F-4D97-AF65-F5344CB8AC3E}">
        <p14:creationId xmlns:p14="http://schemas.microsoft.com/office/powerpoint/2010/main" val="3125132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3B76D-2C62-458F-8591-583F48A9A7C3}"/>
              </a:ext>
            </a:extLst>
          </p:cNvPr>
          <p:cNvSpPr>
            <a:spLocks noGrp="1"/>
          </p:cNvSpPr>
          <p:nvPr>
            <p:ph type="title"/>
          </p:nvPr>
        </p:nvSpPr>
        <p:spPr/>
        <p:txBody>
          <a:bodyPr/>
          <a:lstStyle/>
          <a:p>
            <a:r>
              <a:rPr lang="en-US" dirty="0"/>
              <a:t>EXPLORATORY DATA ANALYSIS</a:t>
            </a:r>
          </a:p>
        </p:txBody>
      </p:sp>
      <p:pic>
        <p:nvPicPr>
          <p:cNvPr id="5" name="Picture 4">
            <a:extLst>
              <a:ext uri="{FF2B5EF4-FFF2-40B4-BE49-F238E27FC236}">
                <a16:creationId xmlns:a16="http://schemas.microsoft.com/office/drawing/2014/main" id="{186CD78F-7C79-4F3A-94D7-A5E638BA69C2}"/>
              </a:ext>
            </a:extLst>
          </p:cNvPr>
          <p:cNvPicPr>
            <a:picLocks noChangeAspect="1"/>
          </p:cNvPicPr>
          <p:nvPr/>
        </p:nvPicPr>
        <p:blipFill>
          <a:blip r:embed="rId2"/>
          <a:stretch>
            <a:fillRect/>
          </a:stretch>
        </p:blipFill>
        <p:spPr>
          <a:xfrm>
            <a:off x="444302" y="1520306"/>
            <a:ext cx="4247979" cy="2389956"/>
          </a:xfrm>
          <a:prstGeom prst="rect">
            <a:avLst/>
          </a:prstGeom>
        </p:spPr>
      </p:pic>
      <p:pic>
        <p:nvPicPr>
          <p:cNvPr id="6" name="Picture 5">
            <a:extLst>
              <a:ext uri="{FF2B5EF4-FFF2-40B4-BE49-F238E27FC236}">
                <a16:creationId xmlns:a16="http://schemas.microsoft.com/office/drawing/2014/main" id="{5C445A2E-FFBB-44B5-B2FA-AE783D49334B}"/>
              </a:ext>
            </a:extLst>
          </p:cNvPr>
          <p:cNvPicPr>
            <a:picLocks noChangeAspect="1"/>
          </p:cNvPicPr>
          <p:nvPr/>
        </p:nvPicPr>
        <p:blipFill>
          <a:blip r:embed="rId3"/>
          <a:stretch>
            <a:fillRect/>
          </a:stretch>
        </p:blipFill>
        <p:spPr>
          <a:xfrm>
            <a:off x="4692281" y="1317796"/>
            <a:ext cx="3955868" cy="2794975"/>
          </a:xfrm>
          <a:prstGeom prst="rect">
            <a:avLst/>
          </a:prstGeom>
        </p:spPr>
      </p:pic>
      <p:sp>
        <p:nvSpPr>
          <p:cNvPr id="7" name="TextBox 6">
            <a:extLst>
              <a:ext uri="{FF2B5EF4-FFF2-40B4-BE49-F238E27FC236}">
                <a16:creationId xmlns:a16="http://schemas.microsoft.com/office/drawing/2014/main" id="{59CF1DCA-1CDB-4396-A990-DD991D93B5F4}"/>
              </a:ext>
            </a:extLst>
          </p:cNvPr>
          <p:cNvSpPr txBox="1"/>
          <p:nvPr/>
        </p:nvSpPr>
        <p:spPr>
          <a:xfrm>
            <a:off x="1016000" y="4324567"/>
            <a:ext cx="3556000" cy="261610"/>
          </a:xfrm>
          <a:prstGeom prst="rect">
            <a:avLst/>
          </a:prstGeom>
          <a:noFill/>
        </p:spPr>
        <p:txBody>
          <a:bodyPr wrap="square" rtlCol="0">
            <a:spAutoFit/>
          </a:bodyPr>
          <a:lstStyle/>
          <a:p>
            <a:r>
              <a:rPr lang="en-US" sz="1100" dirty="0"/>
              <a:t>Avg # of characters in real news (52) &lt; fake news (69)</a:t>
            </a:r>
          </a:p>
        </p:txBody>
      </p:sp>
      <p:sp>
        <p:nvSpPr>
          <p:cNvPr id="8" name="TextBox 7">
            <a:extLst>
              <a:ext uri="{FF2B5EF4-FFF2-40B4-BE49-F238E27FC236}">
                <a16:creationId xmlns:a16="http://schemas.microsoft.com/office/drawing/2014/main" id="{9C4BDA6D-C84A-4A87-9326-5ED95158C5F8}"/>
              </a:ext>
            </a:extLst>
          </p:cNvPr>
          <p:cNvSpPr txBox="1"/>
          <p:nvPr/>
        </p:nvSpPr>
        <p:spPr>
          <a:xfrm>
            <a:off x="4860759" y="4324567"/>
            <a:ext cx="4213848" cy="261610"/>
          </a:xfrm>
          <a:prstGeom prst="rect">
            <a:avLst/>
          </a:prstGeom>
          <a:noFill/>
        </p:spPr>
        <p:txBody>
          <a:bodyPr wrap="square" rtlCol="0">
            <a:spAutoFit/>
          </a:bodyPr>
          <a:lstStyle/>
          <a:p>
            <a:r>
              <a:rPr lang="en-US" sz="1100" dirty="0"/>
              <a:t>Most news are related to Politics(40%), and </a:t>
            </a:r>
            <a:r>
              <a:rPr lang="en-US" sz="1100" dirty="0" err="1"/>
              <a:t>WorldNews</a:t>
            </a:r>
            <a:r>
              <a:rPr lang="en-US" sz="1100" dirty="0"/>
              <a:t> (22%)</a:t>
            </a:r>
          </a:p>
        </p:txBody>
      </p:sp>
    </p:spTree>
    <p:extLst>
      <p:ext uri="{BB962C8B-B14F-4D97-AF65-F5344CB8AC3E}">
        <p14:creationId xmlns:p14="http://schemas.microsoft.com/office/powerpoint/2010/main" val="670385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US"/>
              <a:t>EXPLORATORY DATA ANALYSIS</a:t>
            </a:r>
            <a:endParaRPr/>
          </a:p>
        </p:txBody>
      </p:sp>
      <p:pic>
        <p:nvPicPr>
          <p:cNvPr id="2" name="Picture 1">
            <a:extLst>
              <a:ext uri="{FF2B5EF4-FFF2-40B4-BE49-F238E27FC236}">
                <a16:creationId xmlns:a16="http://schemas.microsoft.com/office/drawing/2014/main" id="{95B0C720-85F5-4AFF-A76E-2E70181CCF11}"/>
              </a:ext>
            </a:extLst>
          </p:cNvPr>
          <p:cNvPicPr>
            <a:picLocks noChangeAspect="1"/>
          </p:cNvPicPr>
          <p:nvPr/>
        </p:nvPicPr>
        <p:blipFill>
          <a:blip r:embed="rId3"/>
          <a:stretch>
            <a:fillRect/>
          </a:stretch>
        </p:blipFill>
        <p:spPr>
          <a:xfrm>
            <a:off x="544267" y="1509485"/>
            <a:ext cx="7612762" cy="281883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p:nvPr/>
        </p:nvSpPr>
        <p:spPr>
          <a:xfrm>
            <a:off x="3182371" y="185831"/>
            <a:ext cx="5628086" cy="1874100"/>
          </a:xfrm>
          <a:prstGeom prst="roundRect">
            <a:avLst>
              <a:gd name="adj" fmla="val 16667"/>
            </a:avLst>
          </a:prstGeom>
          <a:noFill/>
          <a:ln w="25400" cap="flat" cmpd="sng">
            <a:solidFill>
              <a:srgbClr val="465B65"/>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aphicFrame>
        <p:nvGraphicFramePr>
          <p:cNvPr id="97" name="Google Shape;97;p18"/>
          <p:cNvGraphicFramePr/>
          <p:nvPr>
            <p:extLst>
              <p:ext uri="{D42A27DB-BD31-4B8C-83A1-F6EECF244321}">
                <p14:modId xmlns:p14="http://schemas.microsoft.com/office/powerpoint/2010/main" val="3976136933"/>
              </p:ext>
            </p:extLst>
          </p:nvPr>
        </p:nvGraphicFramePr>
        <p:xfrm>
          <a:off x="3979813" y="298573"/>
          <a:ext cx="3732050" cy="782340"/>
        </p:xfrm>
        <a:graphic>
          <a:graphicData uri="http://schemas.openxmlformats.org/drawingml/2006/table">
            <a:tbl>
              <a:tblPr firstRow="1" bandRow="1">
                <a:noFill/>
                <a:tableStyleId>{9D1C18E1-67B7-47E5-B587-EB2C0CEE498C}</a:tableStyleId>
              </a:tblPr>
              <a:tblGrid>
                <a:gridCol w="1042000">
                  <a:extLst>
                    <a:ext uri="{9D8B030D-6E8A-4147-A177-3AD203B41FA5}">
                      <a16:colId xmlns:a16="http://schemas.microsoft.com/office/drawing/2014/main" val="20000"/>
                    </a:ext>
                  </a:extLst>
                </a:gridCol>
                <a:gridCol w="871875">
                  <a:extLst>
                    <a:ext uri="{9D8B030D-6E8A-4147-A177-3AD203B41FA5}">
                      <a16:colId xmlns:a16="http://schemas.microsoft.com/office/drawing/2014/main" val="20001"/>
                    </a:ext>
                  </a:extLst>
                </a:gridCol>
                <a:gridCol w="1000350">
                  <a:extLst>
                    <a:ext uri="{9D8B030D-6E8A-4147-A177-3AD203B41FA5}">
                      <a16:colId xmlns:a16="http://schemas.microsoft.com/office/drawing/2014/main" val="20002"/>
                    </a:ext>
                  </a:extLst>
                </a:gridCol>
                <a:gridCol w="817825">
                  <a:extLst>
                    <a:ext uri="{9D8B030D-6E8A-4147-A177-3AD203B41FA5}">
                      <a16:colId xmlns:a16="http://schemas.microsoft.com/office/drawing/2014/main" val="20003"/>
                    </a:ext>
                  </a:extLst>
                </a:gridCol>
              </a:tblGrid>
              <a:tr h="370850">
                <a:tc gridSpan="4">
                  <a:txBody>
                    <a:bodyPr/>
                    <a:lstStyle/>
                    <a:p>
                      <a:pPr marL="0" marR="0" lvl="0" indent="0" algn="ctr" rtl="0">
                        <a:lnSpc>
                          <a:spcPct val="100000"/>
                        </a:lnSpc>
                        <a:spcBef>
                          <a:spcPts val="0"/>
                        </a:spcBef>
                        <a:spcAft>
                          <a:spcPts val="0"/>
                        </a:spcAft>
                        <a:buNone/>
                      </a:pPr>
                      <a:r>
                        <a:rPr lang="en-US" sz="1050" u="none" strike="noStrike" cap="none"/>
                        <a:t>Data Preprocessing</a:t>
                      </a:r>
                      <a:endParaRPr/>
                    </a:p>
                  </a:txBody>
                  <a:tcPr marL="91450" marR="91450" marT="45725" marB="45725"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None/>
                      </a:pPr>
                      <a:r>
                        <a:rPr lang="en-US" sz="1050" u="none" strike="noStrike" cap="none" dirty="0">
                          <a:solidFill>
                            <a:srgbClr val="313131"/>
                          </a:solidFill>
                        </a:rPr>
                        <a:t>Text Normalization</a:t>
                      </a:r>
                      <a:endParaRPr dirty="0"/>
                    </a:p>
                  </a:txBody>
                  <a:tcPr marL="91450" marR="91450" marT="45725" marB="45725" anchor="ctr"/>
                </a:tc>
                <a:tc>
                  <a:txBody>
                    <a:bodyPr/>
                    <a:lstStyle/>
                    <a:p>
                      <a:pPr marL="0" marR="0" lvl="0" indent="0" algn="ctr" rtl="0">
                        <a:lnSpc>
                          <a:spcPct val="100000"/>
                        </a:lnSpc>
                        <a:spcBef>
                          <a:spcPts val="0"/>
                        </a:spcBef>
                        <a:spcAft>
                          <a:spcPts val="0"/>
                        </a:spcAft>
                        <a:buNone/>
                      </a:pPr>
                      <a:r>
                        <a:rPr lang="en-US" sz="1050" u="none" strike="noStrike" cap="none">
                          <a:solidFill>
                            <a:srgbClr val="313131"/>
                          </a:solidFill>
                        </a:rPr>
                        <a:t>Stop words removal</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050" u="none" strike="noStrike" cap="none">
                          <a:solidFill>
                            <a:srgbClr val="313131"/>
                          </a:solidFill>
                        </a:rPr>
                        <a:t>Tokenization</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050" u="none" strike="noStrike" cap="none" dirty="0">
                          <a:solidFill>
                            <a:srgbClr val="313131"/>
                          </a:solidFill>
                        </a:rPr>
                        <a:t>Stemming</a:t>
                      </a:r>
                      <a:endParaRPr dirty="0"/>
                    </a:p>
                  </a:txBody>
                  <a:tcPr marL="91450" marR="91450" marT="45725" marB="45725" anchor="ctr"/>
                </a:tc>
                <a:extLst>
                  <a:ext uri="{0D108BD9-81ED-4DB2-BD59-A6C34878D82A}">
                    <a16:rowId xmlns:a16="http://schemas.microsoft.com/office/drawing/2014/main" val="10001"/>
                  </a:ext>
                </a:extLst>
              </a:tr>
            </a:tbl>
          </a:graphicData>
        </a:graphic>
      </p:graphicFrame>
      <p:sp>
        <p:nvSpPr>
          <p:cNvPr id="98" name="Google Shape;98;p18"/>
          <p:cNvSpPr/>
          <p:nvPr/>
        </p:nvSpPr>
        <p:spPr>
          <a:xfrm>
            <a:off x="3979808" y="274157"/>
            <a:ext cx="3732000" cy="806700"/>
          </a:xfrm>
          <a:prstGeom prst="rect">
            <a:avLst/>
          </a:prstGeom>
          <a:noFill/>
          <a:ln w="76200" cap="flat" cmpd="sng">
            <a:solidFill>
              <a:srgbClr val="B3B3B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aphicFrame>
        <p:nvGraphicFramePr>
          <p:cNvPr id="99" name="Google Shape;99;p18"/>
          <p:cNvGraphicFramePr/>
          <p:nvPr>
            <p:extLst>
              <p:ext uri="{D42A27DB-BD31-4B8C-83A1-F6EECF244321}">
                <p14:modId xmlns:p14="http://schemas.microsoft.com/office/powerpoint/2010/main" val="3298175374"/>
              </p:ext>
            </p:extLst>
          </p:nvPr>
        </p:nvGraphicFramePr>
        <p:xfrm>
          <a:off x="3714375" y="1241663"/>
          <a:ext cx="1777493" cy="696192"/>
        </p:xfrm>
        <a:graphic>
          <a:graphicData uri="http://schemas.openxmlformats.org/drawingml/2006/table">
            <a:tbl>
              <a:tblPr firstRow="1" bandRow="1">
                <a:noFill/>
                <a:tableStyleId>{9D1C18E1-67B7-47E5-B587-EB2C0CEE498C}</a:tableStyleId>
              </a:tblPr>
              <a:tblGrid>
                <a:gridCol w="1777493">
                  <a:extLst>
                    <a:ext uri="{9D8B030D-6E8A-4147-A177-3AD203B41FA5}">
                      <a16:colId xmlns:a16="http://schemas.microsoft.com/office/drawing/2014/main" val="20001"/>
                    </a:ext>
                  </a:extLst>
                </a:gridCol>
              </a:tblGrid>
              <a:tr h="348846">
                <a:tc>
                  <a:txBody>
                    <a:bodyPr/>
                    <a:lstStyle/>
                    <a:p>
                      <a:pPr algn="ctr"/>
                      <a:r>
                        <a:rPr lang="en-US" sz="1050" dirty="0"/>
                        <a:t>Word Embeddings</a:t>
                      </a:r>
                    </a:p>
                  </a:txBody>
                  <a:tcPr/>
                </a:tc>
                <a:extLst>
                  <a:ext uri="{0D108BD9-81ED-4DB2-BD59-A6C34878D82A}">
                    <a16:rowId xmlns:a16="http://schemas.microsoft.com/office/drawing/2014/main" val="10000"/>
                  </a:ext>
                </a:extLst>
              </a:tr>
              <a:tr h="347346">
                <a:tc>
                  <a:txBody>
                    <a:bodyPr/>
                    <a:lstStyle/>
                    <a:p>
                      <a:pPr marL="0" marR="0" lvl="0" indent="0" algn="ctr" rtl="0">
                        <a:lnSpc>
                          <a:spcPct val="100000"/>
                        </a:lnSpc>
                        <a:spcBef>
                          <a:spcPts val="0"/>
                        </a:spcBef>
                        <a:spcAft>
                          <a:spcPts val="0"/>
                        </a:spcAft>
                        <a:buNone/>
                      </a:pPr>
                      <a:r>
                        <a:rPr lang="en-US" sz="1050" u="none" strike="noStrike" cap="none" dirty="0">
                          <a:solidFill>
                            <a:srgbClr val="313131"/>
                          </a:solidFill>
                        </a:rPr>
                        <a:t>Word2Vec</a:t>
                      </a:r>
                      <a:endParaRPr sz="1050" dirty="0"/>
                    </a:p>
                  </a:txBody>
                  <a:tcPr marL="91450" marR="91450" marT="45725" marB="45725" anchor="ctr"/>
                </a:tc>
                <a:extLst>
                  <a:ext uri="{0D108BD9-81ED-4DB2-BD59-A6C34878D82A}">
                    <a16:rowId xmlns:a16="http://schemas.microsoft.com/office/drawing/2014/main" val="10001"/>
                  </a:ext>
                </a:extLst>
              </a:tr>
            </a:tbl>
          </a:graphicData>
        </a:graphic>
      </p:graphicFrame>
      <p:graphicFrame>
        <p:nvGraphicFramePr>
          <p:cNvPr id="100" name="Google Shape;100;p18"/>
          <p:cNvGraphicFramePr/>
          <p:nvPr>
            <p:extLst>
              <p:ext uri="{D42A27DB-BD31-4B8C-83A1-F6EECF244321}">
                <p14:modId xmlns:p14="http://schemas.microsoft.com/office/powerpoint/2010/main" val="819676027"/>
              </p:ext>
            </p:extLst>
          </p:nvPr>
        </p:nvGraphicFramePr>
        <p:xfrm>
          <a:off x="6334924" y="1204948"/>
          <a:ext cx="1913875" cy="782340"/>
        </p:xfrm>
        <a:graphic>
          <a:graphicData uri="http://schemas.openxmlformats.org/drawingml/2006/table">
            <a:tbl>
              <a:tblPr firstRow="1" bandRow="1">
                <a:noFill/>
                <a:tableStyleId>{9D1C18E1-67B7-47E5-B587-EB2C0CEE498C}</a:tableStyleId>
              </a:tblPr>
              <a:tblGrid>
                <a:gridCol w="691125">
                  <a:extLst>
                    <a:ext uri="{9D8B030D-6E8A-4147-A177-3AD203B41FA5}">
                      <a16:colId xmlns:a16="http://schemas.microsoft.com/office/drawing/2014/main" val="20000"/>
                    </a:ext>
                  </a:extLst>
                </a:gridCol>
                <a:gridCol w="1222750">
                  <a:extLst>
                    <a:ext uri="{9D8B030D-6E8A-4147-A177-3AD203B41FA5}">
                      <a16:colId xmlns:a16="http://schemas.microsoft.com/office/drawing/2014/main" val="20001"/>
                    </a:ext>
                  </a:extLst>
                </a:gridCol>
              </a:tblGrid>
              <a:tr h="370850">
                <a:tc gridSpan="2">
                  <a:txBody>
                    <a:bodyPr/>
                    <a:lstStyle/>
                    <a:p>
                      <a:pPr marL="0" marR="0" lvl="0" indent="0" algn="ctr" rtl="0">
                        <a:lnSpc>
                          <a:spcPct val="100000"/>
                        </a:lnSpc>
                        <a:spcBef>
                          <a:spcPts val="0"/>
                        </a:spcBef>
                        <a:spcAft>
                          <a:spcPts val="0"/>
                        </a:spcAft>
                        <a:buNone/>
                      </a:pPr>
                      <a:r>
                        <a:rPr lang="en-US" sz="1050" u="none" strike="noStrike" cap="none" dirty="0"/>
                        <a:t>Feature Selection</a:t>
                      </a:r>
                      <a:endParaRPr dirty="0"/>
                    </a:p>
                  </a:txBody>
                  <a:tcPr marL="91450" marR="91450" marT="45725" marB="45725"/>
                </a:tc>
                <a:tc hMerge="1">
                  <a:txBody>
                    <a:bodyPr/>
                    <a:lstStyle/>
                    <a:p>
                      <a:endParaRPr lang="en-US"/>
                    </a:p>
                  </a:txBody>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SzPts val="1050"/>
                        <a:buFont typeface="Arial"/>
                        <a:buNone/>
                      </a:pPr>
                      <a:r>
                        <a:rPr lang="en-US" sz="1050" u="none" strike="noStrike" cap="none" dirty="0">
                          <a:solidFill>
                            <a:srgbClr val="313131"/>
                          </a:solidFill>
                        </a:rPr>
                        <a:t>PCA</a:t>
                      </a:r>
                      <a:endParaRPr dirty="0"/>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050"/>
                        <a:buFont typeface="Arial"/>
                        <a:buNone/>
                      </a:pPr>
                      <a:r>
                        <a:rPr lang="en-US" sz="1050" u="none" strike="noStrike" cap="none" dirty="0">
                          <a:solidFill>
                            <a:srgbClr val="313131"/>
                          </a:solidFill>
                        </a:rPr>
                        <a:t>Genetic Algorithm based</a:t>
                      </a:r>
                      <a:endParaRPr dirty="0"/>
                    </a:p>
                  </a:txBody>
                  <a:tcPr marL="91450" marR="91450" marT="45725" marB="45725" anchor="ctr"/>
                </a:tc>
                <a:extLst>
                  <a:ext uri="{0D108BD9-81ED-4DB2-BD59-A6C34878D82A}">
                    <a16:rowId xmlns:a16="http://schemas.microsoft.com/office/drawing/2014/main" val="10001"/>
                  </a:ext>
                </a:extLst>
              </a:tr>
            </a:tbl>
          </a:graphicData>
        </a:graphic>
      </p:graphicFrame>
      <p:sp>
        <p:nvSpPr>
          <p:cNvPr id="101" name="Google Shape;101;p18"/>
          <p:cNvSpPr/>
          <p:nvPr/>
        </p:nvSpPr>
        <p:spPr>
          <a:xfrm>
            <a:off x="6334924" y="1180538"/>
            <a:ext cx="1913861" cy="806730"/>
          </a:xfrm>
          <a:prstGeom prst="rect">
            <a:avLst/>
          </a:prstGeom>
          <a:noFill/>
          <a:ln w="76200" cap="flat" cmpd="sng">
            <a:solidFill>
              <a:srgbClr val="B3B3B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102" name="Google Shape;102;p18"/>
          <p:cNvSpPr/>
          <p:nvPr/>
        </p:nvSpPr>
        <p:spPr>
          <a:xfrm>
            <a:off x="5755449" y="1440533"/>
            <a:ext cx="366823" cy="311150"/>
          </a:xfrm>
          <a:prstGeom prst="plus">
            <a:avLst>
              <a:gd name="adj" fmla="val 25000"/>
            </a:avLst>
          </a:prstGeom>
          <a:solidFill>
            <a:schemeClr val="accent1"/>
          </a:solidFill>
          <a:ln w="25400" cap="flat" cmpd="sng">
            <a:solidFill>
              <a:srgbClr val="465B6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103" name="Google Shape;103;p18"/>
          <p:cNvSpPr/>
          <p:nvPr/>
        </p:nvSpPr>
        <p:spPr>
          <a:xfrm>
            <a:off x="5157928" y="2237968"/>
            <a:ext cx="1509823" cy="425302"/>
          </a:xfrm>
          <a:prstGeom prst="ellipse">
            <a:avLst/>
          </a:prstGeom>
          <a:solidFill>
            <a:schemeClr val="accent1"/>
          </a:solidFill>
          <a:ln w="25400" cap="flat" cmpd="sng">
            <a:solidFill>
              <a:srgbClr val="465B6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50" b="0" i="0" u="none" strike="noStrike" cap="none">
                <a:solidFill>
                  <a:schemeClr val="lt1"/>
                </a:solidFill>
                <a:latin typeface="Arial"/>
                <a:ea typeface="Arial"/>
                <a:cs typeface="Arial"/>
                <a:sym typeface="Arial"/>
              </a:rPr>
              <a:t>Model Training</a:t>
            </a:r>
            <a:endParaRPr sz="1050"/>
          </a:p>
        </p:txBody>
      </p:sp>
      <p:cxnSp>
        <p:nvCxnSpPr>
          <p:cNvPr id="104" name="Google Shape;104;p18"/>
          <p:cNvCxnSpPr>
            <a:stCxn id="103" idx="4"/>
            <a:endCxn id="105" idx="0"/>
          </p:cNvCxnSpPr>
          <p:nvPr/>
        </p:nvCxnSpPr>
        <p:spPr>
          <a:xfrm flipH="1">
            <a:off x="3759180" y="2663270"/>
            <a:ext cx="2153660" cy="353531"/>
          </a:xfrm>
          <a:prstGeom prst="straightConnector1">
            <a:avLst/>
          </a:prstGeom>
          <a:noFill/>
          <a:ln w="9525" cap="flat" cmpd="sng">
            <a:solidFill>
              <a:srgbClr val="5B7A88"/>
            </a:solidFill>
            <a:prstDash val="solid"/>
            <a:round/>
            <a:headEnd type="none" w="sm" len="sm"/>
            <a:tailEnd type="triangle" w="med" len="med"/>
          </a:ln>
        </p:spPr>
      </p:cxnSp>
      <p:cxnSp>
        <p:nvCxnSpPr>
          <p:cNvPr id="106" name="Google Shape;106;p18"/>
          <p:cNvCxnSpPr>
            <a:stCxn id="103" idx="4"/>
            <a:endCxn id="107" idx="0"/>
          </p:cNvCxnSpPr>
          <p:nvPr/>
        </p:nvCxnSpPr>
        <p:spPr>
          <a:xfrm flipH="1">
            <a:off x="4625524" y="2663270"/>
            <a:ext cx="1287316" cy="348731"/>
          </a:xfrm>
          <a:prstGeom prst="straightConnector1">
            <a:avLst/>
          </a:prstGeom>
          <a:noFill/>
          <a:ln w="9525" cap="flat" cmpd="sng">
            <a:solidFill>
              <a:srgbClr val="5B7A88"/>
            </a:solidFill>
            <a:prstDash val="solid"/>
            <a:round/>
            <a:headEnd type="none" w="sm" len="sm"/>
            <a:tailEnd type="triangle" w="med" len="med"/>
          </a:ln>
        </p:spPr>
      </p:cxnSp>
      <p:cxnSp>
        <p:nvCxnSpPr>
          <p:cNvPr id="108" name="Google Shape;108;p18"/>
          <p:cNvCxnSpPr>
            <a:stCxn id="103" idx="4"/>
            <a:endCxn id="109" idx="0"/>
          </p:cNvCxnSpPr>
          <p:nvPr/>
        </p:nvCxnSpPr>
        <p:spPr>
          <a:xfrm flipH="1">
            <a:off x="5491868" y="2663270"/>
            <a:ext cx="420972" cy="359482"/>
          </a:xfrm>
          <a:prstGeom prst="straightConnector1">
            <a:avLst/>
          </a:prstGeom>
          <a:noFill/>
          <a:ln w="9525" cap="flat" cmpd="sng">
            <a:solidFill>
              <a:srgbClr val="5B7A88"/>
            </a:solidFill>
            <a:prstDash val="solid"/>
            <a:round/>
            <a:headEnd type="none" w="sm" len="sm"/>
            <a:tailEnd type="triangle" w="med" len="med"/>
          </a:ln>
        </p:spPr>
      </p:cxnSp>
      <p:sp>
        <p:nvSpPr>
          <p:cNvPr id="105" name="Google Shape;105;p18"/>
          <p:cNvSpPr/>
          <p:nvPr/>
        </p:nvSpPr>
        <p:spPr>
          <a:xfrm>
            <a:off x="3376408" y="3016801"/>
            <a:ext cx="765544" cy="299050"/>
          </a:xfrm>
          <a:prstGeom prst="roundRect">
            <a:avLst>
              <a:gd name="adj" fmla="val 16667"/>
            </a:avLst>
          </a:prstGeom>
          <a:solidFill>
            <a:schemeClr val="accent1"/>
          </a:solidFill>
          <a:ln w="25400" cap="flat" cmpd="sng">
            <a:solidFill>
              <a:srgbClr val="465B6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50" b="0" i="0" u="none" strike="noStrike" cap="none">
                <a:solidFill>
                  <a:schemeClr val="lt1"/>
                </a:solidFill>
                <a:latin typeface="Arial"/>
                <a:ea typeface="Arial"/>
                <a:cs typeface="Arial"/>
                <a:sym typeface="Arial"/>
              </a:rPr>
              <a:t>Logistic</a:t>
            </a:r>
            <a:endParaRPr sz="1050"/>
          </a:p>
        </p:txBody>
      </p:sp>
      <p:sp>
        <p:nvSpPr>
          <p:cNvPr id="107" name="Google Shape;107;p18"/>
          <p:cNvSpPr/>
          <p:nvPr/>
        </p:nvSpPr>
        <p:spPr>
          <a:xfrm>
            <a:off x="4242752" y="3012001"/>
            <a:ext cx="765544" cy="299050"/>
          </a:xfrm>
          <a:prstGeom prst="roundRect">
            <a:avLst>
              <a:gd name="adj" fmla="val 16667"/>
            </a:avLst>
          </a:prstGeom>
          <a:solidFill>
            <a:schemeClr val="accent1"/>
          </a:solidFill>
          <a:ln w="25400" cap="flat" cmpd="sng">
            <a:solidFill>
              <a:srgbClr val="465B6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50" b="0" i="0" u="none" strike="noStrike" cap="none">
                <a:solidFill>
                  <a:schemeClr val="lt1"/>
                </a:solidFill>
                <a:latin typeface="Arial"/>
                <a:ea typeface="Arial"/>
                <a:cs typeface="Arial"/>
                <a:sym typeface="Arial"/>
              </a:rPr>
              <a:t>KNN</a:t>
            </a:r>
            <a:endParaRPr sz="1050"/>
          </a:p>
        </p:txBody>
      </p:sp>
      <p:sp>
        <p:nvSpPr>
          <p:cNvPr id="109" name="Google Shape;109;p18"/>
          <p:cNvSpPr/>
          <p:nvPr/>
        </p:nvSpPr>
        <p:spPr>
          <a:xfrm>
            <a:off x="5109096" y="3022752"/>
            <a:ext cx="765544" cy="299050"/>
          </a:xfrm>
          <a:prstGeom prst="roundRect">
            <a:avLst>
              <a:gd name="adj" fmla="val 16667"/>
            </a:avLst>
          </a:prstGeom>
          <a:solidFill>
            <a:schemeClr val="accent1"/>
          </a:solidFill>
          <a:ln w="25400" cap="flat" cmpd="sng">
            <a:solidFill>
              <a:srgbClr val="465B6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50" b="0" i="0" u="none" strike="noStrike" cap="none" dirty="0">
                <a:solidFill>
                  <a:schemeClr val="lt1"/>
                </a:solidFill>
                <a:latin typeface="Arial"/>
                <a:ea typeface="Arial"/>
                <a:cs typeface="Arial"/>
                <a:sym typeface="Arial"/>
              </a:rPr>
              <a:t>Random Forest</a:t>
            </a:r>
            <a:endParaRPr sz="1050" b="0" i="0" u="none" strike="noStrike" cap="none" dirty="0">
              <a:solidFill>
                <a:schemeClr val="lt1"/>
              </a:solidFill>
              <a:latin typeface="Arial"/>
              <a:ea typeface="Arial"/>
              <a:cs typeface="Arial"/>
              <a:sym typeface="Arial"/>
            </a:endParaRPr>
          </a:p>
        </p:txBody>
      </p:sp>
      <p:cxnSp>
        <p:nvCxnSpPr>
          <p:cNvPr id="110" name="Google Shape;110;p18"/>
          <p:cNvCxnSpPr>
            <a:cxnSpLocks/>
            <a:stCxn id="103" idx="4"/>
            <a:endCxn id="111" idx="0"/>
          </p:cNvCxnSpPr>
          <p:nvPr/>
        </p:nvCxnSpPr>
        <p:spPr>
          <a:xfrm>
            <a:off x="5912840" y="2663270"/>
            <a:ext cx="1469503" cy="359482"/>
          </a:xfrm>
          <a:prstGeom prst="straightConnector1">
            <a:avLst/>
          </a:prstGeom>
          <a:noFill/>
          <a:ln w="9525" cap="flat" cmpd="sng">
            <a:solidFill>
              <a:srgbClr val="5B7A88"/>
            </a:solidFill>
            <a:prstDash val="solid"/>
            <a:round/>
            <a:headEnd type="none" w="sm" len="sm"/>
            <a:tailEnd type="triangle" w="med" len="med"/>
          </a:ln>
        </p:spPr>
      </p:cxnSp>
      <p:sp>
        <p:nvSpPr>
          <p:cNvPr id="111" name="Google Shape;111;p18"/>
          <p:cNvSpPr/>
          <p:nvPr/>
        </p:nvSpPr>
        <p:spPr>
          <a:xfrm>
            <a:off x="6831272" y="3022752"/>
            <a:ext cx="1102142" cy="299050"/>
          </a:xfrm>
          <a:prstGeom prst="roundRect">
            <a:avLst>
              <a:gd name="adj" fmla="val 16667"/>
            </a:avLst>
          </a:prstGeom>
          <a:solidFill>
            <a:schemeClr val="accent1"/>
          </a:solidFill>
          <a:ln w="25400" cap="flat" cmpd="sng">
            <a:solidFill>
              <a:srgbClr val="465B6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50" b="0" i="0" u="none" strike="noStrike" cap="none">
                <a:solidFill>
                  <a:schemeClr val="lt1"/>
                </a:solidFill>
                <a:latin typeface="Arial"/>
                <a:ea typeface="Arial"/>
                <a:cs typeface="Arial"/>
                <a:sym typeface="Arial"/>
              </a:rPr>
              <a:t>LSTM + CNN</a:t>
            </a:r>
            <a:endParaRPr sz="1050"/>
          </a:p>
        </p:txBody>
      </p:sp>
      <p:graphicFrame>
        <p:nvGraphicFramePr>
          <p:cNvPr id="112" name="Google Shape;112;p18"/>
          <p:cNvGraphicFramePr/>
          <p:nvPr>
            <p:extLst>
              <p:ext uri="{D42A27DB-BD31-4B8C-83A1-F6EECF244321}">
                <p14:modId xmlns:p14="http://schemas.microsoft.com/office/powerpoint/2010/main" val="4096945866"/>
              </p:ext>
            </p:extLst>
          </p:nvPr>
        </p:nvGraphicFramePr>
        <p:xfrm>
          <a:off x="4554439" y="3556595"/>
          <a:ext cx="2883950" cy="536120"/>
        </p:xfrm>
        <a:graphic>
          <a:graphicData uri="http://schemas.openxmlformats.org/drawingml/2006/table">
            <a:tbl>
              <a:tblPr firstRow="1" bandRow="1">
                <a:noFill/>
                <a:tableStyleId>{9D1C18E1-67B7-47E5-B587-EB2C0CEE498C}</a:tableStyleId>
              </a:tblPr>
              <a:tblGrid>
                <a:gridCol w="768675">
                  <a:extLst>
                    <a:ext uri="{9D8B030D-6E8A-4147-A177-3AD203B41FA5}">
                      <a16:colId xmlns:a16="http://schemas.microsoft.com/office/drawing/2014/main" val="20000"/>
                    </a:ext>
                  </a:extLst>
                </a:gridCol>
                <a:gridCol w="770250">
                  <a:extLst>
                    <a:ext uri="{9D8B030D-6E8A-4147-A177-3AD203B41FA5}">
                      <a16:colId xmlns:a16="http://schemas.microsoft.com/office/drawing/2014/main" val="20001"/>
                    </a:ext>
                  </a:extLst>
                </a:gridCol>
                <a:gridCol w="602225">
                  <a:extLst>
                    <a:ext uri="{9D8B030D-6E8A-4147-A177-3AD203B41FA5}">
                      <a16:colId xmlns:a16="http://schemas.microsoft.com/office/drawing/2014/main" val="20002"/>
                    </a:ext>
                  </a:extLst>
                </a:gridCol>
                <a:gridCol w="742800">
                  <a:extLst>
                    <a:ext uri="{9D8B030D-6E8A-4147-A177-3AD203B41FA5}">
                      <a16:colId xmlns:a16="http://schemas.microsoft.com/office/drawing/2014/main" val="20003"/>
                    </a:ext>
                  </a:extLst>
                </a:gridCol>
              </a:tblGrid>
              <a:tr h="284650">
                <a:tc gridSpan="4">
                  <a:txBody>
                    <a:bodyPr/>
                    <a:lstStyle/>
                    <a:p>
                      <a:pPr marL="0" marR="0" lvl="0" indent="0" algn="ctr" rtl="0">
                        <a:lnSpc>
                          <a:spcPct val="100000"/>
                        </a:lnSpc>
                        <a:spcBef>
                          <a:spcPts val="0"/>
                        </a:spcBef>
                        <a:spcAft>
                          <a:spcPts val="0"/>
                        </a:spcAft>
                        <a:buNone/>
                      </a:pPr>
                      <a:r>
                        <a:rPr lang="en-US" sz="1050" u="none" strike="noStrike" cap="none"/>
                        <a:t>Performance Analysis</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1100">
                <a:tc>
                  <a:txBody>
                    <a:bodyPr/>
                    <a:lstStyle/>
                    <a:p>
                      <a:pPr marL="0" marR="0" lvl="0" indent="0" algn="ctr" rtl="0">
                        <a:lnSpc>
                          <a:spcPct val="100000"/>
                        </a:lnSpc>
                        <a:spcBef>
                          <a:spcPts val="0"/>
                        </a:spcBef>
                        <a:spcAft>
                          <a:spcPts val="0"/>
                        </a:spcAft>
                        <a:buNone/>
                      </a:pPr>
                      <a:r>
                        <a:rPr lang="en-US" sz="1050" u="none" strike="noStrike" cap="none">
                          <a:solidFill>
                            <a:srgbClr val="313131"/>
                          </a:solidFill>
                        </a:rPr>
                        <a:t>Accuracy</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050" u="none" strike="noStrike" cap="none">
                          <a:solidFill>
                            <a:srgbClr val="313131"/>
                          </a:solidFill>
                        </a:rPr>
                        <a:t>Precision</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050" u="none" strike="noStrike" cap="none">
                          <a:solidFill>
                            <a:srgbClr val="313131"/>
                          </a:solidFill>
                        </a:rPr>
                        <a:t>Recall</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050" u="none" strike="noStrike" cap="none">
                          <a:solidFill>
                            <a:srgbClr val="313131"/>
                          </a:solidFill>
                        </a:rPr>
                        <a:t>F1-Score</a:t>
                      </a:r>
                      <a:endParaRPr/>
                    </a:p>
                  </a:txBody>
                  <a:tcPr marL="91450" marR="91450" marT="45725" marB="45725" anchor="ctr"/>
                </a:tc>
                <a:extLst>
                  <a:ext uri="{0D108BD9-81ED-4DB2-BD59-A6C34878D82A}">
                    <a16:rowId xmlns:a16="http://schemas.microsoft.com/office/drawing/2014/main" val="10001"/>
                  </a:ext>
                </a:extLst>
              </a:tr>
            </a:tbl>
          </a:graphicData>
        </a:graphic>
      </p:graphicFrame>
      <p:sp>
        <p:nvSpPr>
          <p:cNvPr id="113" name="Google Shape;113;p18"/>
          <p:cNvSpPr/>
          <p:nvPr/>
        </p:nvSpPr>
        <p:spPr>
          <a:xfrm>
            <a:off x="4562822" y="3550654"/>
            <a:ext cx="2883930" cy="542061"/>
          </a:xfrm>
          <a:prstGeom prst="rect">
            <a:avLst/>
          </a:prstGeom>
          <a:noFill/>
          <a:ln w="76200" cap="flat" cmpd="sng">
            <a:solidFill>
              <a:srgbClr val="B3B3B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114" name="Google Shape;114;p18"/>
          <p:cNvSpPr/>
          <p:nvPr/>
        </p:nvSpPr>
        <p:spPr>
          <a:xfrm>
            <a:off x="3182383" y="2122432"/>
            <a:ext cx="5628086" cy="1310100"/>
          </a:xfrm>
          <a:prstGeom prst="roundRect">
            <a:avLst>
              <a:gd name="adj" fmla="val 16667"/>
            </a:avLst>
          </a:prstGeom>
          <a:noFill/>
          <a:ln w="25400" cap="flat" cmpd="sng">
            <a:solidFill>
              <a:srgbClr val="465B65"/>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115" name="Google Shape;115;p18"/>
          <p:cNvSpPr txBox="1"/>
          <p:nvPr/>
        </p:nvSpPr>
        <p:spPr>
          <a:xfrm>
            <a:off x="1246218" y="1387295"/>
            <a:ext cx="1455848"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000000"/>
                </a:solidFill>
                <a:latin typeface="Arial"/>
                <a:ea typeface="Arial"/>
                <a:cs typeface="Arial"/>
                <a:sym typeface="Arial"/>
              </a:rPr>
              <a:t>Data Preprocessing</a:t>
            </a:r>
            <a:endParaRPr dirty="0"/>
          </a:p>
        </p:txBody>
      </p:sp>
      <p:sp>
        <p:nvSpPr>
          <p:cNvPr id="116" name="Google Shape;116;p18"/>
          <p:cNvSpPr txBox="1"/>
          <p:nvPr/>
        </p:nvSpPr>
        <p:spPr>
          <a:xfrm>
            <a:off x="1271865" y="2543926"/>
            <a:ext cx="1455848"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Model Training</a:t>
            </a:r>
            <a:endParaRPr/>
          </a:p>
        </p:txBody>
      </p:sp>
      <p:sp>
        <p:nvSpPr>
          <p:cNvPr id="117" name="Google Shape;117;p18"/>
          <p:cNvSpPr txBox="1"/>
          <p:nvPr/>
        </p:nvSpPr>
        <p:spPr>
          <a:xfrm>
            <a:off x="1219972" y="3499872"/>
            <a:ext cx="1559633"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Model Evaluation</a:t>
            </a:r>
            <a:endParaRPr/>
          </a:p>
        </p:txBody>
      </p:sp>
      <p:sp>
        <p:nvSpPr>
          <p:cNvPr id="118" name="Google Shape;118;p18"/>
          <p:cNvSpPr/>
          <p:nvPr/>
        </p:nvSpPr>
        <p:spPr>
          <a:xfrm>
            <a:off x="2651409" y="1596887"/>
            <a:ext cx="393400" cy="156580"/>
          </a:xfrm>
          <a:prstGeom prst="rightArrow">
            <a:avLst>
              <a:gd name="adj1" fmla="val 50000"/>
              <a:gd name="adj2" fmla="val 50000"/>
            </a:avLst>
          </a:prstGeom>
          <a:solidFill>
            <a:schemeClr val="accent1"/>
          </a:solidFill>
          <a:ln w="25400" cap="flat" cmpd="sng">
            <a:solidFill>
              <a:srgbClr val="465B6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9" name="Google Shape;119;p18"/>
          <p:cNvSpPr/>
          <p:nvPr/>
        </p:nvSpPr>
        <p:spPr>
          <a:xfrm>
            <a:off x="2657718" y="2620951"/>
            <a:ext cx="393400" cy="156580"/>
          </a:xfrm>
          <a:prstGeom prst="rightArrow">
            <a:avLst>
              <a:gd name="adj1" fmla="val 50000"/>
              <a:gd name="adj2" fmla="val 50000"/>
            </a:avLst>
          </a:prstGeom>
          <a:solidFill>
            <a:schemeClr val="accent1"/>
          </a:solidFill>
          <a:ln w="25400" cap="flat" cmpd="sng">
            <a:solidFill>
              <a:srgbClr val="465B6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0" name="Google Shape;120;p18"/>
          <p:cNvSpPr/>
          <p:nvPr/>
        </p:nvSpPr>
        <p:spPr>
          <a:xfrm>
            <a:off x="2657718" y="3696730"/>
            <a:ext cx="393400" cy="156580"/>
          </a:xfrm>
          <a:prstGeom prst="rightArrow">
            <a:avLst>
              <a:gd name="adj1" fmla="val 50000"/>
              <a:gd name="adj2" fmla="val 50000"/>
            </a:avLst>
          </a:prstGeom>
          <a:solidFill>
            <a:schemeClr val="accent1"/>
          </a:solidFill>
          <a:ln w="25400" cap="flat" cmpd="sng">
            <a:solidFill>
              <a:srgbClr val="465B6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1" name="Google Shape;121;p18"/>
          <p:cNvSpPr/>
          <p:nvPr/>
        </p:nvSpPr>
        <p:spPr>
          <a:xfrm>
            <a:off x="3730480" y="1209163"/>
            <a:ext cx="1761388" cy="758386"/>
          </a:xfrm>
          <a:prstGeom prst="rect">
            <a:avLst/>
          </a:prstGeom>
          <a:noFill/>
          <a:ln w="76200" cap="flat" cmpd="sng">
            <a:solidFill>
              <a:srgbClr val="B3B3B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34" name="Google Shape;109;p18">
            <a:extLst>
              <a:ext uri="{FF2B5EF4-FFF2-40B4-BE49-F238E27FC236}">
                <a16:creationId xmlns:a16="http://schemas.microsoft.com/office/drawing/2014/main" id="{942352D0-02D2-4538-A332-64056CA6D0AF}"/>
              </a:ext>
            </a:extLst>
          </p:cNvPr>
          <p:cNvSpPr/>
          <p:nvPr/>
        </p:nvSpPr>
        <p:spPr>
          <a:xfrm>
            <a:off x="6018257" y="3025779"/>
            <a:ext cx="765544" cy="299050"/>
          </a:xfrm>
          <a:prstGeom prst="roundRect">
            <a:avLst>
              <a:gd name="adj" fmla="val 16667"/>
            </a:avLst>
          </a:prstGeom>
          <a:solidFill>
            <a:schemeClr val="accent1"/>
          </a:solidFill>
          <a:ln w="25400" cap="flat" cmpd="sng">
            <a:solidFill>
              <a:srgbClr val="465B6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50" b="0" i="0" u="none" strike="noStrike" cap="none">
                <a:solidFill>
                  <a:schemeClr val="lt1"/>
                </a:solidFill>
                <a:latin typeface="Arial"/>
                <a:ea typeface="Arial"/>
                <a:cs typeface="Arial"/>
                <a:sym typeface="Arial"/>
              </a:rPr>
              <a:t>XGBoost</a:t>
            </a:r>
            <a:endParaRPr sz="1050" b="0" i="0" u="none" strike="noStrike" cap="none">
              <a:solidFill>
                <a:schemeClr val="lt1"/>
              </a:solidFill>
              <a:latin typeface="Arial"/>
              <a:ea typeface="Arial"/>
              <a:cs typeface="Arial"/>
              <a:sym typeface="Arial"/>
            </a:endParaRPr>
          </a:p>
        </p:txBody>
      </p:sp>
      <p:cxnSp>
        <p:nvCxnSpPr>
          <p:cNvPr id="35" name="Google Shape;108;p18">
            <a:extLst>
              <a:ext uri="{FF2B5EF4-FFF2-40B4-BE49-F238E27FC236}">
                <a16:creationId xmlns:a16="http://schemas.microsoft.com/office/drawing/2014/main" id="{37CAF0FD-0F0E-4825-A678-A920E6C6F824}"/>
              </a:ext>
            </a:extLst>
          </p:cNvPr>
          <p:cNvCxnSpPr>
            <a:cxnSpLocks/>
            <a:stCxn id="103" idx="4"/>
            <a:endCxn id="34" idx="0"/>
          </p:cNvCxnSpPr>
          <p:nvPr/>
        </p:nvCxnSpPr>
        <p:spPr>
          <a:xfrm>
            <a:off x="5912840" y="2663270"/>
            <a:ext cx="488189" cy="362509"/>
          </a:xfrm>
          <a:prstGeom prst="straightConnector1">
            <a:avLst/>
          </a:prstGeom>
          <a:noFill/>
          <a:ln w="9525" cap="flat" cmpd="sng">
            <a:solidFill>
              <a:srgbClr val="5B7A88"/>
            </a:solidFill>
            <a:prstDash val="solid"/>
            <a:round/>
            <a:headEnd type="none" w="sm" len="sm"/>
            <a:tailEnd type="triangle" w="med" len="med"/>
          </a:ln>
        </p:spPr>
      </p:cxnSp>
      <p:cxnSp>
        <p:nvCxnSpPr>
          <p:cNvPr id="39" name="Google Shape;110;p18">
            <a:extLst>
              <a:ext uri="{FF2B5EF4-FFF2-40B4-BE49-F238E27FC236}">
                <a16:creationId xmlns:a16="http://schemas.microsoft.com/office/drawing/2014/main" id="{D0C9573A-CCEB-4393-9F2A-195790591C55}"/>
              </a:ext>
            </a:extLst>
          </p:cNvPr>
          <p:cNvCxnSpPr>
            <a:cxnSpLocks/>
            <a:stCxn id="103" idx="4"/>
            <a:endCxn id="40" idx="0"/>
          </p:cNvCxnSpPr>
          <p:nvPr/>
        </p:nvCxnSpPr>
        <p:spPr>
          <a:xfrm>
            <a:off x="5912840" y="2663270"/>
            <a:ext cx="2427831" cy="359482"/>
          </a:xfrm>
          <a:prstGeom prst="straightConnector1">
            <a:avLst/>
          </a:prstGeom>
          <a:noFill/>
          <a:ln w="9525" cap="flat" cmpd="sng">
            <a:solidFill>
              <a:srgbClr val="5B7A88"/>
            </a:solidFill>
            <a:prstDash val="solid"/>
            <a:round/>
            <a:headEnd type="none" w="sm" len="sm"/>
            <a:tailEnd type="triangle" w="med" len="med"/>
          </a:ln>
        </p:spPr>
      </p:cxnSp>
      <p:sp>
        <p:nvSpPr>
          <p:cNvPr id="40" name="Google Shape;111;p18">
            <a:extLst>
              <a:ext uri="{FF2B5EF4-FFF2-40B4-BE49-F238E27FC236}">
                <a16:creationId xmlns:a16="http://schemas.microsoft.com/office/drawing/2014/main" id="{E61D3BCF-703C-4CA8-9609-0BBF7D17770F}"/>
              </a:ext>
            </a:extLst>
          </p:cNvPr>
          <p:cNvSpPr/>
          <p:nvPr/>
        </p:nvSpPr>
        <p:spPr>
          <a:xfrm>
            <a:off x="7970828" y="3022752"/>
            <a:ext cx="739686" cy="299050"/>
          </a:xfrm>
          <a:prstGeom prst="roundRect">
            <a:avLst>
              <a:gd name="adj" fmla="val 16667"/>
            </a:avLst>
          </a:prstGeom>
          <a:solidFill>
            <a:schemeClr val="accent1"/>
          </a:solidFill>
          <a:ln w="25400" cap="flat" cmpd="sng">
            <a:solidFill>
              <a:srgbClr val="465B6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50" b="0" i="0" u="none" strike="noStrike" cap="none" dirty="0">
                <a:solidFill>
                  <a:schemeClr val="lt1"/>
                </a:solidFill>
                <a:latin typeface="Arial"/>
                <a:ea typeface="Arial"/>
                <a:cs typeface="Arial"/>
                <a:sym typeface="Arial"/>
              </a:rPr>
              <a:t>BERT</a:t>
            </a:r>
            <a:endParaRPr sz="1050" dirty="0"/>
          </a:p>
        </p:txBody>
      </p:sp>
      <p:graphicFrame>
        <p:nvGraphicFramePr>
          <p:cNvPr id="53" name="Google Shape;112;p18">
            <a:extLst>
              <a:ext uri="{FF2B5EF4-FFF2-40B4-BE49-F238E27FC236}">
                <a16:creationId xmlns:a16="http://schemas.microsoft.com/office/drawing/2014/main" id="{960F89FD-8F42-4123-938F-D395A64455CD}"/>
              </a:ext>
            </a:extLst>
          </p:cNvPr>
          <p:cNvGraphicFramePr/>
          <p:nvPr>
            <p:extLst>
              <p:ext uri="{D42A27DB-BD31-4B8C-83A1-F6EECF244321}">
                <p14:modId xmlns:p14="http://schemas.microsoft.com/office/powerpoint/2010/main" val="470789875"/>
              </p:ext>
            </p:extLst>
          </p:nvPr>
        </p:nvGraphicFramePr>
        <p:xfrm>
          <a:off x="3959204" y="4296171"/>
          <a:ext cx="4326135" cy="696140"/>
        </p:xfrm>
        <a:graphic>
          <a:graphicData uri="http://schemas.openxmlformats.org/drawingml/2006/table">
            <a:tbl>
              <a:tblPr firstRow="1" bandRow="1">
                <a:noFill/>
                <a:tableStyleId>{9D1C18E1-67B7-47E5-B587-EB2C0CEE498C}</a:tableStyleId>
              </a:tblPr>
              <a:tblGrid>
                <a:gridCol w="1423325">
                  <a:extLst>
                    <a:ext uri="{9D8B030D-6E8A-4147-A177-3AD203B41FA5}">
                      <a16:colId xmlns:a16="http://schemas.microsoft.com/office/drawing/2014/main" val="20000"/>
                    </a:ext>
                  </a:extLst>
                </a:gridCol>
                <a:gridCol w="1306615">
                  <a:extLst>
                    <a:ext uri="{9D8B030D-6E8A-4147-A177-3AD203B41FA5}">
                      <a16:colId xmlns:a16="http://schemas.microsoft.com/office/drawing/2014/main" val="20001"/>
                    </a:ext>
                  </a:extLst>
                </a:gridCol>
                <a:gridCol w="1596195">
                  <a:extLst>
                    <a:ext uri="{9D8B030D-6E8A-4147-A177-3AD203B41FA5}">
                      <a16:colId xmlns:a16="http://schemas.microsoft.com/office/drawing/2014/main" val="20003"/>
                    </a:ext>
                  </a:extLst>
                </a:gridCol>
              </a:tblGrid>
              <a:tr h="284650">
                <a:tc gridSpan="3">
                  <a:txBody>
                    <a:bodyPr/>
                    <a:lstStyle/>
                    <a:p>
                      <a:pPr marL="0" marR="0" lvl="0" indent="0" algn="ctr" rtl="0">
                        <a:lnSpc>
                          <a:spcPct val="100000"/>
                        </a:lnSpc>
                        <a:spcBef>
                          <a:spcPts val="0"/>
                        </a:spcBef>
                        <a:spcAft>
                          <a:spcPts val="0"/>
                        </a:spcAft>
                        <a:buNone/>
                      </a:pPr>
                      <a:r>
                        <a:rPr lang="en-US" sz="1050" u="none" strike="noStrike" cap="none" dirty="0"/>
                        <a:t>SHAP Analysis</a:t>
                      </a:r>
                      <a:endParaRPr dirty="0"/>
                    </a:p>
                  </a:txBody>
                  <a:tcPr marL="91450" marR="91450" marT="45725" marB="457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1100">
                <a:tc>
                  <a:txBody>
                    <a:bodyPr/>
                    <a:lstStyle/>
                    <a:p>
                      <a:pPr marL="0" marR="0" lvl="0" indent="0" algn="ctr" rtl="0">
                        <a:lnSpc>
                          <a:spcPct val="100000"/>
                        </a:lnSpc>
                        <a:spcBef>
                          <a:spcPts val="0"/>
                        </a:spcBef>
                        <a:spcAft>
                          <a:spcPts val="0"/>
                        </a:spcAft>
                        <a:buNone/>
                      </a:pPr>
                      <a:r>
                        <a:rPr lang="en-US" sz="1050" u="none" strike="noStrike" cap="none" dirty="0">
                          <a:solidFill>
                            <a:srgbClr val="313131"/>
                          </a:solidFill>
                        </a:rPr>
                        <a:t>Features Importance</a:t>
                      </a:r>
                      <a:endParaRPr dirty="0"/>
                    </a:p>
                  </a:txBody>
                  <a:tcPr marL="91450" marR="91450" marT="45725" marB="45725" anchor="ctr"/>
                </a:tc>
                <a:tc>
                  <a:txBody>
                    <a:bodyPr/>
                    <a:lstStyle/>
                    <a:p>
                      <a:pPr marL="0" marR="0" lvl="0" indent="0" algn="ctr" rtl="0">
                        <a:lnSpc>
                          <a:spcPct val="100000"/>
                        </a:lnSpc>
                        <a:spcBef>
                          <a:spcPts val="0"/>
                        </a:spcBef>
                        <a:spcAft>
                          <a:spcPts val="0"/>
                        </a:spcAft>
                        <a:buNone/>
                      </a:pPr>
                      <a:r>
                        <a:rPr lang="en-US" sz="1050" u="none" strike="noStrike" cap="none" dirty="0">
                          <a:solidFill>
                            <a:srgbClr val="313131"/>
                          </a:solidFill>
                        </a:rPr>
                        <a:t>Positive or negative Impact </a:t>
                      </a:r>
                      <a:endParaRPr dirty="0"/>
                    </a:p>
                  </a:txBody>
                  <a:tcPr marL="91450" marR="91450" marT="45725" marB="45725" anchor="ctr"/>
                </a:tc>
                <a:tc>
                  <a:txBody>
                    <a:bodyPr/>
                    <a:lstStyle/>
                    <a:p>
                      <a:pPr marL="0" marR="0" lvl="0" indent="0" algn="ctr" rtl="0">
                        <a:lnSpc>
                          <a:spcPct val="100000"/>
                        </a:lnSpc>
                        <a:spcBef>
                          <a:spcPts val="0"/>
                        </a:spcBef>
                        <a:spcAft>
                          <a:spcPts val="0"/>
                        </a:spcAft>
                        <a:buNone/>
                      </a:pPr>
                      <a:r>
                        <a:rPr lang="en-US" sz="1050" b="0" i="0" u="none" strike="noStrike" cap="none" dirty="0">
                          <a:solidFill>
                            <a:srgbClr val="313131"/>
                          </a:solidFill>
                          <a:latin typeface="Arial"/>
                          <a:cs typeface="Arial"/>
                          <a:sym typeface="Arial"/>
                        </a:rPr>
                        <a:t>Global and Local interpretability</a:t>
                      </a:r>
                      <a:endParaRPr sz="1050" b="0" i="0" u="none" strike="noStrike" cap="none" dirty="0">
                        <a:solidFill>
                          <a:srgbClr val="313131"/>
                        </a:solidFill>
                        <a:latin typeface="Arial"/>
                        <a:cs typeface="Arial"/>
                        <a:sym typeface="Arial"/>
                      </a:endParaRPr>
                    </a:p>
                  </a:txBody>
                  <a:tcPr marL="91450" marR="91450" marT="45725" marB="45725" anchor="ctr"/>
                </a:tc>
                <a:extLst>
                  <a:ext uri="{0D108BD9-81ED-4DB2-BD59-A6C34878D82A}">
                    <a16:rowId xmlns:a16="http://schemas.microsoft.com/office/drawing/2014/main" val="10001"/>
                  </a:ext>
                </a:extLst>
              </a:tr>
            </a:tbl>
          </a:graphicData>
        </a:graphic>
      </p:graphicFrame>
      <p:sp>
        <p:nvSpPr>
          <p:cNvPr id="54" name="Google Shape;113;p18">
            <a:extLst>
              <a:ext uri="{FF2B5EF4-FFF2-40B4-BE49-F238E27FC236}">
                <a16:creationId xmlns:a16="http://schemas.microsoft.com/office/drawing/2014/main" id="{887BF489-5E35-4801-83ED-2927573BDEBB}"/>
              </a:ext>
            </a:extLst>
          </p:cNvPr>
          <p:cNvSpPr/>
          <p:nvPr/>
        </p:nvSpPr>
        <p:spPr>
          <a:xfrm>
            <a:off x="3931851" y="4294761"/>
            <a:ext cx="4353488" cy="696140"/>
          </a:xfrm>
          <a:prstGeom prst="rect">
            <a:avLst/>
          </a:prstGeom>
          <a:noFill/>
          <a:ln w="76200" cap="flat" cmpd="sng">
            <a:solidFill>
              <a:srgbClr val="B3B3B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55" name="Google Shape;117;p18">
            <a:extLst>
              <a:ext uri="{FF2B5EF4-FFF2-40B4-BE49-F238E27FC236}">
                <a16:creationId xmlns:a16="http://schemas.microsoft.com/office/drawing/2014/main" id="{7443A2FF-B5EF-401C-B1CD-4415AC343B93}"/>
              </a:ext>
            </a:extLst>
          </p:cNvPr>
          <p:cNvSpPr txBox="1"/>
          <p:nvPr/>
        </p:nvSpPr>
        <p:spPr>
          <a:xfrm>
            <a:off x="1241007" y="4399614"/>
            <a:ext cx="155963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000000"/>
                </a:solidFill>
                <a:latin typeface="Arial"/>
                <a:ea typeface="Arial"/>
                <a:cs typeface="Arial"/>
                <a:sym typeface="Arial"/>
              </a:rPr>
              <a:t>Post Processing</a:t>
            </a:r>
            <a:endParaRPr dirty="0"/>
          </a:p>
        </p:txBody>
      </p:sp>
      <p:sp>
        <p:nvSpPr>
          <p:cNvPr id="56" name="Google Shape;120;p18">
            <a:extLst>
              <a:ext uri="{FF2B5EF4-FFF2-40B4-BE49-F238E27FC236}">
                <a16:creationId xmlns:a16="http://schemas.microsoft.com/office/drawing/2014/main" id="{B2B54AAA-011B-40F9-A9FC-6442EA1C0EA7}"/>
              </a:ext>
            </a:extLst>
          </p:cNvPr>
          <p:cNvSpPr/>
          <p:nvPr/>
        </p:nvSpPr>
        <p:spPr>
          <a:xfrm>
            <a:off x="2678753" y="4596472"/>
            <a:ext cx="393400" cy="156580"/>
          </a:xfrm>
          <a:prstGeom prst="rightArrow">
            <a:avLst>
              <a:gd name="adj1" fmla="val 50000"/>
              <a:gd name="adj2" fmla="val 50000"/>
            </a:avLst>
          </a:prstGeom>
          <a:solidFill>
            <a:schemeClr val="accent1"/>
          </a:solidFill>
          <a:ln w="25400" cap="flat" cmpd="sng">
            <a:solidFill>
              <a:srgbClr val="465B6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7" name="Google Shape;114;p18">
            <a:extLst>
              <a:ext uri="{FF2B5EF4-FFF2-40B4-BE49-F238E27FC236}">
                <a16:creationId xmlns:a16="http://schemas.microsoft.com/office/drawing/2014/main" id="{22F791F5-6F0F-446D-B33E-9F1351DE4D0A}"/>
              </a:ext>
            </a:extLst>
          </p:cNvPr>
          <p:cNvSpPr/>
          <p:nvPr/>
        </p:nvSpPr>
        <p:spPr>
          <a:xfrm>
            <a:off x="3182371" y="3476585"/>
            <a:ext cx="5628086" cy="696140"/>
          </a:xfrm>
          <a:prstGeom prst="roundRect">
            <a:avLst>
              <a:gd name="adj" fmla="val 16667"/>
            </a:avLst>
          </a:prstGeom>
          <a:noFill/>
          <a:ln w="25400" cap="flat" cmpd="sng">
            <a:solidFill>
              <a:srgbClr val="465B65"/>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58" name="Google Shape;114;p18">
            <a:extLst>
              <a:ext uri="{FF2B5EF4-FFF2-40B4-BE49-F238E27FC236}">
                <a16:creationId xmlns:a16="http://schemas.microsoft.com/office/drawing/2014/main" id="{B52AF42C-96A1-458D-B205-7A03C9C1337E}"/>
              </a:ext>
            </a:extLst>
          </p:cNvPr>
          <p:cNvSpPr/>
          <p:nvPr/>
        </p:nvSpPr>
        <p:spPr>
          <a:xfrm>
            <a:off x="3204214" y="4260899"/>
            <a:ext cx="5628086" cy="819737"/>
          </a:xfrm>
          <a:prstGeom prst="roundRect">
            <a:avLst>
              <a:gd name="adj" fmla="val 16667"/>
            </a:avLst>
          </a:prstGeom>
          <a:noFill/>
          <a:ln w="25400" cap="flat" cmpd="sng">
            <a:solidFill>
              <a:srgbClr val="465B65"/>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60" name="Google Shape;126;p19">
            <a:extLst>
              <a:ext uri="{FF2B5EF4-FFF2-40B4-BE49-F238E27FC236}">
                <a16:creationId xmlns:a16="http://schemas.microsoft.com/office/drawing/2014/main" id="{917E9358-7DCF-470F-A9E3-740B1960B1BD}"/>
              </a:ext>
            </a:extLst>
          </p:cNvPr>
          <p:cNvSpPr txBox="1">
            <a:spLocks noGrp="1"/>
          </p:cNvSpPr>
          <p:nvPr>
            <p:ph type="title"/>
          </p:nvPr>
        </p:nvSpPr>
        <p:spPr>
          <a:xfrm>
            <a:off x="311700" y="141042"/>
            <a:ext cx="8520600" cy="7335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US" dirty="0"/>
              <a:t>SYSTEM DESIGN</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US" dirty="0"/>
              <a:t>CNN+ LSTM MODEL ARCHITECTURE</a:t>
            </a:r>
            <a:endParaRPr dirty="0"/>
          </a:p>
        </p:txBody>
      </p:sp>
      <p:sp>
        <p:nvSpPr>
          <p:cNvPr id="127" name="Google Shape;127;p19"/>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US" sz="1300" dirty="0"/>
              <a:t>Combines Convolutional Neural Network (CNN) and Long Short-Term Memory (LSTM) layers</a:t>
            </a:r>
            <a:endParaRPr sz="1300" dirty="0"/>
          </a:p>
          <a:p>
            <a:pPr marL="457200" lvl="0" indent="-311150" algn="l" rtl="0">
              <a:spcBef>
                <a:spcPts val="0"/>
              </a:spcBef>
              <a:spcAft>
                <a:spcPts val="0"/>
              </a:spcAft>
              <a:buSzPts val="1300"/>
              <a:buChar char="●"/>
            </a:pPr>
            <a:r>
              <a:rPr lang="en-US" sz="1300" dirty="0"/>
              <a:t>Used Word2Vec pre-trained word embeddings for input representation</a:t>
            </a:r>
            <a:endParaRPr sz="1300" dirty="0"/>
          </a:p>
          <a:p>
            <a:pPr marL="0" lvl="0" indent="0" algn="l" rtl="0">
              <a:spcBef>
                <a:spcPts val="0"/>
              </a:spcBef>
              <a:spcAft>
                <a:spcPts val="0"/>
              </a:spcAft>
              <a:buSzPts val="1400"/>
              <a:buNone/>
            </a:pPr>
            <a:r>
              <a:rPr lang="en-US" sz="1300" dirty="0"/>
              <a:t>Combines the strengths of CNN and LSTM layers for effective feature extraction and sequence modeling</a:t>
            </a:r>
            <a:endParaRPr sz="1300" dirty="0"/>
          </a:p>
        </p:txBody>
      </p:sp>
      <p:pic>
        <p:nvPicPr>
          <p:cNvPr id="128" name="Google Shape;128;p19"/>
          <p:cNvPicPr preferRelativeResize="0"/>
          <p:nvPr/>
        </p:nvPicPr>
        <p:blipFill>
          <a:blip r:embed="rId3">
            <a:alphaModFix/>
          </a:blip>
          <a:stretch>
            <a:fillRect/>
          </a:stretch>
        </p:blipFill>
        <p:spPr>
          <a:xfrm>
            <a:off x="4430493" y="1535950"/>
            <a:ext cx="4462552" cy="2724151"/>
          </a:xfrm>
          <a:prstGeom prst="rect">
            <a:avLst/>
          </a:prstGeom>
          <a:noFill/>
          <a:ln>
            <a:noFill/>
          </a:ln>
        </p:spPr>
      </p:pic>
    </p:spTree>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Atlas</Template>
  <TotalTime>1133</TotalTime>
  <Words>1579</Words>
  <Application>Microsoft Office PowerPoint</Application>
  <PresentationFormat>On-screen Show (16:9)</PresentationFormat>
  <Paragraphs>183</Paragraphs>
  <Slides>17</Slides>
  <Notes>15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Calibri Light</vt:lpstr>
      <vt:lpstr>Wingdings</vt:lpstr>
      <vt:lpstr>Rockwell</vt:lpstr>
      <vt:lpstr>Source Code Pro</vt:lpstr>
      <vt:lpstr>Roboto</vt:lpstr>
      <vt:lpstr>Arial</vt:lpstr>
      <vt:lpstr>Atlas</vt:lpstr>
      <vt:lpstr>FAKE NEWS DETECTION USING GENETIC ALGORITHM BASED FEATURE SELECTION AND EXPLAINABLE AI</vt:lpstr>
      <vt:lpstr>CONTENT</vt:lpstr>
      <vt:lpstr>INTRODUCTION</vt:lpstr>
      <vt:lpstr>MOTIVATION &amp; LITERATURE REVIEW</vt:lpstr>
      <vt:lpstr>DATASETS</vt:lpstr>
      <vt:lpstr>EXPLORATORY DATA ANALYSIS</vt:lpstr>
      <vt:lpstr>EXPLORATORY DATA ANALYSIS</vt:lpstr>
      <vt:lpstr>SYSTEM DESIGN</vt:lpstr>
      <vt:lpstr>CNN+ LSTM MODEL ARCHITECTURE</vt:lpstr>
      <vt:lpstr>BERT (Bidirectional Encoder Representations from Transformers)</vt:lpstr>
      <vt:lpstr>POST PROCESSING – EXPLAINABLE AI (SHAP, LIME)</vt:lpstr>
      <vt:lpstr>RESULTS</vt:lpstr>
      <vt:lpstr>CONCLUSION</vt:lpstr>
      <vt:lpstr>FUTURE WORK</vt:lpstr>
      <vt:lpstr>References</vt:lpstr>
      <vt:lpstr>THANK YOU</vt:lpstr>
      <vt:lpstr>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WITH FEATURE SELECTION AND EXPLAINABLE AI</dc:title>
  <dc:creator>Checkout</dc:creator>
  <cp:lastModifiedBy>Checkout</cp:lastModifiedBy>
  <cp:revision>22</cp:revision>
  <dcterms:modified xsi:type="dcterms:W3CDTF">2023-05-16T06:54:37Z</dcterms:modified>
</cp:coreProperties>
</file>