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c76a6356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c76a6356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ed263f0b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ed263f0b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c50e4d8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c50e4d8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c50e4d8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c50e4d8d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c7e5ed7a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c7e5ed7a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ed263f0b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ed263f0b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c7e5ed7a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c7e5ed7a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ed263f0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ed263f0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ed263f0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ed263f0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c50e4d8d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c50e4d8d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c50e4d8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c50e4d8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c50e4d8d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c50e4d8d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c50e4d8d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c50e4d8d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ed263f0b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ed263f0b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ed263f0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ed263f0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millionsongdataset.com/tasteprofile/" TargetMode="External"/><Relationship Id="rId4" Type="http://schemas.openxmlformats.org/officeDocument/2006/relationships/hyperlink" Target="http://millionsongdataset.com/pages/getting-dataset/#subset" TargetMode="External"/><Relationship Id="rId5" Type="http://schemas.openxmlformats.org/officeDocument/2006/relationships/hyperlink" Target="http://millionsongdataset.com/musixmatch/"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Music Recommendations on Million Songs Dataset</a:t>
            </a:r>
            <a:endParaRPr/>
          </a:p>
        </p:txBody>
      </p:sp>
      <p:sp>
        <p:nvSpPr>
          <p:cNvPr id="65" name="Google Shape;65;p13"/>
          <p:cNvSpPr txBox="1"/>
          <p:nvPr>
            <p:ph idx="1" type="subTitle"/>
          </p:nvPr>
        </p:nvSpPr>
        <p:spPr>
          <a:xfrm>
            <a:off x="1338150" y="2012422"/>
            <a:ext cx="4425900" cy="983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Sai Prasanna Kumar Kumaru</a:t>
            </a:r>
            <a:endParaRPr/>
          </a:p>
          <a:p>
            <a:pPr indent="-330200" lvl="0" marL="457200" rtl="0" algn="l">
              <a:spcBef>
                <a:spcPts val="0"/>
              </a:spcBef>
              <a:spcAft>
                <a:spcPts val="0"/>
              </a:spcAft>
              <a:buSzPts val="1600"/>
              <a:buChar char="-"/>
            </a:pPr>
            <a:r>
              <a:rPr lang="en"/>
              <a:t>Sai Teja Kandukuri</a:t>
            </a:r>
            <a:endParaRPr/>
          </a:p>
          <a:p>
            <a:pPr indent="-330200" lvl="0" marL="457200" rtl="0" algn="l">
              <a:spcBef>
                <a:spcPts val="0"/>
              </a:spcBef>
              <a:spcAft>
                <a:spcPts val="0"/>
              </a:spcAft>
              <a:buSzPts val="1600"/>
              <a:buChar char="-"/>
            </a:pPr>
            <a:r>
              <a:rPr lang="en"/>
              <a:t>Neeharika Yeluri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Artist Popularity</a:t>
            </a:r>
            <a:endParaRPr/>
          </a:p>
        </p:txBody>
      </p:sp>
      <p:sp>
        <p:nvSpPr>
          <p:cNvPr id="143" name="Google Shape;143;p22"/>
          <p:cNvSpPr txBox="1"/>
          <p:nvPr/>
        </p:nvSpPr>
        <p:spPr>
          <a:xfrm>
            <a:off x="546350" y="1171050"/>
            <a:ext cx="7261500" cy="2801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metadata is passed through a Word2Vec model to generate embedding vectors, which are later attached to numerical columns to form an array with all metadata information.</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encoded layer is merged with the embedding output of interaction data, and the output of the merged layer is passed through several dense layers with dropout regularization.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output of the model represents the predicted rating, which can be used to recommend songs to the user based on their preferences and behavior.</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44" name="Google Shape;144;p22"/>
          <p:cNvPicPr preferRelativeResize="0"/>
          <p:nvPr/>
        </p:nvPicPr>
        <p:blipFill>
          <a:blip r:embed="rId3">
            <a:alphaModFix/>
          </a:blip>
          <a:stretch>
            <a:fillRect/>
          </a:stretch>
        </p:blipFill>
        <p:spPr>
          <a:xfrm>
            <a:off x="825888" y="3145275"/>
            <a:ext cx="7492275" cy="167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SVD and Neural Network</a:t>
            </a:r>
            <a:endParaRPr/>
          </a:p>
        </p:txBody>
      </p:sp>
      <p:sp>
        <p:nvSpPr>
          <p:cNvPr id="150" name="Google Shape;150;p23"/>
          <p:cNvSpPr txBox="1"/>
          <p:nvPr/>
        </p:nvSpPr>
        <p:spPr>
          <a:xfrm>
            <a:off x="0" y="1295400"/>
            <a:ext cx="5172300" cy="2586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SVD can learn underlying patterns from data to reconstruct the original data to make predictions for missing targets.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SVD along with neural network is used to capture complex representations and other factors that SVD couldn’t learn.</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SVD is trained from best parameters obtained using GridSearchCV and play_count predictions are generated.</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For the neural network, textual data is encoded using FastText.</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SVD predictions, numerical metadata, textual representations and user item embeddings are trained with the neural network.</a:t>
            </a:r>
            <a:endParaRPr sz="1200">
              <a:latin typeface="Roboto"/>
              <a:ea typeface="Roboto"/>
              <a:cs typeface="Roboto"/>
              <a:sym typeface="Roboto"/>
            </a:endParaRPr>
          </a:p>
        </p:txBody>
      </p:sp>
      <p:pic>
        <p:nvPicPr>
          <p:cNvPr id="151" name="Google Shape;151;p23"/>
          <p:cNvPicPr preferRelativeResize="0"/>
          <p:nvPr/>
        </p:nvPicPr>
        <p:blipFill>
          <a:blip r:embed="rId3">
            <a:alphaModFix/>
          </a:blip>
          <a:stretch>
            <a:fillRect/>
          </a:stretch>
        </p:blipFill>
        <p:spPr>
          <a:xfrm>
            <a:off x="5113200" y="1295400"/>
            <a:ext cx="4030800" cy="279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57" name="Google Shape;157;p24"/>
          <p:cNvPicPr preferRelativeResize="0"/>
          <p:nvPr/>
        </p:nvPicPr>
        <p:blipFill>
          <a:blip r:embed="rId3">
            <a:alphaModFix/>
          </a:blip>
          <a:stretch>
            <a:fillRect/>
          </a:stretch>
        </p:blipFill>
        <p:spPr>
          <a:xfrm>
            <a:off x="465775" y="1634449"/>
            <a:ext cx="4095785" cy="1688576"/>
          </a:xfrm>
          <a:prstGeom prst="rect">
            <a:avLst/>
          </a:prstGeom>
          <a:noFill/>
          <a:ln>
            <a:noFill/>
          </a:ln>
        </p:spPr>
      </p:pic>
      <p:pic>
        <p:nvPicPr>
          <p:cNvPr id="158" name="Google Shape;158;p24"/>
          <p:cNvPicPr preferRelativeResize="0"/>
          <p:nvPr/>
        </p:nvPicPr>
        <p:blipFill>
          <a:blip r:embed="rId4">
            <a:alphaModFix/>
          </a:blip>
          <a:stretch>
            <a:fillRect/>
          </a:stretch>
        </p:blipFill>
        <p:spPr>
          <a:xfrm>
            <a:off x="4783436" y="1606150"/>
            <a:ext cx="3894789" cy="1716204"/>
          </a:xfrm>
          <a:prstGeom prst="rect">
            <a:avLst/>
          </a:prstGeom>
          <a:noFill/>
          <a:ln>
            <a:noFill/>
          </a:ln>
        </p:spPr>
      </p:pic>
      <p:pic>
        <p:nvPicPr>
          <p:cNvPr id="159" name="Google Shape;159;p24"/>
          <p:cNvPicPr preferRelativeResize="0"/>
          <p:nvPr/>
        </p:nvPicPr>
        <p:blipFill>
          <a:blip r:embed="rId5">
            <a:alphaModFix/>
          </a:blip>
          <a:stretch>
            <a:fillRect/>
          </a:stretch>
        </p:blipFill>
        <p:spPr>
          <a:xfrm>
            <a:off x="3116600" y="3503325"/>
            <a:ext cx="3025800" cy="115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65" name="Google Shape;165;p25"/>
          <p:cNvSpPr txBox="1"/>
          <p:nvPr/>
        </p:nvSpPr>
        <p:spPr>
          <a:xfrm>
            <a:off x="385475" y="1624400"/>
            <a:ext cx="7770900" cy="258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The SVD + NN approach had the best performance on the recommendation task with RMSE and MAE values of 1.16 and 0.81, respectively, followed by AutoEncoders based Neural Network and Basic Neural Network.</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For likeness prediction task, the AutoEncoders based Neural Network had the best performance with RMSE and MAE values of 0.019 and 0.098, respectively, followed by Neural Collaborative Filtering and Basic Neural Network.</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The neural network model with auxiliary input and output achieved better performance than the model with only a final output layer, and including artist familiarity improved the model's ability to predict artist popularity accurately.</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Incorporating artist familiarity had a positive impact on artist popularity prediction, and this finding could be useful for music industry professionals interested in identifying the factors that contribute to an artist's popularity.</a:t>
            </a:r>
            <a:endParaRPr sz="1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71" name="Google Shape;171;p26"/>
          <p:cNvSpPr txBox="1"/>
          <p:nvPr/>
        </p:nvSpPr>
        <p:spPr>
          <a:xfrm>
            <a:off x="403000" y="1589850"/>
            <a:ext cx="6839400" cy="23088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 sz="1200"/>
              <a:t>One of the main challenges faced during the development of the music recommendation system was the inclusion of lyrics data due to missing values.</a:t>
            </a:r>
            <a:endParaRPr sz="1200"/>
          </a:p>
          <a:p>
            <a:pPr indent="-304800" lvl="0" marL="457200" rtl="0" algn="l">
              <a:lnSpc>
                <a:spcPct val="150000"/>
              </a:lnSpc>
              <a:spcBef>
                <a:spcPts val="0"/>
              </a:spcBef>
              <a:spcAft>
                <a:spcPts val="0"/>
              </a:spcAft>
              <a:buSzPts val="1200"/>
              <a:buChar char="●"/>
            </a:pPr>
            <a:r>
              <a:rPr lang="en" sz="1200"/>
              <a:t>We had to find a way to address the missing values issue to ensure the model was trained effectively and provided accurate recommendations.</a:t>
            </a:r>
            <a:endParaRPr sz="1200"/>
          </a:p>
          <a:p>
            <a:pPr indent="-304800" lvl="0" marL="457200" rtl="0" algn="l">
              <a:lnSpc>
                <a:spcPct val="150000"/>
              </a:lnSpc>
              <a:spcBef>
                <a:spcPts val="0"/>
              </a:spcBef>
              <a:spcAft>
                <a:spcPts val="0"/>
              </a:spcAft>
              <a:buSzPts val="1200"/>
              <a:buChar char="●"/>
            </a:pPr>
            <a:r>
              <a:rPr lang="en" sz="1200"/>
              <a:t>The dataset used in the project was huge, which made it difficult to implement similarity-based approaches for recommendations.</a:t>
            </a:r>
            <a:endParaRPr sz="1200"/>
          </a:p>
          <a:p>
            <a:pPr indent="-304800" lvl="0" marL="457200" rtl="0" algn="l">
              <a:lnSpc>
                <a:spcPct val="150000"/>
              </a:lnSpc>
              <a:spcBef>
                <a:spcPts val="0"/>
              </a:spcBef>
              <a:spcAft>
                <a:spcPts val="0"/>
              </a:spcAft>
              <a:buSzPts val="1200"/>
              <a:buChar char="●"/>
            </a:pPr>
            <a:r>
              <a:rPr lang="en" sz="1200"/>
              <a:t>Despite the challenges, we explored other options and came up with several effective recommendation algorithms based on the available data.</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946500" y="500925"/>
            <a:ext cx="78858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77" name="Google Shape;177;p27"/>
          <p:cNvSpPr txBox="1"/>
          <p:nvPr/>
        </p:nvSpPr>
        <p:spPr>
          <a:xfrm>
            <a:off x="556500" y="1544050"/>
            <a:ext cx="82758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AutoNum type="arabicPeriod"/>
            </a:pPr>
            <a:r>
              <a:rPr lang="en" u="sng">
                <a:solidFill>
                  <a:schemeClr val="hlink"/>
                </a:solidFill>
                <a:latin typeface="Roboto"/>
                <a:ea typeface="Roboto"/>
                <a:cs typeface="Roboto"/>
                <a:sym typeface="Roboto"/>
                <a:hlinkClick r:id="rId3"/>
              </a:rPr>
              <a:t>http://millionsongdataset.com/tasteprofile/</a:t>
            </a:r>
            <a:r>
              <a:rPr lang="en">
                <a:latin typeface="Roboto"/>
                <a:ea typeface="Roboto"/>
                <a:cs typeface="Roboto"/>
                <a:sym typeface="Roboto"/>
              </a:rPr>
              <a:t>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lang="en" u="sng">
                <a:solidFill>
                  <a:schemeClr val="hlink"/>
                </a:solidFill>
                <a:latin typeface="Roboto"/>
                <a:ea typeface="Roboto"/>
                <a:cs typeface="Roboto"/>
                <a:sym typeface="Roboto"/>
                <a:hlinkClick r:id="rId4"/>
              </a:rPr>
              <a:t>http://millionsongdataset.com/pages/getting-dataset/#subset</a:t>
            </a:r>
            <a:r>
              <a:rPr lang="en">
                <a:latin typeface="Roboto"/>
                <a:ea typeface="Roboto"/>
                <a:cs typeface="Roboto"/>
                <a:sym typeface="Roboto"/>
              </a:rPr>
              <a:t>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lang="en" u="sng">
                <a:solidFill>
                  <a:schemeClr val="hlink"/>
                </a:solidFill>
                <a:latin typeface="Roboto"/>
                <a:ea typeface="Roboto"/>
                <a:cs typeface="Roboto"/>
                <a:sym typeface="Roboto"/>
                <a:hlinkClick r:id="rId5"/>
              </a:rPr>
              <a:t>http://millionsongdataset.com/musixmatch/</a:t>
            </a: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1642675" y="2008425"/>
            <a:ext cx="5334900" cy="94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500"/>
              <a:t>THANK YOU</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923400" y="500925"/>
            <a:ext cx="79089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1" name="Google Shape;71;p14"/>
          <p:cNvSpPr txBox="1"/>
          <p:nvPr/>
        </p:nvSpPr>
        <p:spPr>
          <a:xfrm>
            <a:off x="856050" y="1613400"/>
            <a:ext cx="74319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AutoNum type="arabicPeriod"/>
            </a:pPr>
            <a:r>
              <a:rPr lang="en">
                <a:latin typeface="Roboto"/>
                <a:ea typeface="Roboto"/>
                <a:cs typeface="Roboto"/>
                <a:sym typeface="Roboto"/>
              </a:rPr>
              <a:t>Overview</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lang="en">
                <a:latin typeface="Roboto"/>
                <a:ea typeface="Roboto"/>
                <a:cs typeface="Roboto"/>
                <a:sym typeface="Roboto"/>
              </a:rPr>
              <a:t>Introduction</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lang="en">
                <a:latin typeface="Roboto"/>
                <a:ea typeface="Roboto"/>
                <a:cs typeface="Roboto"/>
                <a:sym typeface="Roboto"/>
              </a:rPr>
              <a:t>Datasets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lang="en">
                <a:latin typeface="Roboto"/>
                <a:ea typeface="Roboto"/>
                <a:cs typeface="Roboto"/>
                <a:sym typeface="Roboto"/>
              </a:rPr>
              <a:t>Exploratory Data Analysis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lang="en">
                <a:latin typeface="Roboto"/>
                <a:ea typeface="Roboto"/>
                <a:cs typeface="Roboto"/>
                <a:sym typeface="Roboto"/>
              </a:rPr>
              <a:t>Algorithms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lang="en">
                <a:latin typeface="Roboto"/>
                <a:ea typeface="Roboto"/>
                <a:cs typeface="Roboto"/>
                <a:sym typeface="Roboto"/>
              </a:rPr>
              <a:t>Results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lang="en">
                <a:latin typeface="Roboto"/>
                <a:ea typeface="Roboto"/>
                <a:cs typeface="Roboto"/>
                <a:sym typeface="Roboto"/>
              </a:rPr>
              <a:t>Conclusion</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lang="en">
                <a:latin typeface="Roboto"/>
                <a:ea typeface="Roboto"/>
                <a:cs typeface="Roboto"/>
                <a:sym typeface="Roboto"/>
              </a:rPr>
              <a:t>Challenges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77" name="Google Shape;77;p15"/>
          <p:cNvSpPr txBox="1"/>
          <p:nvPr>
            <p:ph idx="1" type="body"/>
          </p:nvPr>
        </p:nvSpPr>
        <p:spPr>
          <a:xfrm>
            <a:off x="4644675" y="852375"/>
            <a:ext cx="4166400" cy="40986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000000"/>
              </a:buClr>
              <a:buSzPts val="1200"/>
              <a:buChar char="●"/>
            </a:pPr>
            <a:r>
              <a:rPr lang="en" sz="1200">
                <a:solidFill>
                  <a:srgbClr val="000000"/>
                </a:solidFill>
              </a:rPr>
              <a:t>The Million Song Dataset contains audio features and metadata for one million songs.</a:t>
            </a:r>
            <a:endParaRPr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lang="en" sz="1200">
                <a:solidFill>
                  <a:srgbClr val="000000"/>
                </a:solidFill>
              </a:rPr>
              <a:t>The Taste profile dataset is a subset of the Million Song Dataset that includes user-song-play count triplets, artist and song metadata.</a:t>
            </a:r>
            <a:endParaRPr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lang="en" sz="1200">
                <a:solidFill>
                  <a:srgbClr val="000000"/>
                </a:solidFill>
              </a:rPr>
              <a:t>The project involves data preprocessing, exploratory data analysis, feature engineering, and building and evaluating different recommendation algorithms.</a:t>
            </a:r>
            <a:endParaRPr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lang="en" sz="1200">
                <a:solidFill>
                  <a:srgbClr val="000000"/>
                </a:solidFill>
              </a:rPr>
              <a:t>The project aims to build a personalized music recommendation system that delivers a satisfying music experience to users.</a:t>
            </a:r>
            <a:endParaRPr sz="1200">
              <a:solidFill>
                <a:srgbClr val="000000"/>
              </a:solidFill>
            </a:endParaRPr>
          </a:p>
          <a:p>
            <a:pPr indent="0" lvl="0" marL="0" rtl="0" algn="just">
              <a:spcBef>
                <a:spcPts val="1200"/>
              </a:spcBef>
              <a:spcAft>
                <a:spcPts val="0"/>
              </a:spcAft>
              <a:buNone/>
            </a:pPr>
            <a:r>
              <a:t/>
            </a:r>
            <a:endParaRPr sz="1200">
              <a:solidFill>
                <a:srgbClr val="000000"/>
              </a:solidFill>
            </a:endParaRPr>
          </a:p>
          <a:p>
            <a:pPr indent="0" lvl="0" marL="0" rtl="0" algn="just">
              <a:spcBef>
                <a:spcPts val="1200"/>
              </a:spcBef>
              <a:spcAft>
                <a:spcPts val="0"/>
              </a:spcAft>
              <a:buNone/>
            </a:pPr>
            <a:r>
              <a:t/>
            </a:r>
            <a:endParaRPr sz="1200">
              <a:solidFill>
                <a:srgbClr val="000000"/>
              </a:solidFill>
            </a:endParaRPr>
          </a:p>
          <a:p>
            <a:pPr indent="0" lvl="0" marL="0" rtl="0" algn="just">
              <a:spcBef>
                <a:spcPts val="1200"/>
              </a:spcBef>
              <a:spcAft>
                <a:spcPts val="1200"/>
              </a:spcAft>
              <a:buNone/>
            </a:pPr>
            <a:r>
              <a:t/>
            </a:r>
            <a:endParaRPr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929775" y="500925"/>
            <a:ext cx="7902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a:t>
            </a:r>
            <a:endParaRPr/>
          </a:p>
        </p:txBody>
      </p:sp>
      <p:sp>
        <p:nvSpPr>
          <p:cNvPr id="83" name="Google Shape;83;p16"/>
          <p:cNvSpPr txBox="1"/>
          <p:nvPr/>
        </p:nvSpPr>
        <p:spPr>
          <a:xfrm>
            <a:off x="655550" y="1538025"/>
            <a:ext cx="7261500" cy="34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Dataset: </a:t>
            </a:r>
            <a:r>
              <a:rPr lang="en" sz="1200">
                <a:latin typeface="Roboto"/>
                <a:ea typeface="Roboto"/>
                <a:cs typeface="Roboto"/>
                <a:sym typeface="Roboto"/>
              </a:rPr>
              <a:t>Million Song Dataset</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MSD Full Dataset: </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1,019,318 - </a:t>
            </a:r>
            <a:r>
              <a:rPr lang="en" sz="1200">
                <a:latin typeface="Roboto"/>
                <a:ea typeface="Roboto"/>
                <a:cs typeface="Roboto"/>
                <a:sym typeface="Roboto"/>
              </a:rPr>
              <a:t>unique users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384,546</a:t>
            </a:r>
            <a:r>
              <a:rPr lang="en" sz="1200">
                <a:latin typeface="Roboto"/>
                <a:ea typeface="Roboto"/>
                <a:cs typeface="Roboto"/>
                <a:sym typeface="Roboto"/>
              </a:rPr>
              <a:t> </a:t>
            </a:r>
            <a:r>
              <a:rPr b="1" lang="en" sz="1200">
                <a:latin typeface="Roboto"/>
                <a:ea typeface="Roboto"/>
                <a:cs typeface="Roboto"/>
                <a:sym typeface="Roboto"/>
              </a:rPr>
              <a:t>- </a:t>
            </a:r>
            <a:r>
              <a:rPr lang="en" sz="1200">
                <a:latin typeface="Roboto"/>
                <a:ea typeface="Roboto"/>
                <a:cs typeface="Roboto"/>
                <a:sym typeface="Roboto"/>
              </a:rPr>
              <a:t>unique MSD songs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48,373,586 - </a:t>
            </a:r>
            <a:r>
              <a:rPr lang="en" sz="1200">
                <a:latin typeface="Roboto"/>
                <a:ea typeface="Roboto"/>
                <a:cs typeface="Roboto"/>
                <a:sym typeface="Roboto"/>
              </a:rPr>
              <a:t>user-song-play_count triplets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TasteProfile Dataset - Triplets [1] - User ID, Song ID, Play count</a:t>
            </a:r>
            <a:endParaRPr sz="1200">
              <a:latin typeface="Roboto"/>
              <a:ea typeface="Roboto"/>
              <a:cs typeface="Roboto"/>
              <a:sym typeface="Roboto"/>
            </a:endParaRPr>
          </a:p>
          <a:p>
            <a:pPr indent="0" lvl="0" marL="0" rtl="0" algn="l">
              <a:lnSpc>
                <a:spcPct val="115000"/>
              </a:lnSpc>
              <a:spcBef>
                <a:spcPts val="1200"/>
              </a:spcBef>
              <a:spcAft>
                <a:spcPts val="0"/>
              </a:spcAft>
              <a:buNone/>
            </a:pPr>
            <a:r>
              <a:rPr b="1" lang="en" sz="1200">
                <a:latin typeface="Roboto"/>
                <a:ea typeface="Roboto"/>
                <a:cs typeface="Roboto"/>
                <a:sym typeface="Roboto"/>
              </a:rPr>
              <a:t>Additional Datasets:</a:t>
            </a:r>
            <a:endParaRPr b="1" sz="1200">
              <a:latin typeface="Roboto"/>
              <a:ea typeface="Roboto"/>
              <a:cs typeface="Roboto"/>
              <a:sym typeface="Roboto"/>
            </a:endParaRPr>
          </a:p>
          <a:p>
            <a:pPr indent="-304800" lvl="0" marL="457200" rtl="0" algn="l">
              <a:lnSpc>
                <a:spcPct val="115000"/>
              </a:lnSpc>
              <a:spcBef>
                <a:spcPts val="1200"/>
              </a:spcBef>
              <a:spcAft>
                <a:spcPts val="0"/>
              </a:spcAft>
              <a:buClr>
                <a:srgbClr val="000000"/>
              </a:buClr>
              <a:buSzPts val="1200"/>
              <a:buFont typeface="Roboto"/>
              <a:buChar char="●"/>
            </a:pPr>
            <a:r>
              <a:rPr lang="en" sz="1200">
                <a:latin typeface="Roboto"/>
                <a:ea typeface="Roboto"/>
                <a:cs typeface="Roboto"/>
                <a:sym typeface="Roboto"/>
              </a:rPr>
              <a:t>Meta Data [2] - </a:t>
            </a:r>
            <a:endParaRPr sz="1200">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latin typeface="Roboto"/>
                <a:ea typeface="Roboto"/>
                <a:cs typeface="Roboto"/>
                <a:sym typeface="Roboto"/>
              </a:rPr>
              <a:t>Track ID,  title, song_id, Release, artist_id, artist_mbid, artist_name, duration, artist_familiarity, artist_hotttnesss, year, track_7digitalid, shs_perf, shs_work</a:t>
            </a:r>
            <a:endParaRPr sz="1200">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 sz="1200">
                <a:latin typeface="Roboto"/>
                <a:ea typeface="Roboto"/>
                <a:cs typeface="Roboto"/>
                <a:sym typeface="Roboto"/>
              </a:rPr>
              <a:t>Lyrics Data [3] -  </a:t>
            </a:r>
            <a:endParaRPr sz="1200">
              <a:latin typeface="Roboto"/>
              <a:ea typeface="Roboto"/>
              <a:cs typeface="Roboto"/>
              <a:sym typeface="Roboto"/>
            </a:endParaRPr>
          </a:p>
          <a:p>
            <a:pPr indent="-304800" lvl="1" marL="914400" rtl="0" algn="l">
              <a:lnSpc>
                <a:spcPct val="115000"/>
              </a:lnSpc>
              <a:spcBef>
                <a:spcPts val="0"/>
              </a:spcBef>
              <a:spcAft>
                <a:spcPts val="0"/>
              </a:spcAft>
              <a:buClr>
                <a:srgbClr val="000000"/>
              </a:buClr>
              <a:buSzPts val="1200"/>
              <a:buFont typeface="Roboto"/>
              <a:buChar char="○"/>
            </a:pPr>
            <a:r>
              <a:rPr lang="en" sz="1200">
                <a:latin typeface="Roboto"/>
                <a:ea typeface="Roboto"/>
                <a:cs typeface="Roboto"/>
                <a:sym typeface="Roboto"/>
              </a:rPr>
              <a:t>Track ID,  mxm_track_id, word_count</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89" name="Google Shape;89;p17"/>
          <p:cNvSpPr txBox="1"/>
          <p:nvPr/>
        </p:nvSpPr>
        <p:spPr>
          <a:xfrm>
            <a:off x="453850" y="1449750"/>
            <a:ext cx="8378400" cy="22164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Roboto"/>
              <a:buChar char="●"/>
            </a:pPr>
            <a:r>
              <a:rPr lang="en" sz="1200">
                <a:latin typeface="Roboto"/>
                <a:ea typeface="Roboto"/>
                <a:cs typeface="Roboto"/>
                <a:sym typeface="Roboto"/>
              </a:rPr>
              <a:t>The data preprocessing stage involved two types of data: interaction data(play count triplets), metadata and lyrics data.</a:t>
            </a:r>
            <a:endParaRPr sz="1200">
              <a:latin typeface="Roboto"/>
              <a:ea typeface="Roboto"/>
              <a:cs typeface="Roboto"/>
              <a:sym typeface="Roboto"/>
            </a:endParaRPr>
          </a:p>
          <a:p>
            <a:pPr indent="0" lvl="0" marL="457200" rtl="0" algn="just">
              <a:spcBef>
                <a:spcPts val="0"/>
              </a:spcBef>
              <a:spcAft>
                <a:spcPts val="0"/>
              </a:spcAft>
              <a:buNone/>
            </a:pPr>
            <a:r>
              <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Outliers in the user song play counts of interaction data were removed using interquantile range.</a:t>
            </a:r>
            <a:endParaRPr sz="1200">
              <a:latin typeface="Roboto"/>
              <a:ea typeface="Roboto"/>
              <a:cs typeface="Roboto"/>
              <a:sym typeface="Roboto"/>
            </a:endParaRPr>
          </a:p>
          <a:p>
            <a:pPr indent="0" lvl="0" marL="0" rtl="0" algn="just">
              <a:spcBef>
                <a:spcPts val="0"/>
              </a:spcBef>
              <a:spcAft>
                <a:spcPts val="0"/>
              </a:spcAft>
              <a:buNone/>
            </a:pPr>
            <a:r>
              <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The play counts were kept within the range of 1 to 6.</a:t>
            </a:r>
            <a:endParaRPr sz="1200">
              <a:latin typeface="Roboto"/>
              <a:ea typeface="Roboto"/>
              <a:cs typeface="Roboto"/>
              <a:sym typeface="Roboto"/>
            </a:endParaRPr>
          </a:p>
          <a:p>
            <a:pPr indent="0" lvl="0" marL="0" rtl="0" algn="just">
              <a:spcBef>
                <a:spcPts val="0"/>
              </a:spcBef>
              <a:spcAft>
                <a:spcPts val="0"/>
              </a:spcAft>
              <a:buNone/>
            </a:pPr>
            <a:r>
              <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In the metadata, irrelevant columns were removed and NaN values were also removed.</a:t>
            </a:r>
            <a:endParaRPr sz="1200">
              <a:latin typeface="Roboto"/>
              <a:ea typeface="Roboto"/>
              <a:cs typeface="Roboto"/>
              <a:sym typeface="Roboto"/>
            </a:endParaRPr>
          </a:p>
          <a:p>
            <a:pPr indent="0" lvl="0" marL="0" rtl="0" algn="just">
              <a:spcBef>
                <a:spcPts val="0"/>
              </a:spcBef>
              <a:spcAft>
                <a:spcPts val="0"/>
              </a:spcAft>
              <a:buNone/>
            </a:pPr>
            <a:r>
              <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Text columns such as release, title, and artist name were preprocessed using NLP techniques.</a:t>
            </a:r>
            <a:endParaRPr sz="1200">
              <a:latin typeface="Roboto"/>
              <a:ea typeface="Roboto"/>
              <a:cs typeface="Roboto"/>
              <a:sym typeface="Roboto"/>
            </a:endParaRPr>
          </a:p>
          <a:p>
            <a:pPr indent="0" lvl="0" marL="0" rtl="0" algn="just">
              <a:spcBef>
                <a:spcPts val="0"/>
              </a:spcBef>
              <a:spcAft>
                <a:spcPts val="0"/>
              </a:spcAft>
              <a:buNone/>
            </a:pPr>
            <a:r>
              <a:t/>
            </a:r>
            <a:endParaRPr sz="1200">
              <a:latin typeface="Roboto"/>
              <a:ea typeface="Roboto"/>
              <a:cs typeface="Roboto"/>
              <a:sym typeface="Roboto"/>
            </a:endParaRPr>
          </a:p>
        </p:txBody>
      </p:sp>
      <p:pic>
        <p:nvPicPr>
          <p:cNvPr id="90" name="Google Shape;90;p17"/>
          <p:cNvPicPr preferRelativeResize="0"/>
          <p:nvPr/>
        </p:nvPicPr>
        <p:blipFill>
          <a:blip r:embed="rId3">
            <a:alphaModFix/>
          </a:blip>
          <a:stretch>
            <a:fillRect/>
          </a:stretch>
        </p:blipFill>
        <p:spPr>
          <a:xfrm>
            <a:off x="938698" y="3531848"/>
            <a:ext cx="7408701" cy="131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 Song</a:t>
            </a:r>
            <a:endParaRPr/>
          </a:p>
        </p:txBody>
      </p:sp>
      <p:sp>
        <p:nvSpPr>
          <p:cNvPr id="96" name="Google Shape;96;p18"/>
          <p:cNvSpPr txBox="1"/>
          <p:nvPr/>
        </p:nvSpPr>
        <p:spPr>
          <a:xfrm>
            <a:off x="4753850" y="4293475"/>
            <a:ext cx="41589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Roboto"/>
                <a:ea typeface="Roboto"/>
                <a:cs typeface="Roboto"/>
                <a:sym typeface="Roboto"/>
              </a:rPr>
              <a:t>There is a positive correlation between the two variables, indicating that popular artists tend to be more well-known.</a:t>
            </a:r>
            <a:endParaRPr sz="1200">
              <a:latin typeface="Roboto"/>
              <a:ea typeface="Roboto"/>
              <a:cs typeface="Roboto"/>
              <a:sym typeface="Roboto"/>
            </a:endParaRPr>
          </a:p>
        </p:txBody>
      </p:sp>
      <p:pic>
        <p:nvPicPr>
          <p:cNvPr id="97" name="Google Shape;97;p18"/>
          <p:cNvPicPr preferRelativeResize="0"/>
          <p:nvPr/>
        </p:nvPicPr>
        <p:blipFill>
          <a:blip r:embed="rId3">
            <a:alphaModFix/>
          </a:blip>
          <a:stretch>
            <a:fillRect/>
          </a:stretch>
        </p:blipFill>
        <p:spPr>
          <a:xfrm>
            <a:off x="4753850" y="1312498"/>
            <a:ext cx="3478350" cy="3037500"/>
          </a:xfrm>
          <a:prstGeom prst="rect">
            <a:avLst/>
          </a:prstGeom>
          <a:noFill/>
          <a:ln>
            <a:noFill/>
          </a:ln>
        </p:spPr>
      </p:pic>
      <p:pic>
        <p:nvPicPr>
          <p:cNvPr id="98" name="Google Shape;98;p18"/>
          <p:cNvPicPr preferRelativeResize="0"/>
          <p:nvPr/>
        </p:nvPicPr>
        <p:blipFill>
          <a:blip r:embed="rId4">
            <a:alphaModFix/>
          </a:blip>
          <a:stretch>
            <a:fillRect/>
          </a:stretch>
        </p:blipFill>
        <p:spPr>
          <a:xfrm>
            <a:off x="552950" y="1492998"/>
            <a:ext cx="2996625" cy="2153575"/>
          </a:xfrm>
          <a:prstGeom prst="rect">
            <a:avLst/>
          </a:prstGeom>
          <a:noFill/>
          <a:ln>
            <a:noFill/>
          </a:ln>
        </p:spPr>
      </p:pic>
      <p:sp>
        <p:nvSpPr>
          <p:cNvPr id="99" name="Google Shape;99;p18"/>
          <p:cNvSpPr txBox="1"/>
          <p:nvPr/>
        </p:nvSpPr>
        <p:spPr>
          <a:xfrm>
            <a:off x="528100" y="4204425"/>
            <a:ext cx="33750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Roboto"/>
                <a:ea typeface="Roboto"/>
                <a:cs typeface="Roboto"/>
                <a:sym typeface="Roboto"/>
              </a:rPr>
              <a:t>The most popular song in the taste profile subset is "Use Somebody" with 22052 play counts.</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 Artists</a:t>
            </a:r>
            <a:endParaRPr/>
          </a:p>
        </p:txBody>
      </p:sp>
      <p:sp>
        <p:nvSpPr>
          <p:cNvPr id="105" name="Google Shape;105;p19"/>
          <p:cNvSpPr txBox="1"/>
          <p:nvPr/>
        </p:nvSpPr>
        <p:spPr>
          <a:xfrm>
            <a:off x="235500" y="1613625"/>
            <a:ext cx="4336500" cy="3693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Roboto"/>
              <a:buChar char="●"/>
            </a:pPr>
            <a:r>
              <a:rPr lang="en" sz="1200">
                <a:latin typeface="Roboto"/>
                <a:ea typeface="Roboto"/>
                <a:cs typeface="Roboto"/>
                <a:sym typeface="Roboto"/>
              </a:rPr>
              <a:t>Top 10 artists  based on play count and song hotness.</a:t>
            </a:r>
            <a:endParaRPr sz="1200">
              <a:latin typeface="Roboto"/>
              <a:ea typeface="Roboto"/>
              <a:cs typeface="Roboto"/>
              <a:sym typeface="Roboto"/>
            </a:endParaRPr>
          </a:p>
        </p:txBody>
      </p:sp>
      <p:pic>
        <p:nvPicPr>
          <p:cNvPr id="106" name="Google Shape;106;p19"/>
          <p:cNvPicPr preferRelativeResize="0"/>
          <p:nvPr/>
        </p:nvPicPr>
        <p:blipFill>
          <a:blip r:embed="rId3">
            <a:alphaModFix/>
          </a:blip>
          <a:stretch>
            <a:fillRect/>
          </a:stretch>
        </p:blipFill>
        <p:spPr>
          <a:xfrm>
            <a:off x="971775" y="2066900"/>
            <a:ext cx="2419350" cy="2771775"/>
          </a:xfrm>
          <a:prstGeom prst="rect">
            <a:avLst/>
          </a:prstGeom>
          <a:noFill/>
          <a:ln>
            <a:noFill/>
          </a:ln>
        </p:spPr>
      </p:pic>
      <p:pic>
        <p:nvPicPr>
          <p:cNvPr id="107" name="Google Shape;107;p19"/>
          <p:cNvPicPr preferRelativeResize="0"/>
          <p:nvPr/>
        </p:nvPicPr>
        <p:blipFill>
          <a:blip r:embed="rId4">
            <a:alphaModFix/>
          </a:blip>
          <a:stretch>
            <a:fillRect/>
          </a:stretch>
        </p:blipFill>
        <p:spPr>
          <a:xfrm>
            <a:off x="4572000" y="1386700"/>
            <a:ext cx="4418475" cy="36526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Collaborative Filtering</a:t>
            </a:r>
            <a:endParaRPr/>
          </a:p>
        </p:txBody>
      </p:sp>
      <p:sp>
        <p:nvSpPr>
          <p:cNvPr id="113" name="Google Shape;113;p20"/>
          <p:cNvSpPr txBox="1"/>
          <p:nvPr>
            <p:ph idx="1" type="body"/>
          </p:nvPr>
        </p:nvSpPr>
        <p:spPr>
          <a:xfrm>
            <a:off x="176400" y="1440900"/>
            <a:ext cx="4395600" cy="3233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Char char="●"/>
            </a:pPr>
            <a:r>
              <a:rPr lang="en" sz="1200">
                <a:solidFill>
                  <a:srgbClr val="000000"/>
                </a:solidFill>
              </a:rPr>
              <a:t>A collaborative filtering approach was used to predict song recommendations for a user using play count and song likeness data, as well as metadata.</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The model was trained using the Adam optimizer with a learning rate of 0.001 and a batch size of 64, MSE as the loss function and RMSE as the evaluation metric.</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Early stopping was used to prevent overfitting and validate the model's performance.</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song likeness = play count of the song listened by a user / total song play counts of the user</a:t>
            </a:r>
            <a:endParaRPr sz="1200">
              <a:solidFill>
                <a:srgbClr val="000000"/>
              </a:solidFill>
            </a:endParaRPr>
          </a:p>
        </p:txBody>
      </p:sp>
      <p:pic>
        <p:nvPicPr>
          <p:cNvPr id="114" name="Google Shape;114;p20"/>
          <p:cNvPicPr preferRelativeResize="0"/>
          <p:nvPr/>
        </p:nvPicPr>
        <p:blipFill>
          <a:blip r:embed="rId3">
            <a:alphaModFix/>
          </a:blip>
          <a:stretch>
            <a:fillRect/>
          </a:stretch>
        </p:blipFill>
        <p:spPr>
          <a:xfrm>
            <a:off x="4572000" y="1516550"/>
            <a:ext cx="4477200" cy="34706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Hybrid Recommender System - Auto Encoder</a:t>
            </a:r>
            <a:endParaRPr/>
          </a:p>
        </p:txBody>
      </p:sp>
      <p:sp>
        <p:nvSpPr>
          <p:cNvPr id="120" name="Google Shape;120;p21"/>
          <p:cNvSpPr/>
          <p:nvPr/>
        </p:nvSpPr>
        <p:spPr>
          <a:xfrm>
            <a:off x="4689525" y="2067175"/>
            <a:ext cx="1325400" cy="4239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AutoEncoder</a:t>
            </a:r>
            <a:endParaRPr/>
          </a:p>
        </p:txBody>
      </p:sp>
      <p:sp>
        <p:nvSpPr>
          <p:cNvPr id="121" name="Google Shape;121;p21"/>
          <p:cNvSpPr/>
          <p:nvPr/>
        </p:nvSpPr>
        <p:spPr>
          <a:xfrm>
            <a:off x="6230650" y="2067425"/>
            <a:ext cx="1248300" cy="4239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Embeddings</a:t>
            </a:r>
            <a:endParaRPr/>
          </a:p>
        </p:txBody>
      </p:sp>
      <p:sp>
        <p:nvSpPr>
          <p:cNvPr id="122" name="Google Shape;122;p21"/>
          <p:cNvSpPr/>
          <p:nvPr/>
        </p:nvSpPr>
        <p:spPr>
          <a:xfrm>
            <a:off x="6149800" y="2818213"/>
            <a:ext cx="1410000" cy="4239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Concatenate</a:t>
            </a:r>
            <a:endParaRPr/>
          </a:p>
        </p:txBody>
      </p:sp>
      <p:sp>
        <p:nvSpPr>
          <p:cNvPr id="123" name="Google Shape;123;p21"/>
          <p:cNvSpPr/>
          <p:nvPr/>
        </p:nvSpPr>
        <p:spPr>
          <a:xfrm>
            <a:off x="4664475" y="1451575"/>
            <a:ext cx="1375500" cy="2889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MetaData</a:t>
            </a:r>
            <a:endParaRPr/>
          </a:p>
        </p:txBody>
      </p:sp>
      <p:sp>
        <p:nvSpPr>
          <p:cNvPr id="124" name="Google Shape;124;p21"/>
          <p:cNvSpPr/>
          <p:nvPr/>
        </p:nvSpPr>
        <p:spPr>
          <a:xfrm>
            <a:off x="6230638" y="1451575"/>
            <a:ext cx="1248300" cy="2889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User ID</a:t>
            </a:r>
            <a:endParaRPr/>
          </a:p>
        </p:txBody>
      </p:sp>
      <p:sp>
        <p:nvSpPr>
          <p:cNvPr id="125" name="Google Shape;125;p21"/>
          <p:cNvSpPr/>
          <p:nvPr/>
        </p:nvSpPr>
        <p:spPr>
          <a:xfrm>
            <a:off x="7611825" y="1451575"/>
            <a:ext cx="1248300" cy="288900"/>
          </a:xfrm>
          <a:prstGeom prst="ellipse">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Song ID</a:t>
            </a:r>
            <a:endParaRPr/>
          </a:p>
        </p:txBody>
      </p:sp>
      <p:sp>
        <p:nvSpPr>
          <p:cNvPr id="126" name="Google Shape;126;p21"/>
          <p:cNvSpPr/>
          <p:nvPr/>
        </p:nvSpPr>
        <p:spPr>
          <a:xfrm>
            <a:off x="7611825" y="2067425"/>
            <a:ext cx="1248300" cy="4239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Embeddings</a:t>
            </a:r>
            <a:endParaRPr/>
          </a:p>
        </p:txBody>
      </p:sp>
      <p:sp>
        <p:nvSpPr>
          <p:cNvPr id="127" name="Google Shape;127;p21"/>
          <p:cNvSpPr/>
          <p:nvPr/>
        </p:nvSpPr>
        <p:spPr>
          <a:xfrm>
            <a:off x="6149800" y="3523088"/>
            <a:ext cx="1410000" cy="4239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Dense</a:t>
            </a:r>
            <a:endParaRPr/>
          </a:p>
        </p:txBody>
      </p:sp>
      <p:sp>
        <p:nvSpPr>
          <p:cNvPr id="128" name="Google Shape;128;p21"/>
          <p:cNvSpPr/>
          <p:nvPr/>
        </p:nvSpPr>
        <p:spPr>
          <a:xfrm>
            <a:off x="6149800" y="4227975"/>
            <a:ext cx="1410000" cy="4239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cxnSp>
        <p:nvCxnSpPr>
          <p:cNvPr id="129" name="Google Shape;129;p21"/>
          <p:cNvCxnSpPr>
            <a:stCxn id="123" idx="4"/>
            <a:endCxn id="120" idx="0"/>
          </p:cNvCxnSpPr>
          <p:nvPr/>
        </p:nvCxnSpPr>
        <p:spPr>
          <a:xfrm>
            <a:off x="5352225" y="1740475"/>
            <a:ext cx="0" cy="3267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30" name="Google Shape;130;p21"/>
          <p:cNvCxnSpPr>
            <a:stCxn id="124" idx="4"/>
            <a:endCxn id="121" idx="0"/>
          </p:cNvCxnSpPr>
          <p:nvPr/>
        </p:nvCxnSpPr>
        <p:spPr>
          <a:xfrm>
            <a:off x="6854788" y="1740475"/>
            <a:ext cx="0" cy="3270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31" name="Google Shape;131;p21"/>
          <p:cNvCxnSpPr>
            <a:stCxn id="125" idx="4"/>
            <a:endCxn id="126" idx="0"/>
          </p:cNvCxnSpPr>
          <p:nvPr/>
        </p:nvCxnSpPr>
        <p:spPr>
          <a:xfrm>
            <a:off x="8235975" y="1740475"/>
            <a:ext cx="0" cy="3270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32" name="Google Shape;132;p21"/>
          <p:cNvCxnSpPr>
            <a:stCxn id="121" idx="2"/>
            <a:endCxn id="122" idx="0"/>
          </p:cNvCxnSpPr>
          <p:nvPr/>
        </p:nvCxnSpPr>
        <p:spPr>
          <a:xfrm>
            <a:off x="6854800" y="2491325"/>
            <a:ext cx="0" cy="3270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33" name="Google Shape;133;p21"/>
          <p:cNvCxnSpPr>
            <a:stCxn id="120" idx="2"/>
            <a:endCxn id="122" idx="0"/>
          </p:cNvCxnSpPr>
          <p:nvPr/>
        </p:nvCxnSpPr>
        <p:spPr>
          <a:xfrm>
            <a:off x="5352225" y="2491075"/>
            <a:ext cx="1502700" cy="3270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34" name="Google Shape;134;p21"/>
          <p:cNvCxnSpPr>
            <a:stCxn id="126" idx="2"/>
            <a:endCxn id="122" idx="0"/>
          </p:cNvCxnSpPr>
          <p:nvPr/>
        </p:nvCxnSpPr>
        <p:spPr>
          <a:xfrm flipH="1">
            <a:off x="6854775" y="2491325"/>
            <a:ext cx="1381200" cy="3270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35" name="Google Shape;135;p21"/>
          <p:cNvCxnSpPr>
            <a:stCxn id="122" idx="2"/>
            <a:endCxn id="127" idx="0"/>
          </p:cNvCxnSpPr>
          <p:nvPr/>
        </p:nvCxnSpPr>
        <p:spPr>
          <a:xfrm>
            <a:off x="6854800" y="3242113"/>
            <a:ext cx="0" cy="2811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36" name="Google Shape;136;p21"/>
          <p:cNvCxnSpPr>
            <a:stCxn id="127" idx="2"/>
            <a:endCxn id="128" idx="0"/>
          </p:cNvCxnSpPr>
          <p:nvPr/>
        </p:nvCxnSpPr>
        <p:spPr>
          <a:xfrm>
            <a:off x="6854800" y="3946988"/>
            <a:ext cx="0" cy="2811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137" name="Google Shape;137;p21"/>
          <p:cNvSpPr txBox="1"/>
          <p:nvPr/>
        </p:nvSpPr>
        <p:spPr>
          <a:xfrm>
            <a:off x="138675" y="1550625"/>
            <a:ext cx="4273800" cy="2955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A </a:t>
            </a:r>
            <a:r>
              <a:rPr lang="en" sz="1200">
                <a:latin typeface="Roboto"/>
                <a:ea typeface="Roboto"/>
                <a:cs typeface="Roboto"/>
                <a:sym typeface="Roboto"/>
              </a:rPr>
              <a:t>hybrid recommender system using Autoencoders combines both collaborative filtering and content-based filtering techniques.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Involves encoding user and item features using deep neural networks to generate recommendations, which can handle sparse data more effectively than traditional collaborative filtering techniques.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model utilizes both user-song-playcount triplet interaction data and metadata(text and numerical columns).</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Used Word2Vec model to generate embeddings for text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An autoencoder is used for the metadata input layer, where dense layers are defined for encoding and decoding metadata information.</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