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3" r:id="rId4"/>
    <p:sldId id="266" r:id="rId5"/>
    <p:sldId id="274" r:id="rId6"/>
    <p:sldId id="260"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2"/>
    <a:srgbClr val="EDEEE9"/>
    <a:srgbClr val="FCD6C1"/>
    <a:srgbClr val="ED7D31"/>
    <a:srgbClr val="FFE3D5"/>
    <a:srgbClr val="F9AB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660"/>
  </p:normalViewPr>
  <p:slideViewPr>
    <p:cSldViewPr snapToGrid="0" showGuides="1">
      <p:cViewPr>
        <p:scale>
          <a:sx n="150" d="100"/>
          <a:sy n="150" d="100"/>
        </p:scale>
        <p:origin x="2232" y="1146"/>
      </p:cViewPr>
      <p:guideLst>
        <p:guide orient="horz" pos="1597"/>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589961552863"/>
          <c:y val="5.4057164171405214E-2"/>
          <c:w val="0.851939881328169"/>
          <c:h val="0.79661527952228228"/>
        </c:manualLayout>
      </c:layout>
      <c:barChart>
        <c:barDir val="col"/>
        <c:grouping val="clustered"/>
        <c:varyColors val="0"/>
        <c:ser>
          <c:idx val="0"/>
          <c:order val="0"/>
          <c:tx>
            <c:strRef>
              <c:f>Sheet1!$B$1</c:f>
              <c:strCache>
                <c:ptCount val="1"/>
                <c:pt idx="0">
                  <c:v>Control</c:v>
                </c:pt>
              </c:strCache>
            </c:strRef>
          </c:tx>
          <c:spPr>
            <a:solidFill>
              <a:schemeClr val="accent1"/>
            </a:solidFill>
            <a:ln>
              <a:noFill/>
            </a:ln>
            <a:effectLst/>
          </c:spPr>
          <c:invertIfNegative val="0"/>
          <c:dLbls>
            <c:dLbl>
              <c:idx val="2"/>
              <c:layout>
                <c:manualLayout>
                  <c:x val="0"/>
                  <c:y val="-0.1881399356906378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91-4F6D-B4B4-EBF1232D1988}"/>
                </c:ext>
              </c:extLst>
            </c:dLbl>
            <c:dLbl>
              <c:idx val="3"/>
              <c:layout>
                <c:manualLayout>
                  <c:x val="0"/>
                  <c:y val="-0.2507231766570800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A91-4F6D-B4B4-EBF1232D1988}"/>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52400">
                      <a:solidFill>
                        <a:srgbClr val="FCD6C1"/>
                      </a:solidFill>
                    </a:ln>
                    <a:effectLst/>
                  </c:spPr>
                </c15:leaderLines>
              </c:ext>
            </c:extLst>
          </c:dLbls>
          <c:cat>
            <c:strRef>
              <c:f>Sheet1!$A$2:$A$5</c:f>
              <c:strCache>
                <c:ptCount val="4"/>
                <c:pt idx="0">
                  <c:v>sample size</c:v>
                </c:pt>
                <c:pt idx="1">
                  <c:v>completed first batch</c:v>
                </c:pt>
                <c:pt idx="2">
                  <c:v>conversion rate</c:v>
                </c:pt>
                <c:pt idx="3">
                  <c:v>completion interval(days)</c:v>
                </c:pt>
              </c:strCache>
            </c:strRef>
          </c:cat>
          <c:val>
            <c:numRef>
              <c:f>Sheet1!$B$2:$B$5</c:f>
              <c:numCache>
                <c:formatCode>General</c:formatCode>
                <c:ptCount val="4"/>
                <c:pt idx="0">
                  <c:v>10798</c:v>
                </c:pt>
                <c:pt idx="1">
                  <c:v>2800</c:v>
                </c:pt>
                <c:pt idx="2" formatCode="0.00%">
                  <c:v>0.25930727912576401</c:v>
                </c:pt>
                <c:pt idx="3" formatCode="0.0_ ">
                  <c:v>10.08714286</c:v>
                </c:pt>
              </c:numCache>
            </c:numRef>
          </c:val>
          <c:extLst>
            <c:ext xmlns:c16="http://schemas.microsoft.com/office/drawing/2014/chart" uri="{C3380CC4-5D6E-409C-BE32-E72D297353CC}">
              <c16:uniqueId val="{00000000-7B50-468B-89A1-938292706E0B}"/>
            </c:ext>
          </c:extLst>
        </c:ser>
        <c:ser>
          <c:idx val="1"/>
          <c:order val="1"/>
          <c:tx>
            <c:strRef>
              <c:f>Sheet1!$C$1</c:f>
              <c:strCache>
                <c:ptCount val="1"/>
                <c:pt idx="0">
                  <c:v>Treatment</c:v>
                </c:pt>
              </c:strCache>
            </c:strRef>
          </c:tx>
          <c:spPr>
            <a:solidFill>
              <a:schemeClr val="accent2"/>
            </a:solidFill>
            <a:ln>
              <a:noFill/>
            </a:ln>
            <a:effectLst/>
          </c:spPr>
          <c:invertIfNegative val="0"/>
          <c:dLbls>
            <c:dLbl>
              <c:idx val="2"/>
              <c:layout>
                <c:manualLayout>
                  <c:x val="0"/>
                  <c:y val="-0.3527623794199459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91-4F6D-B4B4-EBF1232D1988}"/>
                </c:ext>
              </c:extLst>
            </c:dLbl>
            <c:dLbl>
              <c:idx val="3"/>
              <c:layout>
                <c:manualLayout>
                  <c:x val="0"/>
                  <c:y val="-0.1575055853358579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A91-4F6D-B4B4-EBF1232D1988}"/>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52400">
                      <a:solidFill>
                        <a:srgbClr val="ED7D31"/>
                      </a:solidFill>
                    </a:ln>
                    <a:effectLst/>
                  </c:spPr>
                </c15:leaderLines>
              </c:ext>
            </c:extLst>
          </c:dLbls>
          <c:cat>
            <c:strRef>
              <c:f>Sheet1!$A$2:$A$5</c:f>
              <c:strCache>
                <c:ptCount val="4"/>
                <c:pt idx="0">
                  <c:v>sample size</c:v>
                </c:pt>
                <c:pt idx="1">
                  <c:v>completed first batch</c:v>
                </c:pt>
                <c:pt idx="2">
                  <c:v>conversion rate</c:v>
                </c:pt>
                <c:pt idx="3">
                  <c:v>completion interval(days)</c:v>
                </c:pt>
              </c:strCache>
            </c:strRef>
          </c:cat>
          <c:val>
            <c:numRef>
              <c:f>Sheet1!$C$2:$C$5</c:f>
              <c:numCache>
                <c:formatCode>General</c:formatCode>
                <c:ptCount val="4"/>
                <c:pt idx="0">
                  <c:v>5357</c:v>
                </c:pt>
                <c:pt idx="1">
                  <c:v>2258</c:v>
                </c:pt>
                <c:pt idx="2" formatCode="0.00%">
                  <c:v>0.42150457345529213</c:v>
                </c:pt>
                <c:pt idx="3" formatCode="0.0_ ">
                  <c:v>7.0659875999999997</c:v>
                </c:pt>
              </c:numCache>
            </c:numRef>
          </c:val>
          <c:extLst>
            <c:ext xmlns:c16="http://schemas.microsoft.com/office/drawing/2014/chart" uri="{C3380CC4-5D6E-409C-BE32-E72D297353CC}">
              <c16:uniqueId val="{00000001-7B50-468B-89A1-938292706E0B}"/>
            </c:ext>
          </c:extLst>
        </c:ser>
        <c:dLbls>
          <c:dLblPos val="outEnd"/>
          <c:showLegendKey val="0"/>
          <c:showVal val="1"/>
          <c:showCatName val="0"/>
          <c:showSerName val="0"/>
          <c:showPercent val="0"/>
          <c:showBubbleSize val="0"/>
        </c:dLbls>
        <c:gapWidth val="444"/>
        <c:overlap val="-90"/>
        <c:axId val="721846992"/>
        <c:axId val="721848560"/>
      </c:barChart>
      <c:catAx>
        <c:axId val="721846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zh-CN"/>
          </a:p>
        </c:txPr>
        <c:crossAx val="721848560"/>
        <c:crosses val="autoZero"/>
        <c:auto val="1"/>
        <c:lblAlgn val="ctr"/>
        <c:lblOffset val="100"/>
        <c:noMultiLvlLbl val="0"/>
      </c:catAx>
      <c:valAx>
        <c:axId val="721848560"/>
        <c:scaling>
          <c:orientation val="minMax"/>
        </c:scaling>
        <c:delete val="1"/>
        <c:axPos val="l"/>
        <c:numFmt formatCode="General" sourceLinked="1"/>
        <c:majorTickMark val="none"/>
        <c:minorTickMark val="none"/>
        <c:tickLblPos val="nextTo"/>
        <c:crossAx val="721846992"/>
        <c:crosses val="autoZero"/>
        <c:crossBetween val="between"/>
      </c:valAx>
      <c:spPr>
        <a:noFill/>
        <a:ln>
          <a:noFill/>
        </a:ln>
        <a:effectLst/>
      </c:spPr>
    </c:plotArea>
    <c:legend>
      <c:legendPos val="b"/>
      <c:layout>
        <c:manualLayout>
          <c:xMode val="edge"/>
          <c:yMode val="edge"/>
          <c:x val="0.40711606348129892"/>
          <c:y val="3.2695760105553801E-3"/>
          <c:w val="0.27227961078043728"/>
          <c:h val="5.8125711375760544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64228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42327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42199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70731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97940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3100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44528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77466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5170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83014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EB60A66-BF7E-413C-84E6-448F0439E76D}" type="datetimeFigureOut">
              <a:rPr lang="zh-CN" altLang="en-US" smtClean="0"/>
              <a:t>2023/10/6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35411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EB60A66-BF7E-413C-84E6-448F0439E76D}" type="datetimeFigureOut">
              <a:rPr lang="zh-CN" altLang="en-US" smtClean="0"/>
              <a:t>2023/10/6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715606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grpSp>
        <p:nvGrpSpPr>
          <p:cNvPr id="9" name="组合 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FE342EBA-0F82-4826-8757-61EF7B172848}"/>
              </a:ext>
            </a:extLst>
          </p:cNvPr>
          <p:cNvGrpSpPr/>
          <p:nvPr/>
        </p:nvGrpSpPr>
        <p:grpSpPr>
          <a:xfrm>
            <a:off x="8654265" y="275265"/>
            <a:ext cx="212436" cy="147782"/>
            <a:chOff x="4359564" y="1237673"/>
            <a:chExt cx="212436" cy="147782"/>
          </a:xfrm>
        </p:grpSpPr>
        <p:cxnSp>
          <p:nvCxnSpPr>
            <p:cNvPr id="10" name="直接连接符 9">
              <a:extLst>
                <a:ext uri="{FF2B5EF4-FFF2-40B4-BE49-F238E27FC236}">
                  <a16:creationId xmlns:a16="http://schemas.microsoft.com/office/drawing/2014/main" id="{31586112-4C1D-43E2-89ED-E5168290B642}"/>
                </a:ext>
              </a:extLst>
            </p:cNvPr>
            <p:cNvCxnSpPr/>
            <p:nvPr/>
          </p:nvCxnSpPr>
          <p:spPr>
            <a:xfrm>
              <a:off x="4359564" y="1237673"/>
              <a:ext cx="212436" cy="0"/>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D9A209E-1602-4741-9782-5136102C4943}"/>
                </a:ext>
              </a:extLst>
            </p:cNvPr>
            <p:cNvCxnSpPr/>
            <p:nvPr/>
          </p:nvCxnSpPr>
          <p:spPr>
            <a:xfrm>
              <a:off x="4359564" y="1311564"/>
              <a:ext cx="212436" cy="0"/>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16F46EB-87DD-4B6F-BC69-03B5D238628A}"/>
                </a:ext>
              </a:extLst>
            </p:cNvPr>
            <p:cNvCxnSpPr/>
            <p:nvPr/>
          </p:nvCxnSpPr>
          <p:spPr>
            <a:xfrm>
              <a:off x="4359564" y="1385455"/>
              <a:ext cx="212436" cy="0"/>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grpSp>
      <p:sp>
        <p:nvSpPr>
          <p:cNvPr id="16" name="xiongmao">
            <a:extLst>
              <a:ext uri="{FF2B5EF4-FFF2-40B4-BE49-F238E27FC236}">
                <a16:creationId xmlns:a16="http://schemas.microsoft.com/office/drawing/2014/main" id="{554E8AD6-4A70-4F81-8F41-F09060797F65}"/>
              </a:ext>
            </a:extLst>
          </p:cNvPr>
          <p:cNvSpPr/>
          <p:nvPr/>
        </p:nvSpPr>
        <p:spPr>
          <a:xfrm>
            <a:off x="2741509" y="1658934"/>
            <a:ext cx="3644153" cy="1882588"/>
          </a:xfrm>
          <a:prstGeom prst="rect">
            <a:avLst/>
          </a:prstGeom>
          <a:solidFill>
            <a:srgbClr val="FCD6C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3529FF4-C6C1-40AE-AC34-592251A9A88B}"/>
              </a:ext>
            </a:extLst>
          </p:cNvPr>
          <p:cNvSpPr txBox="1"/>
          <p:nvPr/>
        </p:nvSpPr>
        <p:spPr>
          <a:xfrm>
            <a:off x="1011576" y="2048632"/>
            <a:ext cx="7120860" cy="830997"/>
          </a:xfrm>
          <a:prstGeom prst="rect">
            <a:avLst/>
          </a:prstGeom>
          <a:noFill/>
        </p:spPr>
        <p:txBody>
          <a:bodyPr wrap="none" rtlCol="0">
            <a:spAutoFit/>
          </a:bodyPr>
          <a:lstStyle/>
          <a:p>
            <a:pPr algn="ctr"/>
            <a:r>
              <a:rPr lang="en-US" altLang="zh-CN" sz="4800" dirty="0">
                <a:solidFill>
                  <a:srgbClr val="2E3032"/>
                </a:solidFill>
                <a:latin typeface="+mj-lt"/>
              </a:rPr>
              <a:t>Shopper Hiring Problem</a:t>
            </a:r>
            <a:endParaRPr lang="zh-CN" altLang="en-US" sz="4800" dirty="0">
              <a:solidFill>
                <a:srgbClr val="2E3032"/>
              </a:solidFill>
              <a:latin typeface="+mj-lt"/>
            </a:endParaRPr>
          </a:p>
        </p:txBody>
      </p:sp>
      <p:cxnSp>
        <p:nvCxnSpPr>
          <p:cNvPr id="18" name="直接连接符 17">
            <a:extLst>
              <a:ext uri="{FF2B5EF4-FFF2-40B4-BE49-F238E27FC236}">
                <a16:creationId xmlns:a16="http://schemas.microsoft.com/office/drawing/2014/main" id="{335F1A63-F67D-47B9-B7DF-5E0843141915}"/>
              </a:ext>
            </a:extLst>
          </p:cNvPr>
          <p:cNvCxnSpPr/>
          <p:nvPr/>
        </p:nvCxnSpPr>
        <p:spPr>
          <a:xfrm>
            <a:off x="3871063" y="2902761"/>
            <a:ext cx="1385047"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
        <p:nvSpPr>
          <p:cNvPr id="19" name="文本框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CDADE1AA-1807-4208-B871-EE516A9B015B}"/>
              </a:ext>
            </a:extLst>
          </p:cNvPr>
          <p:cNvSpPr txBox="1"/>
          <p:nvPr/>
        </p:nvSpPr>
        <p:spPr>
          <a:xfrm>
            <a:off x="1826898" y="3029074"/>
            <a:ext cx="5449528" cy="285399"/>
          </a:xfrm>
          <a:prstGeom prst="rect">
            <a:avLst/>
          </a:prstGeom>
          <a:noFill/>
        </p:spPr>
        <p:txBody>
          <a:bodyPr wrap="square" rtlCol="0">
            <a:spAutoFit/>
          </a:bodyPr>
          <a:lstStyle/>
          <a:p>
            <a:pPr algn="ctr">
              <a:lnSpc>
                <a:spcPct val="130000"/>
              </a:lnSpc>
            </a:pPr>
            <a:r>
              <a:rPr lang="zh-CN" altLang="en-US" sz="1050" b="1" dirty="0">
                <a:solidFill>
                  <a:srgbClr val="2E3032"/>
                </a:solidFill>
              </a:rPr>
              <a:t>孙启翔</a:t>
            </a:r>
            <a:endParaRPr lang="en-US" altLang="zh-CN" sz="1050" b="1" dirty="0">
              <a:solidFill>
                <a:srgbClr val="2E3032"/>
              </a:solidFill>
            </a:endParaRPr>
          </a:p>
        </p:txBody>
      </p:sp>
    </p:spTree>
    <p:extLst>
      <p:ext uri="{BB962C8B-B14F-4D97-AF65-F5344CB8AC3E}">
        <p14:creationId xmlns:p14="http://schemas.microsoft.com/office/powerpoint/2010/main" val="160262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8D287C2-BA09-4E7D-93D7-D3F52ED80F76}"/>
              </a:ext>
            </a:extLst>
          </p:cNvPr>
          <p:cNvSpPr txBox="1"/>
          <p:nvPr/>
        </p:nvSpPr>
        <p:spPr>
          <a:xfrm>
            <a:off x="593124" y="272464"/>
            <a:ext cx="2698175" cy="461665"/>
          </a:xfrm>
          <a:prstGeom prst="rect">
            <a:avLst/>
          </a:prstGeom>
          <a:noFill/>
        </p:spPr>
        <p:txBody>
          <a:bodyPr wrap="none" rtlCol="0">
            <a:spAutoFit/>
          </a:bodyPr>
          <a:lstStyle/>
          <a:p>
            <a:r>
              <a:rPr lang="en-US" altLang="zh-CN" sz="2400" dirty="0">
                <a:solidFill>
                  <a:srgbClr val="2E3032"/>
                </a:solidFill>
                <a:latin typeface="+mj-lt"/>
              </a:rPr>
              <a:t>Sample cleaning</a:t>
            </a:r>
          </a:p>
        </p:txBody>
      </p:sp>
      <p:cxnSp>
        <p:nvCxnSpPr>
          <p:cNvPr id="6" name="直接箭头连接符 5">
            <a:extLst>
              <a:ext uri="{FF2B5EF4-FFF2-40B4-BE49-F238E27FC236}">
                <a16:creationId xmlns:a16="http://schemas.microsoft.com/office/drawing/2014/main" id="{584C7AEA-1F83-4087-BDB7-8A51462E7984}"/>
              </a:ext>
            </a:extLst>
          </p:cNvPr>
          <p:cNvCxnSpPr/>
          <p:nvPr/>
        </p:nvCxnSpPr>
        <p:spPr>
          <a:xfrm>
            <a:off x="468489" y="2535238"/>
            <a:ext cx="8207022" cy="0"/>
          </a:xfrm>
          <a:prstGeom prst="straightConnector1">
            <a:avLst/>
          </a:prstGeom>
          <a:ln>
            <a:solidFill>
              <a:srgbClr val="2E3032"/>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50A8E20-A362-414B-A4CB-639A517A420B}"/>
              </a:ext>
            </a:extLst>
          </p:cNvPr>
          <p:cNvSpPr/>
          <p:nvPr/>
        </p:nvSpPr>
        <p:spPr>
          <a:xfrm>
            <a:off x="1000042" y="2394437"/>
            <a:ext cx="354625" cy="354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FEC2C33-FB0C-4560-B395-2C4C23A9A54B}"/>
              </a:ext>
            </a:extLst>
          </p:cNvPr>
          <p:cNvSpPr/>
          <p:nvPr/>
        </p:nvSpPr>
        <p:spPr>
          <a:xfrm>
            <a:off x="3302975" y="2402121"/>
            <a:ext cx="354625" cy="354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34C2D6B-70BC-423D-AFC8-93E4017D80F2}"/>
              </a:ext>
            </a:extLst>
          </p:cNvPr>
          <p:cNvSpPr/>
          <p:nvPr/>
        </p:nvSpPr>
        <p:spPr>
          <a:xfrm>
            <a:off x="5605908" y="2402121"/>
            <a:ext cx="354625" cy="354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0115129-8925-47CB-96B6-90F07A7966B8}"/>
              </a:ext>
            </a:extLst>
          </p:cNvPr>
          <p:cNvSpPr/>
          <p:nvPr/>
        </p:nvSpPr>
        <p:spPr>
          <a:xfrm>
            <a:off x="7908842" y="2402121"/>
            <a:ext cx="354625" cy="354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F6A8830C-1076-48FB-A5D1-34D7905C8ECC}"/>
              </a:ext>
            </a:extLst>
          </p:cNvPr>
          <p:cNvSpPr/>
          <p:nvPr/>
        </p:nvSpPr>
        <p:spPr>
          <a:xfrm>
            <a:off x="53727" y="3080455"/>
            <a:ext cx="2247253" cy="1036759"/>
          </a:xfrm>
          <a:prstGeom prst="rect">
            <a:avLst/>
          </a:prstGeom>
        </p:spPr>
        <p:txBody>
          <a:bodyPr wrap="square">
            <a:spAutoFit/>
          </a:bodyPr>
          <a:lstStyle/>
          <a:p>
            <a:pPr lvl="0" algn="ct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Calculate the average days taken between application and first batch completion</a:t>
            </a:r>
          </a:p>
          <a:p>
            <a:pPr lvl="0" algn="ct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(8.7 days)</a:t>
            </a:r>
          </a:p>
        </p:txBody>
      </p:sp>
      <p:sp>
        <p:nvSpPr>
          <p:cNvPr id="21" name="文本框 20">
            <a:extLst>
              <a:ext uri="{FF2B5EF4-FFF2-40B4-BE49-F238E27FC236}">
                <a16:creationId xmlns:a16="http://schemas.microsoft.com/office/drawing/2014/main" id="{A1042BE3-1610-4674-AAA6-DCCBE87789D2}"/>
              </a:ext>
            </a:extLst>
          </p:cNvPr>
          <p:cNvSpPr txBox="1"/>
          <p:nvPr/>
        </p:nvSpPr>
        <p:spPr>
          <a:xfrm>
            <a:off x="780449" y="2787070"/>
            <a:ext cx="793807" cy="338554"/>
          </a:xfrm>
          <a:prstGeom prst="rect">
            <a:avLst/>
          </a:prstGeom>
          <a:noFill/>
        </p:spPr>
        <p:txBody>
          <a:bodyPr wrap="none" rtlCol="0">
            <a:spAutoFit/>
          </a:bodyPr>
          <a:lstStyle/>
          <a:p>
            <a:r>
              <a:rPr lang="en-US" altLang="zh-CN" sz="1600">
                <a:solidFill>
                  <a:srgbClr val="2E3032"/>
                </a:solidFill>
                <a:latin typeface="+mj-lt"/>
              </a:rPr>
              <a:t>Step 1</a:t>
            </a:r>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44B0FFA4-AD41-43B4-BFBE-6F8CECFBB07D}"/>
              </a:ext>
            </a:extLst>
          </p:cNvPr>
          <p:cNvSpPr/>
          <p:nvPr/>
        </p:nvSpPr>
        <p:spPr>
          <a:xfrm>
            <a:off x="2273022" y="1510083"/>
            <a:ext cx="2247253" cy="794385"/>
          </a:xfrm>
          <a:prstGeom prst="rect">
            <a:avLst/>
          </a:prstGeom>
        </p:spPr>
        <p:txBody>
          <a:bodyPr wrap="square">
            <a:spAutoFit/>
          </a:bodyPr>
          <a:lstStyle/>
          <a:p>
            <a:pPr lvl="0" algn="ct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Find the deadline for first batch completion </a:t>
            </a:r>
          </a:p>
          <a:p>
            <a:pPr lvl="0" algn="ct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(2018/11/11)</a:t>
            </a:r>
          </a:p>
        </p:txBody>
      </p:sp>
      <p:sp>
        <p:nvSpPr>
          <p:cNvPr id="23" name="文本框 22">
            <a:extLst>
              <a:ext uri="{FF2B5EF4-FFF2-40B4-BE49-F238E27FC236}">
                <a16:creationId xmlns:a16="http://schemas.microsoft.com/office/drawing/2014/main" id="{AE05662C-E6E5-4E22-ABD7-D163664DDB67}"/>
              </a:ext>
            </a:extLst>
          </p:cNvPr>
          <p:cNvSpPr txBox="1"/>
          <p:nvPr/>
        </p:nvSpPr>
        <p:spPr>
          <a:xfrm>
            <a:off x="2999744" y="1216698"/>
            <a:ext cx="793807" cy="338554"/>
          </a:xfrm>
          <a:prstGeom prst="rect">
            <a:avLst/>
          </a:prstGeom>
          <a:noFill/>
        </p:spPr>
        <p:txBody>
          <a:bodyPr wrap="none" rtlCol="0">
            <a:spAutoFit/>
          </a:bodyPr>
          <a:lstStyle/>
          <a:p>
            <a:r>
              <a:rPr lang="en-US" altLang="zh-CN" sz="1600">
                <a:solidFill>
                  <a:srgbClr val="2E3032"/>
                </a:solidFill>
                <a:latin typeface="+mj-lt"/>
              </a:rPr>
              <a:t>Step 2</a:t>
            </a: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D69CA33B-FC3C-4015-A51D-9A7CD7FFB8AC}"/>
              </a:ext>
            </a:extLst>
          </p:cNvPr>
          <p:cNvSpPr/>
          <p:nvPr/>
        </p:nvSpPr>
        <p:spPr>
          <a:xfrm>
            <a:off x="4513179" y="3091150"/>
            <a:ext cx="2523957" cy="1036759"/>
          </a:xfrm>
          <a:prstGeom prst="rect">
            <a:avLst/>
          </a:prstGeom>
        </p:spPr>
        <p:txBody>
          <a:bodyPr wrap="square">
            <a:spAutoFit/>
          </a:bodyPr>
          <a:lstStyle/>
          <a:p>
            <a:pPr lvl="0" algn="ct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The attribution window will be closed 8.7 days before 2018/11/11, as any application after that is unlikely to complete their first batch</a:t>
            </a:r>
          </a:p>
        </p:txBody>
      </p:sp>
      <p:sp>
        <p:nvSpPr>
          <p:cNvPr id="25" name="文本框 24">
            <a:extLst>
              <a:ext uri="{FF2B5EF4-FFF2-40B4-BE49-F238E27FC236}">
                <a16:creationId xmlns:a16="http://schemas.microsoft.com/office/drawing/2014/main" id="{1B5D3C31-0C51-470C-9044-EDC29A26124E}"/>
              </a:ext>
            </a:extLst>
          </p:cNvPr>
          <p:cNvSpPr txBox="1"/>
          <p:nvPr/>
        </p:nvSpPr>
        <p:spPr>
          <a:xfrm>
            <a:off x="5395513" y="2787070"/>
            <a:ext cx="793807" cy="338554"/>
          </a:xfrm>
          <a:prstGeom prst="rect">
            <a:avLst/>
          </a:prstGeom>
          <a:noFill/>
        </p:spPr>
        <p:txBody>
          <a:bodyPr wrap="none" rtlCol="0">
            <a:spAutoFit/>
          </a:bodyPr>
          <a:lstStyle/>
          <a:p>
            <a:r>
              <a:rPr lang="en-US" altLang="zh-CN" sz="1600">
                <a:solidFill>
                  <a:srgbClr val="2E3032"/>
                </a:solidFill>
                <a:latin typeface="+mj-lt"/>
              </a:rPr>
              <a:t>Step 3</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49CC07C4-5D90-4142-A6A3-5F8D74CA4925}"/>
              </a:ext>
            </a:extLst>
          </p:cNvPr>
          <p:cNvSpPr/>
          <p:nvPr/>
        </p:nvSpPr>
        <p:spPr>
          <a:xfrm>
            <a:off x="6916044" y="1519346"/>
            <a:ext cx="2247253" cy="794385"/>
          </a:xfrm>
          <a:prstGeom prst="rect">
            <a:avLst/>
          </a:prstGeom>
        </p:spPr>
        <p:txBody>
          <a:bodyPr wrap="square">
            <a:spAutoFit/>
          </a:bodyPr>
          <a:lstStyle/>
          <a:p>
            <a:pPr lvl="0" algn="ct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 Remove any applicant whose application date is later than 2018/11/2 from the sample data </a:t>
            </a:r>
          </a:p>
        </p:txBody>
      </p:sp>
      <p:sp>
        <p:nvSpPr>
          <p:cNvPr id="27" name="文本框 26">
            <a:extLst>
              <a:ext uri="{FF2B5EF4-FFF2-40B4-BE49-F238E27FC236}">
                <a16:creationId xmlns:a16="http://schemas.microsoft.com/office/drawing/2014/main" id="{6B06DDD2-D39E-4B4E-9759-0991ED1C74F3}"/>
              </a:ext>
            </a:extLst>
          </p:cNvPr>
          <p:cNvSpPr txBox="1"/>
          <p:nvPr/>
        </p:nvSpPr>
        <p:spPr>
          <a:xfrm>
            <a:off x="7642766" y="1225961"/>
            <a:ext cx="793807" cy="338554"/>
          </a:xfrm>
          <a:prstGeom prst="rect">
            <a:avLst/>
          </a:prstGeom>
          <a:noFill/>
        </p:spPr>
        <p:txBody>
          <a:bodyPr wrap="none" rtlCol="0">
            <a:spAutoFit/>
          </a:bodyPr>
          <a:lstStyle/>
          <a:p>
            <a:r>
              <a:rPr lang="en-US" altLang="zh-CN" sz="1600">
                <a:solidFill>
                  <a:srgbClr val="2E3032"/>
                </a:solidFill>
                <a:latin typeface="+mj-lt"/>
              </a:rPr>
              <a:t>Step 4</a:t>
            </a:r>
          </a:p>
        </p:txBody>
      </p:sp>
    </p:spTree>
    <p:extLst>
      <p:ext uri="{BB962C8B-B14F-4D97-AF65-F5344CB8AC3E}">
        <p14:creationId xmlns:p14="http://schemas.microsoft.com/office/powerpoint/2010/main" val="266569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8D287C2-BA09-4E7D-93D7-D3F52ED80F76}"/>
              </a:ext>
            </a:extLst>
          </p:cNvPr>
          <p:cNvSpPr txBox="1"/>
          <p:nvPr/>
        </p:nvSpPr>
        <p:spPr>
          <a:xfrm>
            <a:off x="593124" y="272464"/>
            <a:ext cx="4153701" cy="461665"/>
          </a:xfrm>
          <a:prstGeom prst="rect">
            <a:avLst/>
          </a:prstGeom>
          <a:noFill/>
        </p:spPr>
        <p:txBody>
          <a:bodyPr wrap="none" rtlCol="0">
            <a:spAutoFit/>
          </a:bodyPr>
          <a:lstStyle/>
          <a:p>
            <a:r>
              <a:rPr lang="en-US" altLang="zh-CN" sz="2400" dirty="0">
                <a:solidFill>
                  <a:srgbClr val="2E3032"/>
                </a:solidFill>
                <a:latin typeface="+mj-lt"/>
              </a:rPr>
              <a:t>Q1: Evaluate A/B test result</a:t>
            </a:r>
          </a:p>
        </p:txBody>
      </p:sp>
      <p:graphicFrame>
        <p:nvGraphicFramePr>
          <p:cNvPr id="13" name="图表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723826E4-C850-4A15-AE14-91028DC87FF7}"/>
              </a:ext>
            </a:extLst>
          </p:cNvPr>
          <p:cNvGraphicFramePr/>
          <p:nvPr>
            <p:extLst>
              <p:ext uri="{D42A27DB-BD31-4B8C-83A1-F6EECF244321}">
                <p14:modId xmlns:p14="http://schemas.microsoft.com/office/powerpoint/2010/main" val="2359123305"/>
              </p:ext>
            </p:extLst>
          </p:nvPr>
        </p:nvGraphicFramePr>
        <p:xfrm>
          <a:off x="3664858" y="1066799"/>
          <a:ext cx="5284832" cy="3950971"/>
        </p:xfrm>
        <a:graphic>
          <a:graphicData uri="http://schemas.openxmlformats.org/drawingml/2006/chart">
            <c:chart xmlns:c="http://schemas.openxmlformats.org/drawingml/2006/chart" xmlns:r="http://schemas.openxmlformats.org/officeDocument/2006/relationships" r:id="rId2"/>
          </a:graphicData>
        </a:graphic>
      </p:graphicFrame>
      <p:cxnSp>
        <p:nvCxnSpPr>
          <p:cNvPr id="14" name="直接连接符 13">
            <a:extLst>
              <a:ext uri="{FF2B5EF4-FFF2-40B4-BE49-F238E27FC236}">
                <a16:creationId xmlns:a16="http://schemas.microsoft.com/office/drawing/2014/main" id="{ADD9B980-1DF4-42E8-94F6-95D239597ABB}"/>
              </a:ext>
            </a:extLst>
          </p:cNvPr>
          <p:cNvCxnSpPr/>
          <p:nvPr/>
        </p:nvCxnSpPr>
        <p:spPr>
          <a:xfrm>
            <a:off x="316648" y="2149962"/>
            <a:ext cx="9412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AF1711FA-FF3D-44E9-94EF-A30D16CFA153}"/>
              </a:ext>
            </a:extLst>
          </p:cNvPr>
          <p:cNvSpPr txBox="1">
            <a:spLocks noChangeArrowheads="1"/>
          </p:cNvSpPr>
          <p:nvPr/>
        </p:nvSpPr>
        <p:spPr bwMode="auto">
          <a:xfrm>
            <a:off x="197992" y="2217807"/>
            <a:ext cx="30709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rgbClr val="2E3032"/>
                </a:solidFill>
                <a:latin typeface="Arial"/>
                <a:ea typeface="方正兰亭黑_GBK"/>
              </a:rPr>
              <a:t>Initiating the background check earlier</a:t>
            </a: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334D845B-408F-49F5-B0A0-5693068F0EAA}"/>
              </a:ext>
            </a:extLst>
          </p:cNvPr>
          <p:cNvSpPr/>
          <p:nvPr/>
        </p:nvSpPr>
        <p:spPr>
          <a:xfrm>
            <a:off x="197991" y="2909937"/>
            <a:ext cx="3292161" cy="1525097"/>
          </a:xfrm>
          <a:prstGeom prst="rect">
            <a:avLst/>
          </a:prstGeom>
        </p:spPr>
        <p:txBody>
          <a:bodyPr wrap="square">
            <a:spAutoFit/>
          </a:bodyPr>
          <a:lstStyle/>
          <a:p>
            <a:pPr defTabSz="914400">
              <a:lnSpc>
                <a:spcPct val="150000"/>
              </a:lnSpc>
              <a:defRPr/>
            </a:pPr>
            <a:r>
              <a:rPr lang="en-US" altLang="zh-CN" sz="900" kern="0" dirty="0">
                <a:solidFill>
                  <a:srgbClr val="2E3032"/>
                </a:solidFill>
                <a:ea typeface="微软雅黑"/>
                <a:cs typeface="Arial" pitchFamily="34" charset="0"/>
                <a:sym typeface="Arial" pitchFamily="34" charset="0"/>
              </a:rPr>
              <a:t>By initiating the background check earlier, we would increase the conversion rate for first batch completion dramatically from 25.93% to 42.15%, the z score of the A/B test is 20.39, which significant at 99%, meaning this conclusion is solid. The time it takes for hiring shoppers will also be reduced,  as the process of application to first batch completion reduced from 10.1 days to 7.1 days.</a:t>
            </a:r>
            <a:endParaRPr lang="zh-CN" altLang="en-US" sz="900" kern="0" dirty="0">
              <a:solidFill>
                <a:srgbClr val="2E3032"/>
              </a:solidFill>
              <a:ea typeface="微软雅黑"/>
            </a:endParaRPr>
          </a:p>
        </p:txBody>
      </p:sp>
    </p:spTree>
    <p:extLst>
      <p:ext uri="{BB962C8B-B14F-4D97-AF65-F5344CB8AC3E}">
        <p14:creationId xmlns:p14="http://schemas.microsoft.com/office/powerpoint/2010/main" val="330776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8D287C2-BA09-4E7D-93D7-D3F52ED80F76}"/>
              </a:ext>
            </a:extLst>
          </p:cNvPr>
          <p:cNvSpPr txBox="1"/>
          <p:nvPr/>
        </p:nvSpPr>
        <p:spPr>
          <a:xfrm>
            <a:off x="593124" y="272464"/>
            <a:ext cx="4918334" cy="461665"/>
          </a:xfrm>
          <a:prstGeom prst="rect">
            <a:avLst/>
          </a:prstGeom>
          <a:noFill/>
        </p:spPr>
        <p:txBody>
          <a:bodyPr wrap="none" rtlCol="0">
            <a:spAutoFit/>
          </a:bodyPr>
          <a:lstStyle/>
          <a:p>
            <a:r>
              <a:rPr lang="en-US" altLang="zh-CN" sz="2400" dirty="0">
                <a:solidFill>
                  <a:srgbClr val="2E3032"/>
                </a:solidFill>
                <a:latin typeface="+mj-lt"/>
              </a:rPr>
              <a:t>Q2: Is this change cost-effective</a:t>
            </a:r>
          </a:p>
        </p:txBody>
      </p:sp>
      <p:sp>
        <p:nvSpPr>
          <p:cNvPr id="5" name="泪滴形 4">
            <a:extLst>
              <a:ext uri="{FF2B5EF4-FFF2-40B4-BE49-F238E27FC236}">
                <a16:creationId xmlns:a16="http://schemas.microsoft.com/office/drawing/2014/main" id="{884A75B1-69E7-4F7B-B037-AD587D56443C}"/>
              </a:ext>
            </a:extLst>
          </p:cNvPr>
          <p:cNvSpPr/>
          <p:nvPr/>
        </p:nvSpPr>
        <p:spPr>
          <a:xfrm>
            <a:off x="3263900" y="2971542"/>
            <a:ext cx="1268307" cy="126830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泪滴形 18">
            <a:extLst>
              <a:ext uri="{FF2B5EF4-FFF2-40B4-BE49-F238E27FC236}">
                <a16:creationId xmlns:a16="http://schemas.microsoft.com/office/drawing/2014/main" id="{C69EBF19-E8D3-43E4-9526-F9A4AAABA9CE}"/>
              </a:ext>
            </a:extLst>
          </p:cNvPr>
          <p:cNvSpPr/>
          <p:nvPr/>
        </p:nvSpPr>
        <p:spPr>
          <a:xfrm flipH="1">
            <a:off x="4662593" y="2971542"/>
            <a:ext cx="1268307" cy="126830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泪滴形 20">
            <a:extLst>
              <a:ext uri="{FF2B5EF4-FFF2-40B4-BE49-F238E27FC236}">
                <a16:creationId xmlns:a16="http://schemas.microsoft.com/office/drawing/2014/main" id="{8D965552-9BE5-46DC-A44D-A9837407F8DD}"/>
              </a:ext>
            </a:extLst>
          </p:cNvPr>
          <p:cNvSpPr/>
          <p:nvPr/>
        </p:nvSpPr>
        <p:spPr>
          <a:xfrm flipV="1">
            <a:off x="3263900" y="1581739"/>
            <a:ext cx="1268307" cy="126830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泪滴形 21">
            <a:extLst>
              <a:ext uri="{FF2B5EF4-FFF2-40B4-BE49-F238E27FC236}">
                <a16:creationId xmlns:a16="http://schemas.microsoft.com/office/drawing/2014/main" id="{D143FF47-39F1-4351-8165-07DEAA1966CE}"/>
              </a:ext>
            </a:extLst>
          </p:cNvPr>
          <p:cNvSpPr/>
          <p:nvPr/>
        </p:nvSpPr>
        <p:spPr>
          <a:xfrm flipH="1" flipV="1">
            <a:off x="4662593" y="1581739"/>
            <a:ext cx="1268307" cy="126830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8E72389C-5EB1-4765-87FE-18C3CA94A795}"/>
              </a:ext>
            </a:extLst>
          </p:cNvPr>
          <p:cNvSpPr/>
          <p:nvPr/>
        </p:nvSpPr>
        <p:spPr>
          <a:xfrm>
            <a:off x="254977" y="1951406"/>
            <a:ext cx="2840047" cy="794385"/>
          </a:xfrm>
          <a:prstGeom prst="rect">
            <a:avLst/>
          </a:prstGeom>
        </p:spPr>
        <p:txBody>
          <a:bodyPr wrap="square">
            <a:spAutoFit/>
          </a:bodyPr>
          <a:lstStyle/>
          <a:p>
            <a:pPr lvl="0" algn="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Control group initiated 10798 background checks and the treatment group initiated 5357 background checks. </a:t>
            </a:r>
          </a:p>
        </p:txBody>
      </p:sp>
      <p:sp>
        <p:nvSpPr>
          <p:cNvPr id="25" name="文本框 24">
            <a:extLst>
              <a:ext uri="{FF2B5EF4-FFF2-40B4-BE49-F238E27FC236}">
                <a16:creationId xmlns:a16="http://schemas.microsoft.com/office/drawing/2014/main" id="{767782AA-1EC1-4FE0-B6BE-FD08949509D3}"/>
              </a:ext>
            </a:extLst>
          </p:cNvPr>
          <p:cNvSpPr txBox="1"/>
          <p:nvPr/>
        </p:nvSpPr>
        <p:spPr>
          <a:xfrm>
            <a:off x="435385" y="1666185"/>
            <a:ext cx="2651688" cy="307777"/>
          </a:xfrm>
          <a:prstGeom prst="rect">
            <a:avLst/>
          </a:prstGeom>
          <a:noFill/>
        </p:spPr>
        <p:txBody>
          <a:bodyPr wrap="none" rtlCol="0">
            <a:spAutoFit/>
          </a:bodyPr>
          <a:lstStyle/>
          <a:p>
            <a:pPr algn="r"/>
            <a:r>
              <a:rPr lang="en-US" altLang="zh-CN" sz="1400" dirty="0">
                <a:solidFill>
                  <a:srgbClr val="2E3032"/>
                </a:solidFill>
                <a:latin typeface="+mj-lt"/>
              </a:rPr>
              <a:t>Background checks initiated</a:t>
            </a:r>
          </a:p>
        </p:txBody>
      </p:sp>
      <p:cxnSp>
        <p:nvCxnSpPr>
          <p:cNvPr id="8" name="直接连接符 7">
            <a:extLst>
              <a:ext uri="{FF2B5EF4-FFF2-40B4-BE49-F238E27FC236}">
                <a16:creationId xmlns:a16="http://schemas.microsoft.com/office/drawing/2014/main" id="{3EC0F8E2-162F-41EB-8A95-1BF0498D3BAC}"/>
              </a:ext>
            </a:extLst>
          </p:cNvPr>
          <p:cNvCxnSpPr/>
          <p:nvPr/>
        </p:nvCxnSpPr>
        <p:spPr>
          <a:xfrm>
            <a:off x="2679590" y="1986083"/>
            <a:ext cx="310101"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5396C8A1-7C33-47F7-8CCD-A74A49AE81E5}"/>
              </a:ext>
            </a:extLst>
          </p:cNvPr>
          <p:cNvSpPr/>
          <p:nvPr/>
        </p:nvSpPr>
        <p:spPr>
          <a:xfrm>
            <a:off x="487791" y="3316233"/>
            <a:ext cx="2501900" cy="794385"/>
          </a:xfrm>
          <a:prstGeom prst="rect">
            <a:avLst/>
          </a:prstGeom>
        </p:spPr>
        <p:txBody>
          <a:bodyPr wrap="square">
            <a:spAutoFit/>
          </a:bodyPr>
          <a:lstStyle/>
          <a:p>
            <a:pPr lvl="0" algn="r"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Control group completed 2800 batches and treatment group completed 2258 batches. </a:t>
            </a:r>
          </a:p>
        </p:txBody>
      </p:sp>
      <p:sp>
        <p:nvSpPr>
          <p:cNvPr id="27" name="文本框 26">
            <a:extLst>
              <a:ext uri="{FF2B5EF4-FFF2-40B4-BE49-F238E27FC236}">
                <a16:creationId xmlns:a16="http://schemas.microsoft.com/office/drawing/2014/main" id="{92964D79-3BEF-453C-A282-7FADC3DC8C35}"/>
              </a:ext>
            </a:extLst>
          </p:cNvPr>
          <p:cNvSpPr txBox="1"/>
          <p:nvPr/>
        </p:nvSpPr>
        <p:spPr>
          <a:xfrm>
            <a:off x="895912" y="3031012"/>
            <a:ext cx="2085828" cy="307777"/>
          </a:xfrm>
          <a:prstGeom prst="rect">
            <a:avLst/>
          </a:prstGeom>
          <a:noFill/>
        </p:spPr>
        <p:txBody>
          <a:bodyPr wrap="none" rtlCol="0">
            <a:spAutoFit/>
          </a:bodyPr>
          <a:lstStyle/>
          <a:p>
            <a:pPr algn="r"/>
            <a:r>
              <a:rPr lang="en-US" altLang="zh-CN" sz="1400" dirty="0">
                <a:solidFill>
                  <a:srgbClr val="2E3032"/>
                </a:solidFill>
                <a:latin typeface="+mj-lt"/>
              </a:rPr>
              <a:t>First batch completed</a:t>
            </a:r>
          </a:p>
        </p:txBody>
      </p:sp>
      <p:cxnSp>
        <p:nvCxnSpPr>
          <p:cNvPr id="29" name="直接连接符 28">
            <a:extLst>
              <a:ext uri="{FF2B5EF4-FFF2-40B4-BE49-F238E27FC236}">
                <a16:creationId xmlns:a16="http://schemas.microsoft.com/office/drawing/2014/main" id="{E91DF812-C387-4E93-9D09-BEBCFCB8596F}"/>
              </a:ext>
            </a:extLst>
          </p:cNvPr>
          <p:cNvCxnSpPr/>
          <p:nvPr/>
        </p:nvCxnSpPr>
        <p:spPr>
          <a:xfrm>
            <a:off x="2574257" y="3350910"/>
            <a:ext cx="310101"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sp>
        <p:nvSpPr>
          <p:cNvPr id="30" name="矩形 2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13A10618-1A2A-4DA1-AA30-1E08D126F840}"/>
              </a:ext>
            </a:extLst>
          </p:cNvPr>
          <p:cNvSpPr/>
          <p:nvPr/>
        </p:nvSpPr>
        <p:spPr>
          <a:xfrm>
            <a:off x="6212730" y="3316233"/>
            <a:ext cx="2501900" cy="1763881"/>
          </a:xfrm>
          <a:prstGeom prst="rect">
            <a:avLst/>
          </a:prstGeom>
        </p:spPr>
        <p:txBody>
          <a:bodyPr wrap="square">
            <a:spAutoFit/>
          </a:bodyPr>
          <a:lstStyle/>
          <a:p>
            <a:pPr lvl="0"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The cost per success shopper is total cost for checking/completed batches,  control group cost 115.69$ per success and  treatment group cost 71.17$ per success. The result indicate this change is cost effective, initiate checks early will save 40% of the cost during the process. </a:t>
            </a:r>
          </a:p>
        </p:txBody>
      </p:sp>
      <p:sp>
        <p:nvSpPr>
          <p:cNvPr id="31" name="文本框 30">
            <a:extLst>
              <a:ext uri="{FF2B5EF4-FFF2-40B4-BE49-F238E27FC236}">
                <a16:creationId xmlns:a16="http://schemas.microsoft.com/office/drawing/2014/main" id="{92F3845A-19D5-43CA-AE6F-98709B252D92}"/>
              </a:ext>
            </a:extLst>
          </p:cNvPr>
          <p:cNvSpPr txBox="1"/>
          <p:nvPr/>
        </p:nvSpPr>
        <p:spPr>
          <a:xfrm>
            <a:off x="6212730" y="3031012"/>
            <a:ext cx="1579278" cy="307777"/>
          </a:xfrm>
          <a:prstGeom prst="rect">
            <a:avLst/>
          </a:prstGeom>
          <a:noFill/>
        </p:spPr>
        <p:txBody>
          <a:bodyPr wrap="none" rtlCol="0">
            <a:spAutoFit/>
          </a:bodyPr>
          <a:lstStyle/>
          <a:p>
            <a:r>
              <a:rPr lang="en-US" altLang="zh-CN" sz="1400" dirty="0">
                <a:solidFill>
                  <a:srgbClr val="2E3032"/>
                </a:solidFill>
                <a:latin typeface="+mj-lt"/>
              </a:rPr>
              <a:t>Dollar efficiency</a:t>
            </a:r>
          </a:p>
        </p:txBody>
      </p:sp>
      <p:cxnSp>
        <p:nvCxnSpPr>
          <p:cNvPr id="32" name="直接连接符 31">
            <a:extLst>
              <a:ext uri="{FF2B5EF4-FFF2-40B4-BE49-F238E27FC236}">
                <a16:creationId xmlns:a16="http://schemas.microsoft.com/office/drawing/2014/main" id="{EF48B5EC-4B2F-4B46-87D3-1718104256DA}"/>
              </a:ext>
            </a:extLst>
          </p:cNvPr>
          <p:cNvCxnSpPr/>
          <p:nvPr/>
        </p:nvCxnSpPr>
        <p:spPr>
          <a:xfrm>
            <a:off x="6308146" y="3350910"/>
            <a:ext cx="310101"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sp>
        <p:nvSpPr>
          <p:cNvPr id="33" name="矩形 3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F768E9E7-1DB6-44FF-9DE5-9FE3861FA8AE}"/>
              </a:ext>
            </a:extLst>
          </p:cNvPr>
          <p:cNvSpPr/>
          <p:nvPr/>
        </p:nvSpPr>
        <p:spPr>
          <a:xfrm>
            <a:off x="6212730" y="2055661"/>
            <a:ext cx="2501900" cy="794385"/>
          </a:xfrm>
          <a:prstGeom prst="rect">
            <a:avLst/>
          </a:prstGeom>
        </p:spPr>
        <p:txBody>
          <a:bodyPr wrap="square">
            <a:spAutoFit/>
          </a:bodyPr>
          <a:lstStyle/>
          <a:p>
            <a:pPr lvl="0"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Cost per check is 30$, control group’s total cost is 323,940 and treatment group’s total cost is 160,710. </a:t>
            </a:r>
          </a:p>
        </p:txBody>
      </p:sp>
      <p:sp>
        <p:nvSpPr>
          <p:cNvPr id="34" name="文本框 33">
            <a:extLst>
              <a:ext uri="{FF2B5EF4-FFF2-40B4-BE49-F238E27FC236}">
                <a16:creationId xmlns:a16="http://schemas.microsoft.com/office/drawing/2014/main" id="{3E0B5894-F80B-4770-99C9-73039454DED3}"/>
              </a:ext>
            </a:extLst>
          </p:cNvPr>
          <p:cNvSpPr txBox="1"/>
          <p:nvPr/>
        </p:nvSpPr>
        <p:spPr>
          <a:xfrm>
            <a:off x="6212730" y="1770440"/>
            <a:ext cx="2132315" cy="307777"/>
          </a:xfrm>
          <a:prstGeom prst="rect">
            <a:avLst/>
          </a:prstGeom>
          <a:noFill/>
        </p:spPr>
        <p:txBody>
          <a:bodyPr wrap="none" rtlCol="0">
            <a:spAutoFit/>
          </a:bodyPr>
          <a:lstStyle/>
          <a:p>
            <a:r>
              <a:rPr lang="en-US" altLang="zh-CN" sz="1400" dirty="0">
                <a:solidFill>
                  <a:srgbClr val="2E3032"/>
                </a:solidFill>
                <a:latin typeface="+mj-lt"/>
              </a:rPr>
              <a:t>Total cost for checking</a:t>
            </a:r>
          </a:p>
        </p:txBody>
      </p:sp>
      <p:cxnSp>
        <p:nvCxnSpPr>
          <p:cNvPr id="35" name="直接连接符 34">
            <a:extLst>
              <a:ext uri="{FF2B5EF4-FFF2-40B4-BE49-F238E27FC236}">
                <a16:creationId xmlns:a16="http://schemas.microsoft.com/office/drawing/2014/main" id="{1B390438-AFE0-475A-89C9-1C841162AB02}"/>
              </a:ext>
            </a:extLst>
          </p:cNvPr>
          <p:cNvCxnSpPr/>
          <p:nvPr/>
        </p:nvCxnSpPr>
        <p:spPr>
          <a:xfrm>
            <a:off x="6308146" y="2090338"/>
            <a:ext cx="310101"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grpSp>
        <p:nvGrpSpPr>
          <p:cNvPr id="20" name="Group 112">
            <a:extLst>
              <a:ext uri="{FF2B5EF4-FFF2-40B4-BE49-F238E27FC236}">
                <a16:creationId xmlns:a16="http://schemas.microsoft.com/office/drawing/2014/main" id="{B29AADBD-13B3-40B0-93D9-742B4DF847ED}"/>
              </a:ext>
            </a:extLst>
          </p:cNvPr>
          <p:cNvGrpSpPr/>
          <p:nvPr/>
        </p:nvGrpSpPr>
        <p:grpSpPr>
          <a:xfrm>
            <a:off x="5025547" y="3398320"/>
            <a:ext cx="442701" cy="414749"/>
            <a:chOff x="5368132" y="3540125"/>
            <a:chExt cx="465138" cy="435769"/>
          </a:xfrm>
          <a:solidFill>
            <a:srgbClr val="2E3032"/>
          </a:solidFill>
        </p:grpSpPr>
        <p:sp>
          <p:nvSpPr>
            <p:cNvPr id="24" name="AutoShape 110">
              <a:extLst>
                <a:ext uri="{FF2B5EF4-FFF2-40B4-BE49-F238E27FC236}">
                  <a16:creationId xmlns:a16="http://schemas.microsoft.com/office/drawing/2014/main" id="{D2B12FB4-F299-4A2A-B914-658665397D82}"/>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8DF4B90F-E2D3-4959-8A66-E8C63BD1264F}"/>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7" name="AutoShape 112">
            <a:extLst>
              <a:ext uri="{FF2B5EF4-FFF2-40B4-BE49-F238E27FC236}">
                <a16:creationId xmlns:a16="http://schemas.microsoft.com/office/drawing/2014/main" id="{7178A355-EF04-4A0C-9B1B-F993D2C5AC44}"/>
              </a:ext>
            </a:extLst>
          </p:cNvPr>
          <p:cNvSpPr>
            <a:spLocks/>
          </p:cNvSpPr>
          <p:nvPr/>
        </p:nvSpPr>
        <p:spPr bwMode="auto">
          <a:xfrm>
            <a:off x="5056303" y="1996895"/>
            <a:ext cx="443420" cy="44146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8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84"/>
                  <a:pt x="2737" y="2018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E3032"/>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8" name="Group 124">
            <a:extLst>
              <a:ext uri="{FF2B5EF4-FFF2-40B4-BE49-F238E27FC236}">
                <a16:creationId xmlns:a16="http://schemas.microsoft.com/office/drawing/2014/main" id="{7ADFD8E5-32B5-4533-8EE8-98471CEBAE1B}"/>
              </a:ext>
            </a:extLst>
          </p:cNvPr>
          <p:cNvGrpSpPr/>
          <p:nvPr/>
        </p:nvGrpSpPr>
        <p:grpSpPr>
          <a:xfrm>
            <a:off x="3671533" y="2002916"/>
            <a:ext cx="442701" cy="372442"/>
            <a:chOff x="5368132" y="2625725"/>
            <a:chExt cx="465138" cy="391319"/>
          </a:xfrm>
          <a:solidFill>
            <a:srgbClr val="2E3032"/>
          </a:solidFill>
        </p:grpSpPr>
        <p:sp>
          <p:nvSpPr>
            <p:cNvPr id="39" name="AutoShape 120">
              <a:extLst>
                <a:ext uri="{FF2B5EF4-FFF2-40B4-BE49-F238E27FC236}">
                  <a16:creationId xmlns:a16="http://schemas.microsoft.com/office/drawing/2014/main" id="{E0E23B90-FAE9-4143-871D-E82CC24449F1}"/>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121">
              <a:extLst>
                <a:ext uri="{FF2B5EF4-FFF2-40B4-BE49-F238E27FC236}">
                  <a16:creationId xmlns:a16="http://schemas.microsoft.com/office/drawing/2014/main" id="{2443EA94-9B66-4DBC-BE38-947D97578FF5}"/>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122">
              <a:extLst>
                <a:ext uri="{FF2B5EF4-FFF2-40B4-BE49-F238E27FC236}">
                  <a16:creationId xmlns:a16="http://schemas.microsoft.com/office/drawing/2014/main" id="{B4FA5AFC-7C5A-4F8C-A32B-FB5E8F29A30B}"/>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2" name="组合 41">
            <a:extLst>
              <a:ext uri="{FF2B5EF4-FFF2-40B4-BE49-F238E27FC236}">
                <a16:creationId xmlns:a16="http://schemas.microsoft.com/office/drawing/2014/main" id="{959CE173-35E6-473E-95DD-523319B2E006}"/>
              </a:ext>
            </a:extLst>
          </p:cNvPr>
          <p:cNvGrpSpPr/>
          <p:nvPr/>
        </p:nvGrpSpPr>
        <p:grpSpPr>
          <a:xfrm>
            <a:off x="3676650" y="3366518"/>
            <a:ext cx="441945" cy="441945"/>
            <a:chOff x="3191434" y="2145028"/>
            <a:chExt cx="359165" cy="359165"/>
          </a:xfrm>
          <a:solidFill>
            <a:srgbClr val="2E3032"/>
          </a:solidFill>
        </p:grpSpPr>
        <p:sp>
          <p:nvSpPr>
            <p:cNvPr id="43" name="AutoShape 123">
              <a:extLst>
                <a:ext uri="{FF2B5EF4-FFF2-40B4-BE49-F238E27FC236}">
                  <a16:creationId xmlns:a16="http://schemas.microsoft.com/office/drawing/2014/main" id="{3D5F3AFC-DC0B-4638-A2AB-703EF704A0FF}"/>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124">
              <a:extLst>
                <a:ext uri="{FF2B5EF4-FFF2-40B4-BE49-F238E27FC236}">
                  <a16:creationId xmlns:a16="http://schemas.microsoft.com/office/drawing/2014/main" id="{C8C790BA-6131-451B-A67F-8E81A82DD22F}"/>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5">
              <a:extLst>
                <a:ext uri="{FF2B5EF4-FFF2-40B4-BE49-F238E27FC236}">
                  <a16:creationId xmlns:a16="http://schemas.microsoft.com/office/drawing/2014/main" id="{4F66A9BB-C37A-4056-A7E4-AB379B2B931F}"/>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97908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8D287C2-BA09-4E7D-93D7-D3F52ED80F76}"/>
              </a:ext>
            </a:extLst>
          </p:cNvPr>
          <p:cNvSpPr txBox="1"/>
          <p:nvPr/>
        </p:nvSpPr>
        <p:spPr>
          <a:xfrm>
            <a:off x="593124" y="272464"/>
            <a:ext cx="2608406" cy="461665"/>
          </a:xfrm>
          <a:prstGeom prst="rect">
            <a:avLst/>
          </a:prstGeom>
          <a:noFill/>
        </p:spPr>
        <p:txBody>
          <a:bodyPr wrap="none" rtlCol="0">
            <a:spAutoFit/>
          </a:bodyPr>
          <a:lstStyle/>
          <a:p>
            <a:r>
              <a:rPr lang="en-US" altLang="zh-CN" sz="2400" dirty="0">
                <a:solidFill>
                  <a:srgbClr val="2E3032"/>
                </a:solidFill>
                <a:latin typeface="+mj-lt"/>
              </a:rPr>
              <a:t>Q3: Observation</a:t>
            </a:r>
          </a:p>
        </p:txBody>
      </p:sp>
      <p:sp>
        <p:nvSpPr>
          <p:cNvPr id="13" name="矩形 12">
            <a:extLst>
              <a:ext uri="{FF2B5EF4-FFF2-40B4-BE49-F238E27FC236}">
                <a16:creationId xmlns:a16="http://schemas.microsoft.com/office/drawing/2014/main" id="{81125F0A-1720-45E5-8427-C3D8687100E5}"/>
              </a:ext>
            </a:extLst>
          </p:cNvPr>
          <p:cNvSpPr/>
          <p:nvPr/>
        </p:nvSpPr>
        <p:spPr>
          <a:xfrm>
            <a:off x="0" y="1199274"/>
            <a:ext cx="9144000" cy="3569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0683E445-3FE6-4627-8F29-6DE20DBA3643}"/>
              </a:ext>
            </a:extLst>
          </p:cNvPr>
          <p:cNvSpPr txBox="1"/>
          <p:nvPr/>
        </p:nvSpPr>
        <p:spPr>
          <a:xfrm>
            <a:off x="165100" y="1346144"/>
            <a:ext cx="1952779" cy="400110"/>
          </a:xfrm>
          <a:prstGeom prst="rect">
            <a:avLst/>
          </a:prstGeom>
          <a:noFill/>
        </p:spPr>
        <p:txBody>
          <a:bodyPr wrap="none" rtlCol="0">
            <a:spAutoFit/>
          </a:bodyPr>
          <a:lstStyle/>
          <a:p>
            <a:r>
              <a:rPr lang="en-US" altLang="zh-CN" sz="2000" dirty="0">
                <a:solidFill>
                  <a:srgbClr val="2E3032"/>
                </a:solidFill>
                <a:latin typeface="+mj-lt"/>
              </a:rPr>
              <a:t>job site search</a:t>
            </a:r>
            <a:endParaRPr lang="zh-CN" altLang="en-US" sz="2000" dirty="0">
              <a:solidFill>
                <a:srgbClr val="2E3032"/>
              </a:solidFill>
              <a:latin typeface="+mj-lt"/>
            </a:endParaRPr>
          </a:p>
        </p:txBody>
      </p:sp>
      <p:sp>
        <p:nvSpPr>
          <p:cNvPr id="15" name="文本框 14">
            <a:extLst>
              <a:ext uri="{FF2B5EF4-FFF2-40B4-BE49-F238E27FC236}">
                <a16:creationId xmlns:a16="http://schemas.microsoft.com/office/drawing/2014/main" id="{3DEAD145-0A1A-4C48-BC04-061434174B71}"/>
              </a:ext>
            </a:extLst>
          </p:cNvPr>
          <p:cNvSpPr txBox="1"/>
          <p:nvPr/>
        </p:nvSpPr>
        <p:spPr>
          <a:xfrm>
            <a:off x="4818950" y="1321613"/>
            <a:ext cx="1770036" cy="400110"/>
          </a:xfrm>
          <a:prstGeom prst="rect">
            <a:avLst/>
          </a:prstGeom>
          <a:noFill/>
        </p:spPr>
        <p:txBody>
          <a:bodyPr wrap="none" rtlCol="0">
            <a:spAutoFit/>
          </a:bodyPr>
          <a:lstStyle/>
          <a:p>
            <a:r>
              <a:rPr lang="en-US" altLang="zh-CN" sz="2000" dirty="0">
                <a:solidFill>
                  <a:srgbClr val="2E3032"/>
                </a:solidFill>
                <a:latin typeface="+mj-lt"/>
              </a:rPr>
              <a:t>social media</a:t>
            </a:r>
            <a:endParaRPr lang="zh-CN" altLang="en-US" sz="2000" dirty="0">
              <a:solidFill>
                <a:srgbClr val="2E3032"/>
              </a:solidFill>
              <a:latin typeface="+mj-lt"/>
            </a:endParaRPr>
          </a:p>
        </p:txBody>
      </p:sp>
      <p:sp>
        <p:nvSpPr>
          <p:cNvPr id="16" name="文本框 15">
            <a:extLst>
              <a:ext uri="{FF2B5EF4-FFF2-40B4-BE49-F238E27FC236}">
                <a16:creationId xmlns:a16="http://schemas.microsoft.com/office/drawing/2014/main" id="{B91015C0-25BC-44FA-B8D9-42115B7C44FF}"/>
              </a:ext>
            </a:extLst>
          </p:cNvPr>
          <p:cNvSpPr txBox="1"/>
          <p:nvPr/>
        </p:nvSpPr>
        <p:spPr>
          <a:xfrm>
            <a:off x="2316394" y="1333443"/>
            <a:ext cx="2201244" cy="400110"/>
          </a:xfrm>
          <a:prstGeom prst="rect">
            <a:avLst/>
          </a:prstGeom>
          <a:noFill/>
        </p:spPr>
        <p:txBody>
          <a:bodyPr wrap="none" rtlCol="0">
            <a:spAutoFit/>
          </a:bodyPr>
          <a:lstStyle/>
          <a:p>
            <a:r>
              <a:rPr lang="en-US" altLang="zh-CN" sz="2000" dirty="0">
                <a:solidFill>
                  <a:srgbClr val="2E3032"/>
                </a:solidFill>
                <a:latin typeface="+mj-lt"/>
              </a:rPr>
              <a:t>shopper referral </a:t>
            </a:r>
            <a:endParaRPr lang="zh-CN" altLang="en-US" sz="2000" dirty="0">
              <a:solidFill>
                <a:srgbClr val="2E3032"/>
              </a:solidFill>
              <a:latin typeface="+mj-lt"/>
            </a:endParaRPr>
          </a:p>
        </p:txBody>
      </p:sp>
      <p:sp>
        <p:nvSpPr>
          <p:cNvPr id="17" name="文本框 16">
            <a:extLst>
              <a:ext uri="{FF2B5EF4-FFF2-40B4-BE49-F238E27FC236}">
                <a16:creationId xmlns:a16="http://schemas.microsoft.com/office/drawing/2014/main" id="{B4D392AF-D068-4BEE-A4A0-D61E37149ED5}"/>
              </a:ext>
            </a:extLst>
          </p:cNvPr>
          <p:cNvSpPr txBox="1"/>
          <p:nvPr/>
        </p:nvSpPr>
        <p:spPr>
          <a:xfrm>
            <a:off x="7248779" y="1316460"/>
            <a:ext cx="1645002" cy="400110"/>
          </a:xfrm>
          <a:prstGeom prst="rect">
            <a:avLst/>
          </a:prstGeom>
          <a:noFill/>
        </p:spPr>
        <p:txBody>
          <a:bodyPr wrap="none" rtlCol="0">
            <a:spAutoFit/>
          </a:bodyPr>
          <a:lstStyle/>
          <a:p>
            <a:r>
              <a:rPr lang="en-US" altLang="zh-CN" sz="2000" dirty="0">
                <a:solidFill>
                  <a:srgbClr val="2E3032"/>
                </a:solidFill>
                <a:latin typeface="+mj-lt"/>
              </a:rPr>
              <a:t>web search</a:t>
            </a:r>
            <a:endParaRPr lang="zh-CN" altLang="en-US" sz="2000" dirty="0">
              <a:solidFill>
                <a:srgbClr val="2E3032"/>
              </a:solidFill>
              <a:latin typeface="+mj-lt"/>
            </a:endParaRPr>
          </a:p>
        </p:txBody>
      </p:sp>
      <p:grpSp>
        <p:nvGrpSpPr>
          <p:cNvPr id="12" name="组合 11">
            <a:extLst>
              <a:ext uri="{FF2B5EF4-FFF2-40B4-BE49-F238E27FC236}">
                <a16:creationId xmlns:a16="http://schemas.microsoft.com/office/drawing/2014/main" id="{87F1252B-76E7-7753-11A4-911D0B6C80A7}"/>
              </a:ext>
            </a:extLst>
          </p:cNvPr>
          <p:cNvGrpSpPr/>
          <p:nvPr/>
        </p:nvGrpSpPr>
        <p:grpSpPr>
          <a:xfrm>
            <a:off x="229840" y="1308100"/>
            <a:ext cx="8711964" cy="1711933"/>
            <a:chOff x="229840" y="1860442"/>
            <a:chExt cx="8711964" cy="1201780"/>
          </a:xfrm>
        </p:grpSpPr>
        <p:sp>
          <p:nvSpPr>
            <p:cNvPr id="18" name="文本框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589A3D63-0445-4497-8DDC-AB3C209A735F}"/>
                </a:ext>
              </a:extLst>
            </p:cNvPr>
            <p:cNvSpPr txBox="1">
              <a:spLocks noChangeArrowheads="1"/>
            </p:cNvSpPr>
            <p:nvPr/>
          </p:nvSpPr>
          <p:spPr bwMode="auto">
            <a:xfrm>
              <a:off x="981380" y="1860442"/>
              <a:ext cx="184730" cy="24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endParaRPr lang="en-US" altLang="zh-CN" sz="1200" dirty="0">
                <a:solidFill>
                  <a:srgbClr val="2E3032"/>
                </a:solidFill>
                <a:latin typeface="+mj-lt"/>
                <a:ea typeface="+mn-ea"/>
                <a:sym typeface="Calibri" panose="020F0502020204030204" pitchFamily="34" charset="0"/>
              </a:endParaRPr>
            </a:p>
          </p:txBody>
        </p:sp>
        <p:sp>
          <p:nvSpPr>
            <p:cNvPr id="19" name="矩形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4B37BBC2-378B-445B-992F-910CE20323DE}"/>
                </a:ext>
              </a:extLst>
            </p:cNvPr>
            <p:cNvSpPr/>
            <p:nvPr/>
          </p:nvSpPr>
          <p:spPr>
            <a:xfrm>
              <a:off x="229840" y="2137441"/>
              <a:ext cx="1687810" cy="778940"/>
            </a:xfrm>
            <a:prstGeom prst="rect">
              <a:avLst/>
            </a:prstGeom>
          </p:spPr>
          <p:txBody>
            <a:bodyPr wrap="square">
              <a:spAutoFit/>
            </a:bodyPr>
            <a:lstStyle/>
            <a:p>
              <a:pPr algn="ctr" fontAlgn="base">
                <a:lnSpc>
                  <a:spcPct val="150000"/>
                </a:lnSpc>
                <a:spcBef>
                  <a:spcPct val="0"/>
                </a:spcBef>
                <a:spcAft>
                  <a:spcPct val="0"/>
                </a:spcAft>
              </a:pPr>
              <a:r>
                <a:rPr lang="en-US" altLang="zh-CN" sz="900" dirty="0">
                  <a:solidFill>
                    <a:srgbClr val="2E3032"/>
                  </a:solidFill>
                  <a:ea typeface="微软雅黑" panose="020B0503020204020204" pitchFamily="34" charset="-122"/>
                  <a:cs typeface="Arial" panose="020B0604020202020204" pitchFamily="34" charset="0"/>
                  <a:sym typeface="Calibri" panose="020F0502020204030204" pitchFamily="34" charset="0"/>
                </a:rPr>
                <a:t> Lowest conversion rate and dollar efficiency in the control group, can be significantly improved if initiating background checks early.</a:t>
              </a:r>
            </a:p>
          </p:txBody>
        </p:sp>
        <p:cxnSp>
          <p:nvCxnSpPr>
            <p:cNvPr id="20" name="直接连接符 1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F3E9BEC8-43E1-4E86-950D-D81FC9E75877}"/>
                </a:ext>
              </a:extLst>
            </p:cNvPr>
            <p:cNvCxnSpPr/>
            <p:nvPr/>
          </p:nvCxnSpPr>
          <p:spPr>
            <a:xfrm>
              <a:off x="980492" y="2154067"/>
              <a:ext cx="186507"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sp>
          <p:nvSpPr>
            <p:cNvPr id="21" name="文本框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F225DCAB-5AD0-434E-93F7-D5B502560111}"/>
                </a:ext>
              </a:extLst>
            </p:cNvPr>
            <p:cNvSpPr txBox="1">
              <a:spLocks noChangeArrowheads="1"/>
            </p:cNvSpPr>
            <p:nvPr/>
          </p:nvSpPr>
          <p:spPr bwMode="auto">
            <a:xfrm>
              <a:off x="3294274" y="1877068"/>
              <a:ext cx="184730" cy="19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endParaRPr lang="en-US" altLang="zh-CN" sz="1200" dirty="0">
                <a:solidFill>
                  <a:srgbClr val="2E3032"/>
                </a:solidFill>
                <a:latin typeface="+mj-lt"/>
                <a:ea typeface="+mn-ea"/>
                <a:sym typeface="Calibri" panose="020F0502020204030204" pitchFamily="34" charset="0"/>
              </a:endParaRPr>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B2BDF05C-7900-40DA-9434-AEF499C09E44}"/>
                </a:ext>
              </a:extLst>
            </p:cNvPr>
            <p:cNvSpPr/>
            <p:nvPr/>
          </p:nvSpPr>
          <p:spPr>
            <a:xfrm>
              <a:off x="2542734" y="2154067"/>
              <a:ext cx="1687810" cy="633100"/>
            </a:xfrm>
            <a:prstGeom prst="rect">
              <a:avLst/>
            </a:prstGeom>
          </p:spPr>
          <p:txBody>
            <a:bodyPr wrap="square">
              <a:spAutoFit/>
            </a:bodyPr>
            <a:lstStyle/>
            <a:p>
              <a:pPr algn="ctr" fontAlgn="base">
                <a:lnSpc>
                  <a:spcPct val="150000"/>
                </a:lnSpc>
                <a:spcBef>
                  <a:spcPct val="0"/>
                </a:spcBef>
                <a:spcAft>
                  <a:spcPct val="0"/>
                </a:spcAft>
              </a:pPr>
              <a:r>
                <a:rPr lang="en-US" altLang="zh-CN" sz="900" dirty="0">
                  <a:solidFill>
                    <a:srgbClr val="2E3032"/>
                  </a:solidFill>
                  <a:ea typeface="微软雅黑" panose="020B0503020204020204" pitchFamily="34" charset="-122"/>
                  <a:cs typeface="Arial" panose="020B0604020202020204" pitchFamily="34" charset="0"/>
                  <a:sym typeface="Calibri" panose="020F0502020204030204" pitchFamily="34" charset="0"/>
                </a:rPr>
                <a:t>Highest conversion rate, dollar efficiency and orientation rate in both control and treatment group.</a:t>
              </a:r>
            </a:p>
          </p:txBody>
        </p:sp>
        <p:cxnSp>
          <p:nvCxnSpPr>
            <p:cNvPr id="23" name="直接连接符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A896A6A2-F74D-438A-B957-08485553C0ED}"/>
                </a:ext>
              </a:extLst>
            </p:cNvPr>
            <p:cNvCxnSpPr/>
            <p:nvPr/>
          </p:nvCxnSpPr>
          <p:spPr>
            <a:xfrm>
              <a:off x="3293386" y="2170693"/>
              <a:ext cx="186507"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038100FA-1003-4DAE-BBA9-AA06EF0FF4B4}"/>
                </a:ext>
              </a:extLst>
            </p:cNvPr>
            <p:cNvSpPr txBox="1">
              <a:spLocks noChangeArrowheads="1"/>
            </p:cNvSpPr>
            <p:nvPr/>
          </p:nvSpPr>
          <p:spPr bwMode="auto">
            <a:xfrm>
              <a:off x="5603868" y="1860442"/>
              <a:ext cx="184730" cy="19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endParaRPr lang="en-US" altLang="zh-CN" sz="1200" dirty="0">
                <a:solidFill>
                  <a:srgbClr val="2E3032"/>
                </a:solidFill>
                <a:latin typeface="+mj-lt"/>
                <a:ea typeface="+mn-ea"/>
                <a:sym typeface="Calibri" panose="020F0502020204030204" pitchFamily="34" charset="0"/>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EF8A6673-1629-4904-AD60-9F052457A0C4}"/>
                </a:ext>
              </a:extLst>
            </p:cNvPr>
            <p:cNvSpPr/>
            <p:nvPr/>
          </p:nvSpPr>
          <p:spPr>
            <a:xfrm>
              <a:off x="4852328" y="2137441"/>
              <a:ext cx="1687810" cy="924781"/>
            </a:xfrm>
            <a:prstGeom prst="rect">
              <a:avLst/>
            </a:prstGeom>
          </p:spPr>
          <p:txBody>
            <a:bodyPr wrap="square">
              <a:spAutoFit/>
            </a:bodyPr>
            <a:lstStyle/>
            <a:p>
              <a:pPr algn="ctr" fontAlgn="base">
                <a:lnSpc>
                  <a:spcPct val="150000"/>
                </a:lnSpc>
                <a:spcBef>
                  <a:spcPct val="0"/>
                </a:spcBef>
                <a:spcAft>
                  <a:spcPct val="0"/>
                </a:spcAft>
              </a:pPr>
              <a:r>
                <a:rPr lang="en-US" altLang="zh-CN" sz="900" dirty="0">
                  <a:solidFill>
                    <a:srgbClr val="2E3032"/>
                  </a:solidFill>
                  <a:ea typeface="微软雅黑" panose="020B0503020204020204" pitchFamily="34" charset="-122"/>
                  <a:cs typeface="Arial" panose="020B0604020202020204" pitchFamily="34" charset="0"/>
                  <a:sym typeface="Calibri" panose="020F0502020204030204" pitchFamily="34" charset="0"/>
                </a:rPr>
                <a:t>Takes the longest time from application to first batch completion in the control group, can be significantly reduced if initiating background checks early.</a:t>
              </a:r>
            </a:p>
          </p:txBody>
        </p:sp>
        <p:cxnSp>
          <p:nvCxnSpPr>
            <p:cNvPr id="36" name="直接连接符 3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16565C07-A2C0-41A4-9DBD-9FE139F062C4}"/>
                </a:ext>
              </a:extLst>
            </p:cNvPr>
            <p:cNvCxnSpPr/>
            <p:nvPr/>
          </p:nvCxnSpPr>
          <p:spPr>
            <a:xfrm>
              <a:off x="5602980" y="2154067"/>
              <a:ext cx="186507"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sp>
          <p:nvSpPr>
            <p:cNvPr id="37" name="文本框 3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8733B4B4-CD24-4EE7-BF8C-9C898858D9C0}"/>
                </a:ext>
              </a:extLst>
            </p:cNvPr>
            <p:cNvSpPr txBox="1">
              <a:spLocks noChangeArrowheads="1"/>
            </p:cNvSpPr>
            <p:nvPr/>
          </p:nvSpPr>
          <p:spPr bwMode="auto">
            <a:xfrm>
              <a:off x="8005534" y="1860442"/>
              <a:ext cx="184730" cy="19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endParaRPr lang="en-US" altLang="zh-CN" sz="1200" dirty="0">
                <a:solidFill>
                  <a:srgbClr val="2E3032"/>
                </a:solidFill>
                <a:latin typeface="+mj-lt"/>
                <a:ea typeface="+mn-ea"/>
                <a:sym typeface="Calibri" panose="020F0502020204030204" pitchFamily="34" charset="0"/>
              </a:endParaRPr>
            </a:p>
          </p:txBody>
        </p:sp>
        <p:sp>
          <p:nvSpPr>
            <p:cNvPr id="38" name="矩形 3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66E95F76-89FE-4E97-986D-29D7AE879D09}"/>
                </a:ext>
              </a:extLst>
            </p:cNvPr>
            <p:cNvSpPr/>
            <p:nvPr/>
          </p:nvSpPr>
          <p:spPr>
            <a:xfrm>
              <a:off x="7253994" y="2137441"/>
              <a:ext cx="1687810" cy="778940"/>
            </a:xfrm>
            <a:prstGeom prst="rect">
              <a:avLst/>
            </a:prstGeom>
          </p:spPr>
          <p:txBody>
            <a:bodyPr wrap="square">
              <a:spAutoFit/>
            </a:bodyPr>
            <a:lstStyle/>
            <a:p>
              <a:pPr algn="ctr" fontAlgn="base">
                <a:lnSpc>
                  <a:spcPct val="150000"/>
                </a:lnSpc>
                <a:spcBef>
                  <a:spcPct val="0"/>
                </a:spcBef>
                <a:spcAft>
                  <a:spcPct val="0"/>
                </a:spcAft>
              </a:pPr>
              <a:r>
                <a:rPr lang="en-US" altLang="zh-CN" sz="900" dirty="0">
                  <a:solidFill>
                    <a:srgbClr val="2E3032"/>
                  </a:solidFill>
                  <a:ea typeface="微软雅黑" panose="020B0503020204020204" pitchFamily="34" charset="-122"/>
                  <a:cs typeface="Arial" panose="020B0604020202020204" pitchFamily="34" charset="0"/>
                  <a:sym typeface="Calibri" panose="020F0502020204030204" pitchFamily="34" charset="0"/>
                </a:rPr>
                <a:t>Conversion rate, orientation rate and dollar efficiency will be significantly improved if initiating background checks early.</a:t>
              </a:r>
            </a:p>
          </p:txBody>
        </p:sp>
        <p:cxnSp>
          <p:nvCxnSpPr>
            <p:cNvPr id="39" name="直接连接符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E2FE9838-86DB-45D3-93AB-D3128A594974}"/>
                </a:ext>
              </a:extLst>
            </p:cNvPr>
            <p:cNvCxnSpPr/>
            <p:nvPr/>
          </p:nvCxnSpPr>
          <p:spPr>
            <a:xfrm>
              <a:off x="8004646" y="2154067"/>
              <a:ext cx="186507" cy="0"/>
            </a:xfrm>
            <a:prstGeom prst="line">
              <a:avLst/>
            </a:prstGeom>
            <a:ln w="19050">
              <a:solidFill>
                <a:srgbClr val="2E3032"/>
              </a:solidFill>
            </a:ln>
          </p:spPr>
          <p:style>
            <a:lnRef idx="1">
              <a:schemeClr val="accent1"/>
            </a:lnRef>
            <a:fillRef idx="0">
              <a:schemeClr val="accent1"/>
            </a:fillRef>
            <a:effectRef idx="0">
              <a:schemeClr val="accent1"/>
            </a:effectRef>
            <a:fontRef idx="minor">
              <a:schemeClr val="tx1"/>
            </a:fontRef>
          </p:style>
        </p:cxnSp>
      </p:grpSp>
      <p:graphicFrame>
        <p:nvGraphicFramePr>
          <p:cNvPr id="11" name="表格 10">
            <a:extLst>
              <a:ext uri="{FF2B5EF4-FFF2-40B4-BE49-F238E27FC236}">
                <a16:creationId xmlns:a16="http://schemas.microsoft.com/office/drawing/2014/main" id="{AF5E11F6-945F-19E1-954D-02A4015A32E1}"/>
              </a:ext>
            </a:extLst>
          </p:cNvPr>
          <p:cNvGraphicFramePr>
            <a:graphicFrameLocks noGrp="1"/>
          </p:cNvGraphicFramePr>
          <p:nvPr>
            <p:extLst>
              <p:ext uri="{D42A27DB-BD31-4B8C-83A1-F6EECF244321}">
                <p14:modId xmlns:p14="http://schemas.microsoft.com/office/powerpoint/2010/main" val="340783023"/>
              </p:ext>
            </p:extLst>
          </p:nvPr>
        </p:nvGraphicFramePr>
        <p:xfrm>
          <a:off x="42530" y="2984500"/>
          <a:ext cx="9053623" cy="1771650"/>
        </p:xfrm>
        <a:graphic>
          <a:graphicData uri="http://schemas.openxmlformats.org/drawingml/2006/table">
            <a:tbl>
              <a:tblPr/>
              <a:tblGrid>
                <a:gridCol w="2060591">
                  <a:extLst>
                    <a:ext uri="{9D8B030D-6E8A-4147-A177-3AD203B41FA5}">
                      <a16:colId xmlns:a16="http://schemas.microsoft.com/office/drawing/2014/main" val="3552576429"/>
                    </a:ext>
                  </a:extLst>
                </a:gridCol>
                <a:gridCol w="1476487">
                  <a:extLst>
                    <a:ext uri="{9D8B030D-6E8A-4147-A177-3AD203B41FA5}">
                      <a16:colId xmlns:a16="http://schemas.microsoft.com/office/drawing/2014/main" val="2317546375"/>
                    </a:ext>
                  </a:extLst>
                </a:gridCol>
                <a:gridCol w="2287744">
                  <a:extLst>
                    <a:ext uri="{9D8B030D-6E8A-4147-A177-3AD203B41FA5}">
                      <a16:colId xmlns:a16="http://schemas.microsoft.com/office/drawing/2014/main" val="2564617799"/>
                    </a:ext>
                  </a:extLst>
                </a:gridCol>
                <a:gridCol w="1346686">
                  <a:extLst>
                    <a:ext uri="{9D8B030D-6E8A-4147-A177-3AD203B41FA5}">
                      <a16:colId xmlns:a16="http://schemas.microsoft.com/office/drawing/2014/main" val="119119284"/>
                    </a:ext>
                  </a:extLst>
                </a:gridCol>
                <a:gridCol w="1882115">
                  <a:extLst>
                    <a:ext uri="{9D8B030D-6E8A-4147-A177-3AD203B41FA5}">
                      <a16:colId xmlns:a16="http://schemas.microsoft.com/office/drawing/2014/main" val="35229615"/>
                    </a:ext>
                  </a:extLst>
                </a:gridCol>
              </a:tblGrid>
              <a:tr h="169545">
                <a:tc>
                  <a:txBody>
                    <a:bodyPr/>
                    <a:lstStyle/>
                    <a:p>
                      <a:pPr algn="l" fontAlgn="ctr"/>
                      <a:r>
                        <a:rPr lang="es-US" sz="1100" b="0" i="0" u="none" strike="noStrike" dirty="0">
                          <a:solidFill>
                            <a:srgbClr val="2E3032"/>
                          </a:solidFill>
                          <a:effectLst/>
                          <a:latin typeface="等线" panose="02010600030101010101" pitchFamily="2" charset="-122"/>
                          <a:ea typeface="等线" panose="02010600030101010101" pitchFamily="2" charset="-122"/>
                        </a:rPr>
                        <a:t>control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conversion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sz="1100" b="0" i="0" u="none" strike="noStrike" dirty="0">
                          <a:solidFill>
                            <a:srgbClr val="2E3032"/>
                          </a:solidFill>
                          <a:effectLst/>
                          <a:latin typeface="等线" panose="02010600030101010101" pitchFamily="2" charset="-122"/>
                          <a:ea typeface="等线" panose="02010600030101010101" pitchFamily="2" charset="-122"/>
                        </a:rPr>
                        <a:t>application to first batch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sz="1100" b="0" i="0" u="none" strike="noStrike" dirty="0">
                          <a:solidFill>
                            <a:srgbClr val="2E3032"/>
                          </a:solidFill>
                          <a:effectLst/>
                          <a:latin typeface="等线" panose="02010600030101010101" pitchFamily="2" charset="-122"/>
                          <a:ea typeface="等线" panose="02010600030101010101" pitchFamily="2" charset="-122"/>
                        </a:rPr>
                        <a:t>orientation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dollar efficiency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0391932"/>
                  </a:ext>
                </a:extLst>
              </a:tr>
              <a:tr h="169545">
                <a:tc>
                  <a:txBody>
                    <a:bodyPr/>
                    <a:lstStyle/>
                    <a:p>
                      <a:pPr algn="l" fontAlgn="ctr"/>
                      <a:r>
                        <a:rPr lang="es-US" sz="1100" b="0" i="0" u="none" strike="noStrike" dirty="0">
                          <a:solidFill>
                            <a:srgbClr val="2E3032"/>
                          </a:solidFill>
                          <a:effectLst/>
                          <a:latin typeface="等线" panose="02010600030101010101" pitchFamily="2" charset="-122"/>
                          <a:ea typeface="等线" panose="02010600030101010101" pitchFamily="2" charset="-122"/>
                        </a:rPr>
                        <a:t>job-search-site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15.47%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9.44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49.23%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$193.92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89601"/>
                  </a:ext>
                </a:extLst>
              </a:tr>
              <a:tr h="169545">
                <a:tc>
                  <a:txBody>
                    <a:bodyPr/>
                    <a:lstStyle/>
                    <a:p>
                      <a:pPr algn="l" fontAlgn="ctr"/>
                      <a:r>
                        <a:rPr lang="es-US" sz="1100" b="0" i="0" u="none" strike="noStrike" dirty="0">
                          <a:solidFill>
                            <a:srgbClr val="2E3032"/>
                          </a:solidFill>
                          <a:effectLst/>
                          <a:latin typeface="等线" panose="02010600030101010101" pitchFamily="2" charset="-122"/>
                          <a:ea typeface="等线" panose="02010600030101010101" pitchFamily="2" charset="-122"/>
                        </a:rPr>
                        <a:t>shopper-referral-bonus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32.57%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9.33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82.53%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$92.12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461722"/>
                  </a:ext>
                </a:extLst>
              </a:tr>
              <a:tr h="169545">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social-media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30.76%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11.19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17.10%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$97.52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5611487"/>
                  </a:ext>
                </a:extLst>
              </a:tr>
              <a:tr h="169545">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web-search-engine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24.56%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9.59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47.91%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$122.14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1965393"/>
                  </a:ext>
                </a:extLst>
              </a:tr>
              <a:tr h="169545">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treatment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sz="1100" b="0" i="0" u="none" strike="noStrike" dirty="0">
                          <a:solidFill>
                            <a:srgbClr val="2E3032"/>
                          </a:solidFill>
                          <a:effectLst/>
                          <a:latin typeface="等线" panose="02010600030101010101" pitchFamily="2" charset="-122"/>
                          <a:ea typeface="等线" panose="02010600030101010101" pitchFamily="2" charset="-122"/>
                        </a:rPr>
                        <a:t>conversion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altLang="zh-CN" sz="1100" b="0" i="0" u="none" strike="noStrike" dirty="0">
                          <a:solidFill>
                            <a:srgbClr val="2E3032"/>
                          </a:solidFill>
                          <a:effectLst/>
                          <a:latin typeface="等线" panose="02010600030101010101" pitchFamily="2" charset="-122"/>
                          <a:ea typeface="等线" panose="02010600030101010101" pitchFamily="2" charset="-122"/>
                        </a:rPr>
                        <a:t>application to first batch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orientation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s-US" sz="1100" b="0" i="0" u="none" strike="noStrike" dirty="0">
                          <a:solidFill>
                            <a:srgbClr val="2E3032"/>
                          </a:solidFill>
                          <a:effectLst/>
                          <a:latin typeface="等线" panose="02010600030101010101" pitchFamily="2" charset="-122"/>
                          <a:ea typeface="等线" panose="02010600030101010101" pitchFamily="2" charset="-122"/>
                        </a:rPr>
                        <a:t>dollar efficiency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0132435"/>
                  </a:ext>
                </a:extLst>
              </a:tr>
              <a:tr h="169545">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job-search-site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37.56%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6.36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59.03%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$79.88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1681006"/>
                  </a:ext>
                </a:extLst>
              </a:tr>
              <a:tr h="169545">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shopper-referral-bonus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48.75%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82.57%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a:solidFill>
                            <a:srgbClr val="2E3032"/>
                          </a:solidFill>
                          <a:effectLst/>
                          <a:latin typeface="等线" panose="02010600030101010101" pitchFamily="2" charset="-122"/>
                          <a:ea typeface="等线" panose="02010600030101010101" pitchFamily="2" charset="-122"/>
                        </a:rPr>
                        <a:t>$61.53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6488931"/>
                  </a:ext>
                </a:extLst>
              </a:tr>
              <a:tr h="169545">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social-media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38.16%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7.96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20.44%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$78.62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1812648"/>
                  </a:ext>
                </a:extLst>
              </a:tr>
              <a:tr h="169545">
                <a:tc>
                  <a:txBody>
                    <a:bodyPr/>
                    <a:lstStyle/>
                    <a:p>
                      <a:pPr algn="l" fontAlgn="ctr"/>
                      <a:r>
                        <a:rPr lang="es-US" sz="1100" b="0" i="0" u="none" strike="noStrike">
                          <a:solidFill>
                            <a:srgbClr val="2E3032"/>
                          </a:solidFill>
                          <a:effectLst/>
                          <a:latin typeface="等线" panose="02010600030101010101" pitchFamily="2" charset="-122"/>
                          <a:ea typeface="等线" panose="02010600030101010101" pitchFamily="2" charset="-122"/>
                        </a:rPr>
                        <a:t>web-search-engine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44.62%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6.84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59.86%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100" b="0" i="0" u="none" strike="noStrike" dirty="0">
                          <a:solidFill>
                            <a:srgbClr val="2E3032"/>
                          </a:solidFill>
                          <a:effectLst/>
                          <a:latin typeface="等线" panose="02010600030101010101" pitchFamily="2" charset="-122"/>
                          <a:ea typeface="等线" panose="02010600030101010101" pitchFamily="2" charset="-122"/>
                        </a:rPr>
                        <a:t>$67.24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9643768"/>
                  </a:ext>
                </a:extLst>
              </a:tr>
            </a:tbl>
          </a:graphicData>
        </a:graphic>
      </p:graphicFrame>
    </p:spTree>
    <p:extLst>
      <p:ext uri="{BB962C8B-B14F-4D97-AF65-F5344CB8AC3E}">
        <p14:creationId xmlns:p14="http://schemas.microsoft.com/office/powerpoint/2010/main" val="149507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8D287C2-BA09-4E7D-93D7-D3F52ED80F76}"/>
              </a:ext>
            </a:extLst>
          </p:cNvPr>
          <p:cNvSpPr txBox="1"/>
          <p:nvPr/>
        </p:nvSpPr>
        <p:spPr>
          <a:xfrm>
            <a:off x="593124" y="272464"/>
            <a:ext cx="3514104" cy="461665"/>
          </a:xfrm>
          <a:prstGeom prst="rect">
            <a:avLst/>
          </a:prstGeom>
          <a:noFill/>
        </p:spPr>
        <p:txBody>
          <a:bodyPr wrap="none" rtlCol="0">
            <a:spAutoFit/>
          </a:bodyPr>
          <a:lstStyle/>
          <a:p>
            <a:r>
              <a:rPr lang="en-US" altLang="zh-CN" sz="2400" dirty="0">
                <a:solidFill>
                  <a:srgbClr val="2E3032"/>
                </a:solidFill>
                <a:latin typeface="+mj-lt"/>
              </a:rPr>
              <a:t>Q3: Recommendation</a:t>
            </a:r>
          </a:p>
        </p:txBody>
      </p:sp>
      <p:sp>
        <p:nvSpPr>
          <p:cNvPr id="13" name="矩形 12">
            <a:extLst>
              <a:ext uri="{FF2B5EF4-FFF2-40B4-BE49-F238E27FC236}">
                <a16:creationId xmlns:a16="http://schemas.microsoft.com/office/drawing/2014/main" id="{8E90FCE6-14E5-4DFB-9F0B-C589F523BBCF}"/>
              </a:ext>
            </a:extLst>
          </p:cNvPr>
          <p:cNvSpPr/>
          <p:nvPr/>
        </p:nvSpPr>
        <p:spPr>
          <a:xfrm>
            <a:off x="0" y="1555750"/>
            <a:ext cx="4057650" cy="116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894CECE2-E9BB-4C64-9CF1-EF04680A696C}"/>
              </a:ext>
            </a:extLst>
          </p:cNvPr>
          <p:cNvSpPr/>
          <p:nvPr/>
        </p:nvSpPr>
        <p:spPr>
          <a:xfrm>
            <a:off x="5220741" y="2146288"/>
            <a:ext cx="3575725" cy="2975751"/>
          </a:xfrm>
          <a:prstGeom prst="rect">
            <a:avLst/>
          </a:prstGeom>
        </p:spPr>
        <p:txBody>
          <a:bodyPr wrap="square">
            <a:spAutoFit/>
          </a:bodyPr>
          <a:lstStyle/>
          <a:p>
            <a:pPr lvl="0"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Data from the observation indicates that the conversion rate and dollar efficiency for all channels except social media improved significantly after initiating background checks early. With social media having the lowest orientation rate in both groups, it’s reasonable to analyze the effect of orientation on conversion rate for this channel. </a:t>
            </a:r>
          </a:p>
          <a:p>
            <a:pPr lvl="0" fontAlgn="base">
              <a:lnSpc>
                <a:spcPct val="150000"/>
              </a:lnSpc>
              <a:spcBef>
                <a:spcPct val="0"/>
              </a:spcBef>
              <a:spcAft>
                <a:spcPct val="0"/>
              </a:spcAft>
            </a:pPr>
            <a:r>
              <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rPr>
              <a:t>From the table we can conclude that the higher the orientation rate the higher chance of successful hiring,  </a:t>
            </a:r>
            <a:r>
              <a:rPr lang="en-US" altLang="zh-CN" sz="1050" dirty="0"/>
              <a:t>performing an A/B Test to evaluate whether mandatory orientation will further improve the conversion rate for social media channel is recommended.</a:t>
            </a:r>
            <a:endPar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a:p>
            <a:pPr lvl="0" fontAlgn="base">
              <a:lnSpc>
                <a:spcPct val="150000"/>
              </a:lnSpc>
              <a:spcBef>
                <a:spcPct val="0"/>
              </a:spcBef>
              <a:spcAft>
                <a:spcPct val="0"/>
              </a:spcAft>
            </a:pPr>
            <a:endParaRPr lang="en-US" altLang="zh-CN" sz="105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22" name="文本框 21">
            <a:extLst>
              <a:ext uri="{FF2B5EF4-FFF2-40B4-BE49-F238E27FC236}">
                <a16:creationId xmlns:a16="http://schemas.microsoft.com/office/drawing/2014/main" id="{D078A322-28D1-4916-8B43-CFC0121C3C3F}"/>
              </a:ext>
            </a:extLst>
          </p:cNvPr>
          <p:cNvSpPr txBox="1"/>
          <p:nvPr/>
        </p:nvSpPr>
        <p:spPr>
          <a:xfrm>
            <a:off x="5196582" y="1624668"/>
            <a:ext cx="2993127" cy="461665"/>
          </a:xfrm>
          <a:prstGeom prst="rect">
            <a:avLst/>
          </a:prstGeom>
          <a:noFill/>
        </p:spPr>
        <p:txBody>
          <a:bodyPr wrap="none" rtlCol="0">
            <a:spAutoFit/>
          </a:bodyPr>
          <a:lstStyle/>
          <a:p>
            <a:r>
              <a:rPr lang="en-US" altLang="zh-CN" sz="2400" dirty="0">
                <a:solidFill>
                  <a:srgbClr val="2E3032"/>
                </a:solidFill>
                <a:latin typeface="+mj-lt"/>
              </a:rPr>
              <a:t>Social media hiring</a:t>
            </a:r>
          </a:p>
        </p:txBody>
      </p:sp>
      <p:sp>
        <p:nvSpPr>
          <p:cNvPr id="3" name="矩形 2">
            <a:extLst>
              <a:ext uri="{FF2B5EF4-FFF2-40B4-BE49-F238E27FC236}">
                <a16:creationId xmlns:a16="http://schemas.microsoft.com/office/drawing/2014/main" id="{3323B88F-8B80-423B-A124-C54FD7D663E1}"/>
              </a:ext>
            </a:extLst>
          </p:cNvPr>
          <p:cNvSpPr/>
          <p:nvPr/>
        </p:nvSpPr>
        <p:spPr>
          <a:xfrm>
            <a:off x="8946009" y="1384183"/>
            <a:ext cx="197991" cy="2775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a:extLst>
              <a:ext uri="{FF2B5EF4-FFF2-40B4-BE49-F238E27FC236}">
                <a16:creationId xmlns:a16="http://schemas.microsoft.com/office/drawing/2014/main" id="{3B359317-B932-42A0-B35B-2249980A5A6B}"/>
              </a:ext>
            </a:extLst>
          </p:cNvPr>
          <p:cNvGraphicFramePr>
            <a:graphicFrameLocks noGrp="1"/>
          </p:cNvGraphicFramePr>
          <p:nvPr>
            <p:extLst>
              <p:ext uri="{D42A27DB-BD31-4B8C-83A1-F6EECF244321}">
                <p14:modId xmlns:p14="http://schemas.microsoft.com/office/powerpoint/2010/main" val="2621942648"/>
              </p:ext>
            </p:extLst>
          </p:nvPr>
        </p:nvGraphicFramePr>
        <p:xfrm>
          <a:off x="44450" y="1594644"/>
          <a:ext cx="3975100" cy="1085850"/>
        </p:xfrm>
        <a:graphic>
          <a:graphicData uri="http://schemas.openxmlformats.org/drawingml/2006/table">
            <a:tbl>
              <a:tblPr/>
              <a:tblGrid>
                <a:gridCol w="913670">
                  <a:extLst>
                    <a:ext uri="{9D8B030D-6E8A-4147-A177-3AD203B41FA5}">
                      <a16:colId xmlns:a16="http://schemas.microsoft.com/office/drawing/2014/main" val="3724038385"/>
                    </a:ext>
                  </a:extLst>
                </a:gridCol>
                <a:gridCol w="1154778">
                  <a:extLst>
                    <a:ext uri="{9D8B030D-6E8A-4147-A177-3AD203B41FA5}">
                      <a16:colId xmlns:a16="http://schemas.microsoft.com/office/drawing/2014/main" val="3789135405"/>
                    </a:ext>
                  </a:extLst>
                </a:gridCol>
                <a:gridCol w="850221">
                  <a:extLst>
                    <a:ext uri="{9D8B030D-6E8A-4147-A177-3AD203B41FA5}">
                      <a16:colId xmlns:a16="http://schemas.microsoft.com/office/drawing/2014/main" val="3366751526"/>
                    </a:ext>
                  </a:extLst>
                </a:gridCol>
                <a:gridCol w="1056431">
                  <a:extLst>
                    <a:ext uri="{9D8B030D-6E8A-4147-A177-3AD203B41FA5}">
                      <a16:colId xmlns:a16="http://schemas.microsoft.com/office/drawing/2014/main" val="120108341"/>
                    </a:ext>
                  </a:extLst>
                </a:gridCol>
              </a:tblGrid>
              <a:tr h="180975">
                <a:tc>
                  <a:txBody>
                    <a:bodyPr/>
                    <a:lstStyle/>
                    <a:p>
                      <a:pPr algn="l" fontAlgn="ctr"/>
                      <a:r>
                        <a:rPr lang="es-US" sz="1100" b="0" i="0" u="none" strike="noStrike" dirty="0">
                          <a:solidFill>
                            <a:srgbClr val="000000"/>
                          </a:solidFill>
                          <a:effectLst/>
                          <a:latin typeface="等线" panose="02010600030101010101" pitchFamily="2" charset="-122"/>
                          <a:ea typeface="等线" panose="02010600030101010101" pitchFamily="2" charset="-122"/>
                        </a:rPr>
                        <a:t>control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US" sz="1100" b="0" i="0" u="none" strike="noStrike" dirty="0">
                          <a:solidFill>
                            <a:srgbClr val="000000"/>
                          </a:solidFill>
                          <a:effectLst/>
                          <a:latin typeface="等线" panose="02010600030101010101" pitchFamily="2" charset="-122"/>
                          <a:ea typeface="等线" panose="02010600030101010101" pitchFamily="2" charset="-122"/>
                        </a:rPr>
                        <a:t>social media 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US" sz="1100" b="0" i="0" u="none" strike="noStrike">
                          <a:solidFill>
                            <a:srgbClr val="000000"/>
                          </a:solidFill>
                          <a:effectLst/>
                          <a:latin typeface="等线" panose="02010600030101010101" pitchFamily="2" charset="-122"/>
                          <a:ea typeface="等线" panose="02010600030101010101" pitchFamily="2" charset="-122"/>
                        </a:rPr>
                        <a:t> hired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US" sz="1100" b="0" i="0" u="none" strike="noStrike">
                          <a:solidFill>
                            <a:srgbClr val="000000"/>
                          </a:solidFill>
                          <a:effectLst/>
                          <a:latin typeface="等线" panose="02010600030101010101" pitchFamily="2" charset="-122"/>
                          <a:ea typeface="等线" panose="02010600030101010101" pitchFamily="2" charset="-122"/>
                        </a:rPr>
                        <a:t>success hire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1315913"/>
                  </a:ext>
                </a:extLst>
              </a:tr>
              <a:tr h="180975">
                <a:tc>
                  <a:txBody>
                    <a:bodyPr/>
                    <a:lstStyle/>
                    <a:p>
                      <a:pPr algn="l" fontAlgn="ctr"/>
                      <a:r>
                        <a:rPr lang="es-US" sz="1100" b="0" i="0" u="none" strike="noStrike" dirty="0">
                          <a:solidFill>
                            <a:srgbClr val="000000"/>
                          </a:solidFill>
                          <a:effectLst/>
                          <a:latin typeface="等线" panose="02010600030101010101" pitchFamily="2" charset="-122"/>
                          <a:ea typeface="等线" panose="02010600030101010101" pitchFamily="2" charset="-122"/>
                        </a:rPr>
                        <a:t>orientation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543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35.91%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095301"/>
                  </a:ext>
                </a:extLst>
              </a:tr>
              <a:tr h="180975">
                <a:tc>
                  <a:txBody>
                    <a:bodyPr/>
                    <a:lstStyle/>
                    <a:p>
                      <a:pPr algn="l" fontAlgn="ctr"/>
                      <a:r>
                        <a:rPr lang="es-US" sz="1100" b="0" i="0" u="none" strike="noStrike">
                          <a:solidFill>
                            <a:srgbClr val="000000"/>
                          </a:solidFill>
                          <a:effectLst/>
                          <a:latin typeface="等线" panose="02010600030101010101" pitchFamily="2" charset="-122"/>
                          <a:ea typeface="等线" panose="02010600030101010101" pitchFamily="2" charset="-122"/>
                        </a:rPr>
                        <a:t>no orientation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29.70%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6147334"/>
                  </a:ext>
                </a:extLst>
              </a:tr>
              <a:tr h="180975">
                <a:tc>
                  <a:txBody>
                    <a:bodyPr/>
                    <a:lstStyle/>
                    <a:p>
                      <a:pPr algn="l" fontAlgn="ctr"/>
                      <a:r>
                        <a:rPr lang="es-US" sz="1100" b="0" i="0" u="none" strike="noStrike">
                          <a:solidFill>
                            <a:srgbClr val="000000"/>
                          </a:solidFill>
                          <a:effectLst/>
                          <a:latin typeface="等线" panose="02010600030101010101" pitchFamily="2" charset="-122"/>
                          <a:ea typeface="等线" panose="02010600030101010101" pitchFamily="2" charset="-122"/>
                        </a:rPr>
                        <a:t>treatment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US" sz="1100" b="0" i="0" u="none" strike="noStrike" dirty="0">
                          <a:solidFill>
                            <a:srgbClr val="000000"/>
                          </a:solidFill>
                          <a:effectLst/>
                          <a:latin typeface="等线" panose="02010600030101010101" pitchFamily="2" charset="-122"/>
                          <a:ea typeface="等线" panose="02010600030101010101" pitchFamily="2" charset="-122"/>
                        </a:rPr>
                        <a:t>social media 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US" sz="1100" b="0" i="0" u="none" strike="noStrike">
                          <a:solidFill>
                            <a:srgbClr val="000000"/>
                          </a:solidFill>
                          <a:effectLst/>
                          <a:latin typeface="等线" panose="02010600030101010101" pitchFamily="2" charset="-122"/>
                          <a:ea typeface="等线" panose="02010600030101010101" pitchFamily="2" charset="-122"/>
                        </a:rPr>
                        <a:t> hired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US" sz="1100" b="0" i="0" u="none" strike="noStrike" dirty="0">
                          <a:solidFill>
                            <a:srgbClr val="000000"/>
                          </a:solidFill>
                          <a:effectLst/>
                          <a:latin typeface="等线" panose="02010600030101010101" pitchFamily="2" charset="-122"/>
                          <a:ea typeface="等线" panose="02010600030101010101" pitchFamily="2" charset="-122"/>
                        </a:rPr>
                        <a:t>success hire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633317"/>
                  </a:ext>
                </a:extLst>
              </a:tr>
              <a:tr h="180975">
                <a:tc>
                  <a:txBody>
                    <a:bodyPr/>
                    <a:lstStyle/>
                    <a:p>
                      <a:pPr algn="l" fontAlgn="ctr"/>
                      <a:r>
                        <a:rPr lang="es-US" sz="1100" b="0" i="0" u="none" strike="noStrike">
                          <a:solidFill>
                            <a:srgbClr val="000000"/>
                          </a:solidFill>
                          <a:effectLst/>
                          <a:latin typeface="等线" panose="02010600030101010101" pitchFamily="2" charset="-122"/>
                          <a:ea typeface="等线" panose="02010600030101010101" pitchFamily="2" charset="-122"/>
                        </a:rPr>
                        <a:t>orientation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070467"/>
                  </a:ext>
                </a:extLst>
              </a:tr>
              <a:tr h="180975">
                <a:tc>
                  <a:txBody>
                    <a:bodyPr/>
                    <a:lstStyle/>
                    <a:p>
                      <a:pPr algn="l" fontAlgn="ctr"/>
                      <a:r>
                        <a:rPr lang="es-US" sz="1100" b="0" i="0" u="none" strike="noStrike">
                          <a:solidFill>
                            <a:srgbClr val="000000"/>
                          </a:solidFill>
                          <a:effectLst/>
                          <a:latin typeface="等线" panose="02010600030101010101" pitchFamily="2" charset="-122"/>
                          <a:ea typeface="等线" panose="02010600030101010101" pitchFamily="2" charset="-122"/>
                        </a:rPr>
                        <a:t>no orientation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447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36.46%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169390"/>
                  </a:ext>
                </a:extLst>
              </a:tr>
            </a:tbl>
          </a:graphicData>
        </a:graphic>
      </p:graphicFrame>
    </p:spTree>
    <p:extLst>
      <p:ext uri="{BB962C8B-B14F-4D97-AF65-F5344CB8AC3E}">
        <p14:creationId xmlns:p14="http://schemas.microsoft.com/office/powerpoint/2010/main" val="262585561"/>
      </p:ext>
    </p:extLst>
  </p:cSld>
  <p:clrMapOvr>
    <a:masterClrMapping/>
  </p:clrMapOvr>
</p:sld>
</file>

<file path=ppt/theme/theme1.xml><?xml version="1.0" encoding="utf-8"?>
<a:theme xmlns:a="http://schemas.openxmlformats.org/drawingml/2006/main" name="Office 主题​​">
  <a:themeElements>
    <a:clrScheme name="藕粉">
      <a:dk1>
        <a:sysClr val="windowText" lastClr="000000"/>
      </a:dk1>
      <a:lt1>
        <a:sysClr val="window" lastClr="FFFFFF"/>
      </a:lt1>
      <a:dk2>
        <a:srgbClr val="44546A"/>
      </a:dk2>
      <a:lt2>
        <a:srgbClr val="E7E6E6"/>
      </a:lt2>
      <a:accent1>
        <a:srgbClr val="FCD6C1"/>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华文细黑">
      <a:majorFont>
        <a:latin typeface="华文细黑"/>
        <a:ea typeface="华文细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TotalTime>
  <Words>611</Words>
  <Application>Microsoft Office PowerPoint</Application>
  <PresentationFormat>全屏显示(16:9)</PresentationFormat>
  <Paragraphs>116</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Gill Sans</vt:lpstr>
      <vt:lpstr>等线</vt:lpstr>
      <vt:lpstr>华文细黑</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SunQixiang</dc:creator>
  <cp:lastModifiedBy>孙 启翔</cp:lastModifiedBy>
  <cp:revision>14</cp:revision>
  <dcterms:created xsi:type="dcterms:W3CDTF">2018-05-21T13:45:59Z</dcterms:created>
  <dcterms:modified xsi:type="dcterms:W3CDTF">2023-10-06T14:50:43Z</dcterms:modified>
</cp:coreProperties>
</file>