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2" r:id="rId3"/>
    <p:sldId id="364" r:id="rId4"/>
    <p:sldId id="365" r:id="rId5"/>
    <p:sldId id="366" r:id="rId6"/>
    <p:sldId id="368" r:id="rId7"/>
    <p:sldId id="309" r:id="rId8"/>
    <p:sldId id="371" r:id="rId9"/>
    <p:sldId id="369" r:id="rId10"/>
    <p:sldId id="34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80044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16" y="5483591"/>
            <a:ext cx="981784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805440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Временные таблицы и </a:t>
            </a:r>
            <a:r>
              <a:rPr lang="en-US" dirty="0"/>
              <a:t>CTE</a:t>
            </a:r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S" dirty="0"/>
              <a:t>09/07/2025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C364C6C-FA1E-48B4-BD75-D2450E2124F0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Гальбинский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1CD5484-8C8F-40A0-B3CF-96EC781C5BD1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Ведущий разработчик (инженер данных)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9A2A9-D55D-44C0-852A-7560F928AA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✅ Хранение результатов промежуточных запросов.</a:t>
            </a:r>
          </a:p>
          <a:p>
            <a:r>
              <a:rPr lang="ru-RU" dirty="0"/>
              <a:t>✅ Оптимизация запросов.</a:t>
            </a:r>
          </a:p>
          <a:p>
            <a:r>
              <a:rPr lang="ru-RU" dirty="0"/>
              <a:t>✅ Тестирование и отладка запросов.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нужны временные таблицы?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3965492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Существуют только в рамках текущей сессии</a:t>
            </a:r>
          </a:p>
          <a:p>
            <a:r>
              <a:rPr lang="ru-RU" dirty="0"/>
              <a:t>- Не видны другим пользователям/сессиям</a:t>
            </a:r>
          </a:p>
          <a:p>
            <a:r>
              <a:rPr lang="ru-RU" dirty="0"/>
              <a:t>- Могут иметь индексы, ограничения и т.д. как обычные таблицы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особенности имеют?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FF0000"/>
                </a:solidFill>
              </a:rPr>
              <a:t>временные таблицы?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Временные таблицы</a:t>
            </a:r>
            <a:r>
              <a:rPr lang="ru-RU" dirty="0"/>
              <a:t> - это таблицы, которые существуют только в течение сеанса работы с базой данных. Они автоматически удаляются при завершении сеанса.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Как создать </a:t>
            </a:r>
            <a:r>
              <a:rPr lang="ru-RU" dirty="0">
                <a:solidFill>
                  <a:srgbClr val="FF0000"/>
                </a:solidFill>
              </a:rPr>
              <a:t>временную таблицу?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E4F29-00AA-4DEF-8B75-30082ACC75E8}"/>
              </a:ext>
            </a:extLst>
          </p:cNvPr>
          <p:cNvSpPr txBox="1">
            <a:spLocks/>
          </p:cNvSpPr>
          <p:nvPr/>
        </p:nvSpPr>
        <p:spPr>
          <a:xfrm>
            <a:off x="371475" y="1925026"/>
            <a:ext cx="10569876" cy="60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Пример для </a:t>
            </a:r>
            <a:r>
              <a:rPr lang="en-US" dirty="0">
                <a:solidFill>
                  <a:srgbClr val="FF0000"/>
                </a:solidFill>
              </a:rPr>
              <a:t>PostgreSQL: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192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-- Вариант 1: </a:t>
            </a:r>
            <a:r>
              <a:rPr lang="en-US" sz="2000" dirty="0">
                <a:solidFill>
                  <a:schemeClr val="bg1"/>
                </a:solidFill>
                <a:effectLst/>
              </a:rPr>
              <a:t>CREATE TEMPORARY TABLE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CREATE TEMPORARY TABLE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temp_users</a:t>
            </a:r>
            <a:r>
              <a:rPr lang="en-US" sz="2000" dirty="0">
                <a:solidFill>
                  <a:schemeClr val="bg1"/>
                </a:solidFill>
                <a:effectLst/>
              </a:rPr>
              <a:t> (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id SERIAL PRIMARY KEY,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name VARCHAR(100),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email VARCHAR(100)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);</a:t>
            </a:r>
            <a:endParaRPr lang="ru-RS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3E00FE0F-3E7B-4A0E-BBAF-214821C8521B}"/>
              </a:ext>
            </a:extLst>
          </p:cNvPr>
          <p:cNvSpPr txBox="1">
            <a:spLocks/>
          </p:cNvSpPr>
          <p:nvPr/>
        </p:nvSpPr>
        <p:spPr>
          <a:xfrm>
            <a:off x="371475" y="4590426"/>
            <a:ext cx="10316099" cy="1083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-- </a:t>
            </a:r>
            <a:r>
              <a:rPr lang="ru-RU" sz="2000" dirty="0">
                <a:solidFill>
                  <a:schemeClr val="bg1"/>
                </a:solidFill>
                <a:effectLst/>
              </a:rPr>
              <a:t>Вариант 2: </a:t>
            </a:r>
            <a:r>
              <a:rPr lang="en-US" sz="2000" dirty="0">
                <a:solidFill>
                  <a:schemeClr val="bg1"/>
                </a:solidFill>
                <a:effectLst/>
              </a:rPr>
              <a:t>CREATE TEMP TABLE (</a:t>
            </a:r>
            <a:r>
              <a:rPr lang="ru-RU" sz="2000" dirty="0">
                <a:solidFill>
                  <a:schemeClr val="bg1"/>
                </a:solidFill>
                <a:effectLst/>
              </a:rPr>
              <a:t>сокращенная форма)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CREATE TEMP TABLE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temp_orders</a:t>
            </a:r>
            <a:r>
              <a:rPr lang="en-US" sz="2000" dirty="0">
                <a:solidFill>
                  <a:schemeClr val="bg1"/>
                </a:solidFill>
                <a:effectLst/>
              </a:rPr>
              <a:t> AS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* FROM orders WHERE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order_date</a:t>
            </a:r>
            <a:r>
              <a:rPr lang="en-US" sz="2000" dirty="0">
                <a:solidFill>
                  <a:schemeClr val="bg1"/>
                </a:solidFill>
                <a:effectLst/>
              </a:rPr>
              <a:t> &gt; CURRENT_DATE - INTERVAL '30 days';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97C90730-0D95-405C-9D28-0E25E7877420}"/>
              </a:ext>
            </a:extLst>
          </p:cNvPr>
          <p:cNvSpPr txBox="1">
            <a:spLocks/>
          </p:cNvSpPr>
          <p:nvPr/>
        </p:nvSpPr>
        <p:spPr>
          <a:xfrm>
            <a:off x="371475" y="5738068"/>
            <a:ext cx="10316099" cy="982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-- </a:t>
            </a:r>
            <a:r>
              <a:rPr lang="ru-RU" sz="2000" dirty="0">
                <a:solidFill>
                  <a:schemeClr val="bg1"/>
                </a:solidFill>
                <a:effectLst/>
              </a:rPr>
              <a:t>Вариант 3: </a:t>
            </a:r>
            <a:r>
              <a:rPr lang="en-US" sz="2000" dirty="0">
                <a:solidFill>
                  <a:schemeClr val="bg1"/>
                </a:solidFill>
                <a:effectLst/>
              </a:rPr>
              <a:t>SELECT INTO TEMPORARY TABLE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* INTO TEMP TABLE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temp_products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FROM products WHERE price &gt; 1000;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0049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Как создать </a:t>
            </a:r>
            <a:r>
              <a:rPr lang="ru-RU" dirty="0">
                <a:solidFill>
                  <a:srgbClr val="FF0000"/>
                </a:solidFill>
              </a:rPr>
              <a:t>временную таблицу?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E4F29-00AA-4DEF-8B75-30082ACC75E8}"/>
              </a:ext>
            </a:extLst>
          </p:cNvPr>
          <p:cNvSpPr txBox="1">
            <a:spLocks/>
          </p:cNvSpPr>
          <p:nvPr/>
        </p:nvSpPr>
        <p:spPr>
          <a:xfrm>
            <a:off x="371475" y="1925026"/>
            <a:ext cx="10569876" cy="60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Пример для </a:t>
            </a:r>
            <a:r>
              <a:rPr lang="en-US" dirty="0" err="1">
                <a:solidFill>
                  <a:srgbClr val="FF0000"/>
                </a:solidFill>
              </a:rPr>
              <a:t>ClickHouse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192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-- В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ClickHouse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</a:rPr>
              <a:t>временные таблицы создаются с помощью </a:t>
            </a:r>
            <a:r>
              <a:rPr lang="en-US" sz="2000" dirty="0">
                <a:solidFill>
                  <a:schemeClr val="bg1"/>
                </a:solidFill>
                <a:effectLst/>
              </a:rPr>
              <a:t>ENGINE = Memory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CREATE TEMPORARY TABLE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temp_sales</a:t>
            </a:r>
            <a:r>
              <a:rPr lang="en-US" sz="2000" dirty="0">
                <a:solidFill>
                  <a:schemeClr val="bg1"/>
                </a:solidFill>
                <a:effectLst/>
              </a:rPr>
              <a:t> (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id UInt32,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product_id</a:t>
            </a:r>
            <a:r>
              <a:rPr lang="en-US" sz="2000" dirty="0">
                <a:solidFill>
                  <a:schemeClr val="bg1"/>
                </a:solidFill>
                <a:effectLst/>
              </a:rPr>
              <a:t> UInt32,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amount Float32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) ENGINE = Memory;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5C78BE8C-4EEB-459B-AB03-B1F469C2C28D}"/>
              </a:ext>
            </a:extLst>
          </p:cNvPr>
          <p:cNvSpPr txBox="1">
            <a:spLocks/>
          </p:cNvSpPr>
          <p:nvPr/>
        </p:nvSpPr>
        <p:spPr>
          <a:xfrm>
            <a:off x="371475" y="4711081"/>
            <a:ext cx="10316099" cy="214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-- </a:t>
            </a:r>
            <a:r>
              <a:rPr lang="ru-RU" sz="2000" dirty="0">
                <a:solidFill>
                  <a:schemeClr val="bg1"/>
                </a:solidFill>
                <a:effectLst/>
              </a:rPr>
              <a:t>Или через </a:t>
            </a:r>
            <a:r>
              <a:rPr lang="en-US" sz="2000" dirty="0">
                <a:solidFill>
                  <a:schemeClr val="bg1"/>
                </a:solidFill>
                <a:effectLst/>
              </a:rPr>
              <a:t>SELECT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CREATE TEMPORARY TABLE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temp_high_value_clients</a:t>
            </a:r>
            <a:r>
              <a:rPr lang="en-US" sz="2000" dirty="0">
                <a:solidFill>
                  <a:schemeClr val="bg1"/>
                </a:solidFill>
                <a:effectLst/>
              </a:rPr>
              <a:t> ENGINE = Memory AS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* FROM clients WHERE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total_purchases</a:t>
            </a:r>
            <a:r>
              <a:rPr lang="en-US" sz="2000" dirty="0">
                <a:solidFill>
                  <a:schemeClr val="bg1"/>
                </a:solidFill>
                <a:effectLst/>
              </a:rPr>
              <a:t> &gt; 10000;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9277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✅ Улучшение читаемости кода.</a:t>
            </a:r>
          </a:p>
          <a:p>
            <a:r>
              <a:rPr lang="ru-RU" dirty="0"/>
              <a:t>✅ Оптимизация запросов.</a:t>
            </a:r>
          </a:p>
          <a:p>
            <a:r>
              <a:rPr lang="ru-RU" dirty="0"/>
              <a:t>✅ Организация рекурсии.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нужны временные таблицы?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3965492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Существуют только в рамках одного запроса</a:t>
            </a:r>
          </a:p>
          <a:p>
            <a:r>
              <a:rPr lang="ru-RU" dirty="0"/>
              <a:t>- Могут быть рекурсивными</a:t>
            </a:r>
          </a:p>
          <a:p>
            <a:r>
              <a:rPr lang="ru-RU" dirty="0"/>
              <a:t>- Улучшают читаемость сложных запросов</a:t>
            </a:r>
          </a:p>
          <a:p>
            <a:r>
              <a:rPr lang="ru-RU" dirty="0"/>
              <a:t>- Могут ссылаться на предыдущие CTE в том же WITH-блоке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особенности имеют?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en-US" dirty="0">
                <a:solidFill>
                  <a:srgbClr val="FF0000"/>
                </a:solidFill>
              </a:rPr>
              <a:t>CTE (Common Table Expressions)</a:t>
            </a:r>
            <a:r>
              <a:rPr lang="ru-RU" dirty="0">
                <a:solidFill>
                  <a:srgbClr val="FF0000"/>
                </a:solidFill>
              </a:rPr>
              <a:t>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CTE (общие табличные выражения) </a:t>
            </a:r>
            <a:r>
              <a:rPr lang="ru-RU" dirty="0"/>
              <a:t>- это временные результаты запроса, которые существуют только во время выполнения основного запроса. Определяются с помощью конструкции `WITH ... AS`.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306259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Как создать </a:t>
            </a:r>
            <a:r>
              <a:rPr lang="ru-RU" dirty="0">
                <a:solidFill>
                  <a:srgbClr val="FF0000"/>
                </a:solidFill>
              </a:rPr>
              <a:t>СТЕ?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E4F29-00AA-4DEF-8B75-30082ACC75E8}"/>
              </a:ext>
            </a:extLst>
          </p:cNvPr>
          <p:cNvSpPr txBox="1">
            <a:spLocks/>
          </p:cNvSpPr>
          <p:nvPr/>
        </p:nvSpPr>
        <p:spPr>
          <a:xfrm>
            <a:off x="371475" y="1925026"/>
            <a:ext cx="10569876" cy="601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Создание СТЕ в </a:t>
            </a:r>
            <a:r>
              <a:rPr lang="en-US" dirty="0"/>
              <a:t>PostgreSQL</a:t>
            </a:r>
            <a:r>
              <a:rPr lang="ru-RU" dirty="0"/>
              <a:t> и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не отличается и выглядит следующим образом</a:t>
            </a:r>
            <a:r>
              <a:rPr lang="en-US" dirty="0"/>
              <a:t>:</a:t>
            </a:r>
            <a:endParaRPr lang="ru-RS" dirty="0"/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Синтаксис:</a:t>
            </a:r>
          </a:p>
          <a:p>
            <a:endParaRPr lang="ru-RU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rgbClr val="FF0000"/>
                </a:solidFill>
                <a:effectLst/>
              </a:rPr>
              <a:t>WITH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cte_name</a:t>
            </a:r>
            <a:r>
              <a:rPr lang="en-US" sz="2000" dirty="0">
                <a:solidFill>
                  <a:srgbClr val="FF0000"/>
                </a:solidFill>
                <a:effectLst/>
              </a:rPr>
              <a:t> AS </a:t>
            </a:r>
            <a:r>
              <a:rPr lang="en-US" sz="20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SELECT columns FROM table WHERE condition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* FROM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cte_name</a:t>
            </a:r>
            <a:r>
              <a:rPr lang="en-US" sz="2000" dirty="0">
                <a:solidFill>
                  <a:schemeClr val="bg1"/>
                </a:solidFill>
                <a:effectLst/>
              </a:rPr>
              <a:t>;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endParaRPr lang="ru-RU" dirty="0"/>
          </a:p>
          <a:p>
            <a:r>
              <a:rPr lang="ru-RU" dirty="0"/>
              <a:t>Пример:</a:t>
            </a:r>
          </a:p>
          <a:p>
            <a:endParaRPr lang="ru-RU" dirty="0"/>
          </a:p>
          <a:p>
            <a:r>
              <a:rPr lang="en-US" dirty="0"/>
              <a:t>WITH 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us_customers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dirty="0"/>
              <a:t>(</a:t>
            </a:r>
          </a:p>
          <a:p>
            <a:r>
              <a:rPr lang="en-US" dirty="0"/>
              <a:t>        SELECT * FROM customers WHERE country = 'USA'</a:t>
            </a:r>
          </a:p>
          <a:p>
            <a:r>
              <a:rPr lang="en-US" dirty="0"/>
              <a:t>    ),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high_value_orders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dirty="0"/>
              <a:t>(</a:t>
            </a:r>
          </a:p>
          <a:p>
            <a:r>
              <a:rPr lang="en-US" dirty="0"/>
              <a:t>        SELECT * FROM orders WHERE amount &gt; 1000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SELECT c.name, COUNT(</a:t>
            </a:r>
            <a:r>
              <a:rPr lang="en-US" dirty="0" err="1"/>
              <a:t>o.order_id</a:t>
            </a:r>
            <a:r>
              <a:rPr lang="en-US" dirty="0"/>
              <a:t>) </a:t>
            </a:r>
          </a:p>
          <a:p>
            <a:r>
              <a:rPr lang="en-US" dirty="0"/>
              <a:t>FROM </a:t>
            </a:r>
            <a:r>
              <a:rPr lang="en-US" dirty="0" err="1">
                <a:solidFill>
                  <a:srgbClr val="FF0000"/>
                </a:solidFill>
              </a:rPr>
              <a:t>us_customers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</a:t>
            </a:r>
          </a:p>
          <a:p>
            <a:r>
              <a:rPr lang="en-US" dirty="0"/>
              <a:t>JOIN </a:t>
            </a:r>
            <a:r>
              <a:rPr lang="en-US" dirty="0" err="1">
                <a:solidFill>
                  <a:srgbClr val="FF0000"/>
                </a:solidFill>
              </a:rPr>
              <a:t>high_value_orders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r>
              <a:rPr lang="en-US" dirty="0"/>
              <a:t>GROUP BY c.name;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58676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Сводная таблица отличий </a:t>
            </a:r>
          </a:p>
          <a:p>
            <a:r>
              <a:rPr lang="ru-RU" dirty="0">
                <a:solidFill>
                  <a:srgbClr val="FF0000"/>
                </a:solidFill>
              </a:rPr>
              <a:t>временной таблицы и СТЕ</a:t>
            </a:r>
            <a:endParaRPr lang="ru-RS" dirty="0">
              <a:solidFill>
                <a:srgbClr val="FF0000"/>
              </a:solidFill>
            </a:endParaRP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192054"/>
              </p:ext>
            </p:extLst>
          </p:nvPr>
        </p:nvGraphicFramePr>
        <p:xfrm>
          <a:off x="260669" y="2265136"/>
          <a:ext cx="11324527" cy="369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010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4081073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  <a:gridCol w="4538444">
                  <a:extLst>
                    <a:ext uri="{9D8B030D-6E8A-4147-A177-3AD203B41FA5}">
                      <a16:colId xmlns:a16="http://schemas.microsoft.com/office/drawing/2014/main" val="3830390640"/>
                    </a:ext>
                  </a:extLst>
                </a:gridCol>
              </a:tblGrid>
              <a:tr h="289177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</a:rPr>
                        <a:t>Характеристика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</a:rPr>
                        <a:t>Временные таблицы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289177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Время жизни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Вся сессия/транзакция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Только во время выполнения запроса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Видимость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Можно использовать в нескольких запросах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Только в текущем запросе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289177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Индексы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Можно создавать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Нельзя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Производительность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Хороша для многократного использования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Оптимизируется планировщиком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502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Читаемость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Менее удобна для сложных запросов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Улучшает читаемость сложных запросов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31611"/>
                  </a:ext>
                </a:extLst>
              </a:tr>
              <a:tr h="70605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Рекурсия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Не поддерживается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Поддерживается (в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PostgreSQL)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Сводная таблица отличий подзапроса,</a:t>
            </a:r>
          </a:p>
          <a:p>
            <a:r>
              <a:rPr lang="ru-RU" dirty="0">
                <a:solidFill>
                  <a:srgbClr val="FF0000"/>
                </a:solidFill>
              </a:rPr>
              <a:t>временной таблицы и СТЕ</a:t>
            </a:r>
            <a:endParaRPr lang="ru-RS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5DB220-5535-4CE0-9893-410F8A83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29" y="2619537"/>
            <a:ext cx="715427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8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555014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1. Когда промежуточные результаты используются многократно в разных запросах</a:t>
            </a:r>
          </a:p>
          <a:p>
            <a:r>
              <a:rPr lang="ru-RU" dirty="0"/>
              <a:t>2. Когда нужно создать индексы для ускорения обработки</a:t>
            </a:r>
          </a:p>
          <a:p>
            <a:r>
              <a:rPr lang="ru-RU" dirty="0"/>
              <a:t>3. Для сложных ETL-процессов с несколькими этапами</a:t>
            </a:r>
          </a:p>
          <a:p>
            <a:r>
              <a:rPr lang="ru-RU" dirty="0"/>
              <a:t>4. Когда данные нужны вне контекста одного запроса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Временные </a:t>
            </a:r>
            <a:r>
              <a:rPr lang="ru-RU" dirty="0">
                <a:solidFill>
                  <a:srgbClr val="FF0000"/>
                </a:solidFill>
              </a:rPr>
              <a:t>таблицы: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3806692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1. Для улучшения читаемости сложных запросов</a:t>
            </a:r>
          </a:p>
          <a:p>
            <a:r>
              <a:rPr lang="ru-RU" dirty="0"/>
              <a:t>2. Когда нужны рекурсивные запросы (иерархии, графы)</a:t>
            </a:r>
          </a:p>
          <a:p>
            <a:r>
              <a:rPr lang="ru-RU" dirty="0"/>
              <a:t>3. Для разбиения сложного запроса на логические части</a:t>
            </a:r>
          </a:p>
          <a:p>
            <a:r>
              <a:rPr lang="ru-RU" dirty="0"/>
              <a:t>4. Когда промежуточные результаты используются только один раз</a:t>
            </a:r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table </a:t>
            </a:r>
            <a:r>
              <a:rPr lang="en-US" dirty="0">
                <a:solidFill>
                  <a:srgbClr val="FF0000"/>
                </a:solidFill>
              </a:rPr>
              <a:t>expressions</a:t>
            </a:r>
            <a:r>
              <a:rPr lang="ru-RU" dirty="0">
                <a:solidFill>
                  <a:srgbClr val="FF0000"/>
                </a:solidFill>
              </a:rPr>
              <a:t>: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9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316072" y="1810497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Когда и что </a:t>
            </a:r>
            <a:r>
              <a:rPr lang="ru-RU" dirty="0">
                <a:solidFill>
                  <a:srgbClr val="FF0000"/>
                </a:solidFill>
              </a:rPr>
              <a:t>использовать?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721225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650</Words>
  <Application>Microsoft Office PowerPoint</Application>
  <PresentationFormat>Широкоэкранный</PresentationFormat>
  <Paragraphs>123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Гальбинский Владимир Александрович</cp:lastModifiedBy>
  <cp:revision>54</cp:revision>
  <dcterms:created xsi:type="dcterms:W3CDTF">2025-08-19T06:56:36Z</dcterms:created>
  <dcterms:modified xsi:type="dcterms:W3CDTF">2025-10-08T10:16:36Z</dcterms:modified>
</cp:coreProperties>
</file>