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2" r:id="rId3"/>
    <p:sldId id="309" r:id="rId4"/>
    <p:sldId id="349" r:id="rId5"/>
    <p:sldId id="350" r:id="rId6"/>
    <p:sldId id="351" r:id="rId7"/>
    <p:sldId id="353" r:id="rId8"/>
    <p:sldId id="352" r:id="rId9"/>
    <p:sldId id="34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2800444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4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-content.clickhouse.tech/docs/ru/sql-reference/aggregate-functions/reference" TargetMode="Externa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483" y="5483591"/>
            <a:ext cx="961449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583691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Агрегатные функции и группировка</a:t>
            </a:r>
            <a:endParaRPr lang="ru-R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Гальбинский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Ведущий разработчик (инженер данных)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556771" y="3774963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ru-RU" dirty="0"/>
          </a:p>
          <a:p>
            <a:r>
              <a:rPr lang="ru-RU" dirty="0"/>
              <a:t>✅ Убрать дубликаты.  </a:t>
            </a:r>
          </a:p>
          <a:p>
            <a:r>
              <a:rPr lang="ru-RU" dirty="0"/>
              <a:t>✅ Посчитать какие-либо метрики в рамках дат/событий/признаков.  </a:t>
            </a:r>
          </a:p>
          <a:p>
            <a:r>
              <a:rPr lang="ru-RU" dirty="0"/>
              <a:t>✅ Отладка запроса, поиск неточностей в данных.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556771" y="350709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Зачем нужна агрегация данных?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42551" y="4106291"/>
            <a:ext cx="4940814" cy="1900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FontTx/>
              <a:buChar char="-"/>
            </a:pPr>
            <a:r>
              <a:rPr lang="en-US" dirty="0"/>
              <a:t>COUNT</a:t>
            </a:r>
          </a:p>
          <a:p>
            <a:pPr marL="285750" indent="-285750">
              <a:buFontTx/>
              <a:buChar char="-"/>
            </a:pPr>
            <a:r>
              <a:rPr lang="en-US" dirty="0"/>
              <a:t>SUM</a:t>
            </a:r>
          </a:p>
          <a:p>
            <a:pPr marL="285750" indent="-285750">
              <a:buFontTx/>
              <a:buChar char="-"/>
            </a:pPr>
            <a:r>
              <a:rPr lang="en-US" dirty="0"/>
              <a:t>AVG</a:t>
            </a:r>
          </a:p>
          <a:p>
            <a:pPr marL="285750" indent="-285750">
              <a:buFontTx/>
              <a:buChar char="-"/>
            </a:pPr>
            <a:r>
              <a:rPr lang="en-US" dirty="0"/>
              <a:t>MIN</a:t>
            </a:r>
          </a:p>
          <a:p>
            <a:pPr marL="285750" indent="-285750">
              <a:buFontTx/>
              <a:buChar char="-"/>
            </a:pPr>
            <a:r>
              <a:rPr lang="en-US" dirty="0"/>
              <a:t>MAX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основные агрегирующие функции существуют в </a:t>
            </a:r>
            <a:r>
              <a:rPr lang="en-US" dirty="0"/>
              <a:t>SQL?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FF0000"/>
                </a:solidFill>
              </a:rPr>
              <a:t>агрегация?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Агрегация - способ представления данных в общем виде, связанных по какому-либо признаку.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Рассмотрим подробнее </a:t>
            </a:r>
            <a:r>
              <a:rPr lang="ru-RU" dirty="0"/>
              <a:t>каждую функцию</a:t>
            </a:r>
            <a:endParaRPr lang="ru-RS" dirty="0"/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181977"/>
              </p:ext>
            </p:extLst>
          </p:nvPr>
        </p:nvGraphicFramePr>
        <p:xfrm>
          <a:off x="371475" y="2080648"/>
          <a:ext cx="11029164" cy="3593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68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2962380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  <a:gridCol w="6643016">
                  <a:extLst>
                    <a:ext uri="{9D8B030D-6E8A-4147-A177-3AD203B41FA5}">
                      <a16:colId xmlns:a16="http://schemas.microsoft.com/office/drawing/2014/main" val="3830390640"/>
                    </a:ext>
                  </a:extLst>
                </a:gridCol>
              </a:tblGrid>
              <a:tr h="360120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Функция</a:t>
                      </a:r>
                      <a:endParaRPr lang="en-US" sz="1600" b="1" dirty="0">
                        <a:solidFill>
                          <a:srgbClr val="FFFF00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Назначение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Пример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85049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COUNT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Подсчет количества строк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COUNT(*) FROM orders;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общее количество заказов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COUNT(DISTINCT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customer_id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) FROM orders;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количество уникальных клиентов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SUM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Сумма значений в строках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SUM(amount) FROM payments;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общая сумма платежей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SUM(quantity * price) FROM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order_items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общая стоимость всех заказов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AVG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Среднее значение по строкам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AVG(amount) FROM payments;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средний платеж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AVG(age) FROM customers; -- </a:t>
                      </a:r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средний возраст клиентов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3601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MIN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Минимальное значение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MIN(price) FROM products; --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минимальная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цена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товара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57497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MAX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solidFill>
                            <a:schemeClr val="bg1"/>
                          </a:solidFill>
                          <a:effectLst/>
                        </a:rPr>
                        <a:t>Максимальное значение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SELECT MAX(salary) FROM employees; --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максимальная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effectLst/>
                        </a:rPr>
                        <a:t>зарплата</a:t>
                      </a:r>
                      <a:endParaRPr lang="ru-RU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Конструкция запроса</a:t>
            </a:r>
            <a:r>
              <a:rPr lang="ru-RU" dirty="0"/>
              <a:t> при использовании группировки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556079-9C00-4984-9FB3-475E7CDD30E7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4595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SELECT </a:t>
            </a:r>
          </a:p>
          <a:p>
            <a:pPr algn="just"/>
            <a:r>
              <a:rPr lang="en-US" dirty="0"/>
              <a:t>     field1,</a:t>
            </a:r>
          </a:p>
          <a:p>
            <a:pPr algn="just"/>
            <a:r>
              <a:rPr lang="en-US" dirty="0"/>
              <a:t>     …</a:t>
            </a:r>
          </a:p>
          <a:p>
            <a:pPr algn="just"/>
            <a:r>
              <a:rPr lang="en-US" dirty="0"/>
              <a:t>     </a:t>
            </a:r>
            <a:r>
              <a:rPr lang="en-US" dirty="0" err="1"/>
              <a:t>fieldN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    count(</a:t>
            </a:r>
            <a:r>
              <a:rPr lang="en-US" dirty="0" err="1"/>
              <a:t>some_field</a:t>
            </a:r>
            <a:r>
              <a:rPr lang="en-US" dirty="0"/>
              <a:t>) as count _</a:t>
            </a:r>
            <a:r>
              <a:rPr lang="en-US" dirty="0" err="1"/>
              <a:t>of_some_field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    sum(</a:t>
            </a:r>
            <a:r>
              <a:rPr lang="en-US" dirty="0" err="1"/>
              <a:t>some_field</a:t>
            </a:r>
            <a:r>
              <a:rPr lang="en-US" dirty="0"/>
              <a:t>) as </a:t>
            </a:r>
            <a:r>
              <a:rPr lang="en-US" dirty="0" err="1"/>
              <a:t>sum_of_some_field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    avg(</a:t>
            </a:r>
            <a:r>
              <a:rPr lang="en-US" dirty="0" err="1"/>
              <a:t>some_field</a:t>
            </a:r>
            <a:r>
              <a:rPr lang="en-US" dirty="0"/>
              <a:t>) as </a:t>
            </a:r>
            <a:r>
              <a:rPr lang="en-US" dirty="0" err="1"/>
              <a:t>avg_of_some_field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     max(</a:t>
            </a:r>
            <a:r>
              <a:rPr lang="en-US" dirty="0" err="1"/>
              <a:t>some_field</a:t>
            </a:r>
            <a:r>
              <a:rPr lang="en-US" dirty="0"/>
              <a:t>) as </a:t>
            </a:r>
            <a:r>
              <a:rPr lang="en-US" dirty="0" err="1"/>
              <a:t>sum_of_some_field</a:t>
            </a:r>
            <a:r>
              <a:rPr lang="en-US" dirty="0"/>
              <a:t>,</a:t>
            </a:r>
          </a:p>
          <a:p>
            <a:pPr algn="just"/>
            <a:r>
              <a:rPr lang="en-US" dirty="0"/>
              <a:t>FROM table</a:t>
            </a:r>
          </a:p>
          <a:p>
            <a:pPr algn="just"/>
            <a:r>
              <a:rPr lang="en-US" dirty="0"/>
              <a:t>GROUP BY</a:t>
            </a:r>
            <a:endParaRPr lang="ru-RU" dirty="0"/>
          </a:p>
          <a:p>
            <a:pPr algn="just"/>
            <a:r>
              <a:rPr lang="ru-RU" dirty="0"/>
              <a:t>    </a:t>
            </a:r>
            <a:r>
              <a:rPr lang="en-US" dirty="0"/>
              <a:t> field1,</a:t>
            </a:r>
          </a:p>
          <a:p>
            <a:pPr algn="just"/>
            <a:r>
              <a:rPr lang="en-US" dirty="0"/>
              <a:t>     …</a:t>
            </a:r>
          </a:p>
          <a:p>
            <a:pPr algn="just"/>
            <a:r>
              <a:rPr lang="en-US" dirty="0"/>
              <a:t>     </a:t>
            </a:r>
            <a:r>
              <a:rPr lang="en-US" dirty="0" err="1"/>
              <a:t>fieldN</a:t>
            </a:r>
            <a:r>
              <a:rPr lang="en-US" dirty="0"/>
              <a:t>,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45339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Рассмотрим </a:t>
            </a:r>
            <a:r>
              <a:rPr lang="ru-RU" dirty="0"/>
              <a:t>примеры запросов</a:t>
            </a:r>
            <a:endParaRPr lang="ru-R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E77A404-DF75-4373-9681-933D665F40C9}"/>
              </a:ext>
            </a:extLst>
          </p:cNvPr>
          <p:cNvSpPr txBox="1">
            <a:spLocks/>
          </p:cNvSpPr>
          <p:nvPr/>
        </p:nvSpPr>
        <p:spPr>
          <a:xfrm>
            <a:off x="260669" y="1785340"/>
            <a:ext cx="6284510" cy="46635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rgbClr val="FFFF00"/>
                </a:solidFill>
              </a:rPr>
              <a:t>Количество заказов по каждому клиенту</a:t>
            </a:r>
          </a:p>
          <a:p>
            <a:pPr algn="just"/>
            <a:r>
              <a:rPr lang="en-US" dirty="0"/>
              <a:t>SELECT </a:t>
            </a:r>
            <a:r>
              <a:rPr lang="en-US" dirty="0" err="1"/>
              <a:t>customer_id</a:t>
            </a:r>
            <a:r>
              <a:rPr lang="en-US" dirty="0"/>
              <a:t>, COUNT(*) as </a:t>
            </a:r>
            <a:r>
              <a:rPr lang="en-US" dirty="0" err="1"/>
              <a:t>order_count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FROM orders </a:t>
            </a:r>
          </a:p>
          <a:p>
            <a:pPr algn="just"/>
            <a:r>
              <a:rPr lang="en-US" dirty="0"/>
              <a:t>GROUP BY </a:t>
            </a:r>
            <a:r>
              <a:rPr lang="en-US" dirty="0" err="1"/>
              <a:t>customer_id</a:t>
            </a:r>
            <a:r>
              <a:rPr lang="en-US" dirty="0"/>
              <a:t>;</a:t>
            </a:r>
          </a:p>
          <a:p>
            <a:pPr algn="just"/>
            <a:endParaRPr lang="en-US" dirty="0"/>
          </a:p>
          <a:p>
            <a:pPr algn="just"/>
            <a:r>
              <a:rPr lang="ru-RU" dirty="0">
                <a:solidFill>
                  <a:srgbClr val="FFFF00"/>
                </a:solidFill>
              </a:rPr>
              <a:t>Сумма продаж по категориям товаров</a:t>
            </a:r>
          </a:p>
          <a:p>
            <a:pPr algn="just"/>
            <a:r>
              <a:rPr lang="en-US" dirty="0"/>
              <a:t>SELECT category, SUM(price * quantity) as </a:t>
            </a:r>
            <a:r>
              <a:rPr lang="en-US" dirty="0" err="1"/>
              <a:t>total_sales</a:t>
            </a:r>
            <a:endParaRPr lang="en-US" dirty="0"/>
          </a:p>
          <a:p>
            <a:pPr algn="just"/>
            <a:r>
              <a:rPr lang="en-US" dirty="0"/>
              <a:t>FROM products p</a:t>
            </a:r>
          </a:p>
          <a:p>
            <a:pPr algn="just"/>
            <a:r>
              <a:rPr lang="en-US" dirty="0"/>
              <a:t>JOIN </a:t>
            </a:r>
            <a:r>
              <a:rPr lang="en-US" dirty="0" err="1"/>
              <a:t>order_items</a:t>
            </a:r>
            <a:r>
              <a:rPr lang="en-US" dirty="0"/>
              <a:t> oi ON p.id = </a:t>
            </a:r>
            <a:r>
              <a:rPr lang="en-US" dirty="0" err="1"/>
              <a:t>oi.product_id</a:t>
            </a:r>
            <a:endParaRPr lang="en-US" dirty="0"/>
          </a:p>
          <a:p>
            <a:pPr algn="just"/>
            <a:r>
              <a:rPr lang="en-US" dirty="0"/>
              <a:t>GROUP BY category;</a:t>
            </a:r>
          </a:p>
          <a:p>
            <a:pPr algn="just"/>
            <a:endParaRPr lang="en-US" dirty="0"/>
          </a:p>
          <a:p>
            <a:pPr algn="just"/>
            <a:r>
              <a:rPr lang="ru-RU" dirty="0">
                <a:solidFill>
                  <a:srgbClr val="FFFF00"/>
                </a:solidFill>
              </a:rPr>
              <a:t>Средний чек по годам и месяцам</a:t>
            </a:r>
          </a:p>
          <a:p>
            <a:pPr algn="just"/>
            <a:r>
              <a:rPr lang="en-US" dirty="0"/>
              <a:t>SELECT </a:t>
            </a:r>
          </a:p>
          <a:p>
            <a:pPr algn="just"/>
            <a:r>
              <a:rPr lang="en-US" dirty="0"/>
              <a:t>    EXTRACT(YEAR FROM </a:t>
            </a:r>
            <a:r>
              <a:rPr lang="en-US" dirty="0" err="1"/>
              <a:t>order_date</a:t>
            </a:r>
            <a:r>
              <a:rPr lang="en-US" dirty="0"/>
              <a:t>) as year,</a:t>
            </a:r>
          </a:p>
          <a:p>
            <a:pPr algn="just"/>
            <a:r>
              <a:rPr lang="en-US" dirty="0"/>
              <a:t>    EXTRACT(MONTH FROM </a:t>
            </a:r>
            <a:r>
              <a:rPr lang="en-US" dirty="0" err="1"/>
              <a:t>order_date</a:t>
            </a:r>
            <a:r>
              <a:rPr lang="en-US" dirty="0"/>
              <a:t>) as month,</a:t>
            </a:r>
          </a:p>
          <a:p>
            <a:pPr algn="just"/>
            <a:r>
              <a:rPr lang="en-US" dirty="0"/>
              <a:t>    AVG(</a:t>
            </a:r>
            <a:r>
              <a:rPr lang="en-US" dirty="0" err="1"/>
              <a:t>total_amount</a:t>
            </a:r>
            <a:r>
              <a:rPr lang="en-US" dirty="0"/>
              <a:t>) as </a:t>
            </a:r>
            <a:r>
              <a:rPr lang="en-US" dirty="0" err="1"/>
              <a:t>avg_check</a:t>
            </a:r>
            <a:endParaRPr lang="en-US" dirty="0"/>
          </a:p>
          <a:p>
            <a:pPr algn="just"/>
            <a:r>
              <a:rPr lang="en-US" dirty="0"/>
              <a:t>FROM orders</a:t>
            </a:r>
          </a:p>
          <a:p>
            <a:pPr algn="just"/>
            <a:r>
              <a:rPr lang="en-US" dirty="0"/>
              <a:t>GROUP BY year, month;</a:t>
            </a:r>
            <a:endParaRPr lang="ru-RS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1CE5A1A8-25BB-4DA0-8A4C-D93740DB4D26}"/>
              </a:ext>
            </a:extLst>
          </p:cNvPr>
          <p:cNvSpPr txBox="1">
            <a:spLocks/>
          </p:cNvSpPr>
          <p:nvPr/>
        </p:nvSpPr>
        <p:spPr>
          <a:xfrm>
            <a:off x="6866021" y="1785340"/>
            <a:ext cx="4696448" cy="4663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>
                <a:solidFill>
                  <a:srgbClr val="FFFF00"/>
                </a:solidFill>
              </a:rPr>
              <a:t>Средневзвешенная цена</a:t>
            </a:r>
            <a:endParaRPr lang="en-US" dirty="0">
              <a:solidFill>
                <a:srgbClr val="FFFF00"/>
              </a:solidFill>
            </a:endParaRPr>
          </a:p>
          <a:p>
            <a:pPr algn="just"/>
            <a:r>
              <a:rPr lang="ru-RU" dirty="0">
                <a:solidFill>
                  <a:srgbClr val="FFFF00"/>
                </a:solidFill>
              </a:rPr>
              <a:t>по магазину</a:t>
            </a:r>
          </a:p>
          <a:p>
            <a:pPr algn="just"/>
            <a:r>
              <a:rPr lang="en-US" dirty="0"/>
              <a:t>SELECT</a:t>
            </a:r>
          </a:p>
          <a:p>
            <a:pPr algn="just"/>
            <a:r>
              <a:rPr lang="en-US" dirty="0"/>
              <a:t>    </a:t>
            </a:r>
            <a:r>
              <a:rPr lang="en-US" dirty="0" err="1"/>
              <a:t>t.store_id</a:t>
            </a:r>
            <a:r>
              <a:rPr lang="en-US" dirty="0"/>
              <a:t> ,</a:t>
            </a:r>
          </a:p>
          <a:p>
            <a:pPr algn="just"/>
            <a:r>
              <a:rPr lang="en-US" dirty="0"/>
              <a:t>    SUM(</a:t>
            </a:r>
            <a:r>
              <a:rPr lang="en-US" dirty="0" err="1"/>
              <a:t>td.qnty</a:t>
            </a:r>
            <a:r>
              <a:rPr lang="en-US" dirty="0"/>
              <a:t> * </a:t>
            </a:r>
            <a:r>
              <a:rPr lang="en-US" dirty="0" err="1"/>
              <a:t>p.price</a:t>
            </a:r>
            <a:r>
              <a:rPr lang="en-US" dirty="0"/>
              <a:t>) / SUM(</a:t>
            </a:r>
            <a:r>
              <a:rPr lang="en-US" dirty="0" err="1"/>
              <a:t>td.qnty</a:t>
            </a:r>
            <a:r>
              <a:rPr lang="en-US" dirty="0"/>
              <a:t>)</a:t>
            </a:r>
          </a:p>
          <a:p>
            <a:pPr algn="just"/>
            <a:r>
              <a:rPr lang="en-US" dirty="0"/>
              <a:t>FROM</a:t>
            </a:r>
          </a:p>
          <a:p>
            <a:pPr algn="just"/>
            <a:r>
              <a:rPr lang="en-US" dirty="0"/>
              <a:t>    </a:t>
            </a:r>
            <a:r>
              <a:rPr lang="en-US" dirty="0" err="1"/>
              <a:t>transactions_details</a:t>
            </a:r>
            <a:r>
              <a:rPr lang="en-US" dirty="0"/>
              <a:t> td </a:t>
            </a:r>
          </a:p>
          <a:p>
            <a:pPr algn="just"/>
            <a:r>
              <a:rPr lang="en-US" dirty="0"/>
              <a:t>JOIN </a:t>
            </a:r>
            <a:r>
              <a:rPr lang="en-US" dirty="0" err="1"/>
              <a:t>public.transactions</a:t>
            </a:r>
            <a:r>
              <a:rPr lang="en-US" dirty="0"/>
              <a:t> t on</a:t>
            </a:r>
          </a:p>
          <a:p>
            <a:pPr algn="just"/>
            <a:r>
              <a:rPr lang="en-US" dirty="0"/>
              <a:t>    t.id = td.id </a:t>
            </a:r>
          </a:p>
          <a:p>
            <a:pPr algn="just"/>
            <a:r>
              <a:rPr lang="en-US" dirty="0"/>
              <a:t>JOIN </a:t>
            </a:r>
            <a:r>
              <a:rPr lang="en-US" dirty="0" err="1"/>
              <a:t>public.products</a:t>
            </a:r>
            <a:r>
              <a:rPr lang="en-US" dirty="0"/>
              <a:t> p on</a:t>
            </a:r>
          </a:p>
          <a:p>
            <a:pPr algn="just"/>
            <a:r>
              <a:rPr lang="en-US" dirty="0"/>
              <a:t>    p.id = </a:t>
            </a:r>
            <a:r>
              <a:rPr lang="en-US" dirty="0" err="1"/>
              <a:t>td.art_id</a:t>
            </a:r>
            <a:r>
              <a:rPr lang="en-US" dirty="0"/>
              <a:t> </a:t>
            </a:r>
          </a:p>
          <a:p>
            <a:pPr algn="just"/>
            <a:r>
              <a:rPr lang="en-US" dirty="0"/>
              <a:t>GROUP BY</a:t>
            </a:r>
          </a:p>
          <a:p>
            <a:pPr algn="just"/>
            <a:r>
              <a:rPr lang="en-US" dirty="0"/>
              <a:t>    </a:t>
            </a:r>
            <a:r>
              <a:rPr lang="en-US" dirty="0" err="1"/>
              <a:t>t.store_id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6560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Фильтрация </a:t>
            </a:r>
            <a:r>
              <a:rPr lang="ru-RU" dirty="0">
                <a:solidFill>
                  <a:srgbClr val="FF0000"/>
                </a:solidFill>
              </a:rPr>
              <a:t>групп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2AFFAA-4999-4739-9613-688BD375806F}"/>
              </a:ext>
            </a:extLst>
          </p:cNvPr>
          <p:cNvSpPr txBox="1">
            <a:spLocks/>
          </p:cNvSpPr>
          <p:nvPr/>
        </p:nvSpPr>
        <p:spPr>
          <a:xfrm>
            <a:off x="260669" y="1817828"/>
            <a:ext cx="11500696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b="1" spc="-100" dirty="0">
                <a:solidFill>
                  <a:srgbClr val="FF0000"/>
                </a:solidFill>
                <a:latin typeface="Arial Black" panose="020B0604020202020204" pitchFamily="34" charset="0"/>
              </a:rPr>
              <a:t>HAVING</a:t>
            </a:r>
            <a:r>
              <a:rPr lang="en-US" sz="1900" dirty="0"/>
              <a:t> – </a:t>
            </a:r>
            <a:r>
              <a:rPr lang="ru-RU" sz="1900" dirty="0"/>
              <a:t>оператор, который фильтрует сформированные с помощью </a:t>
            </a:r>
            <a:r>
              <a:rPr lang="en-US" sz="1900" dirty="0"/>
              <a:t>GROUP BY </a:t>
            </a:r>
            <a:r>
              <a:rPr lang="ru-RU" sz="1900" dirty="0"/>
              <a:t>группы</a:t>
            </a:r>
            <a:endParaRPr lang="ru-RS" sz="190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3F97E7BF-37BD-4DEA-AF0C-F7B504CD08D2}"/>
              </a:ext>
            </a:extLst>
          </p:cNvPr>
          <p:cNvSpPr txBox="1">
            <a:spLocks/>
          </p:cNvSpPr>
          <p:nvPr/>
        </p:nvSpPr>
        <p:spPr>
          <a:xfrm>
            <a:off x="260668" y="2263843"/>
            <a:ext cx="5763143" cy="40912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>
                <a:solidFill>
                  <a:srgbClr val="FFFF00"/>
                </a:solidFill>
              </a:rPr>
              <a:t>Клиенты с более чем 5 заказами</a:t>
            </a:r>
          </a:p>
          <a:p>
            <a:r>
              <a:rPr lang="en-US" sz="1300" dirty="0"/>
              <a:t>SELECT </a:t>
            </a:r>
            <a:r>
              <a:rPr lang="en-US" sz="1300" dirty="0" err="1"/>
              <a:t>customer_id</a:t>
            </a:r>
            <a:r>
              <a:rPr lang="en-US" sz="1300" dirty="0"/>
              <a:t>, COUNT(*) as </a:t>
            </a:r>
            <a:r>
              <a:rPr lang="en-US" sz="1300" dirty="0" err="1"/>
              <a:t>order_count</a:t>
            </a:r>
            <a:endParaRPr lang="en-US" sz="1300" dirty="0"/>
          </a:p>
          <a:p>
            <a:r>
              <a:rPr lang="en-US" sz="1300" dirty="0"/>
              <a:t>FROM orders</a:t>
            </a:r>
          </a:p>
          <a:p>
            <a:r>
              <a:rPr lang="en-US" sz="1300" dirty="0"/>
              <a:t>GROUP BY </a:t>
            </a:r>
            <a:r>
              <a:rPr lang="en-US" sz="1300" dirty="0" err="1"/>
              <a:t>customer_id</a:t>
            </a:r>
            <a:endParaRPr lang="en-US" sz="1300" dirty="0"/>
          </a:p>
          <a:p>
            <a:r>
              <a:rPr lang="en-US" sz="1300" dirty="0"/>
              <a:t>HAVING COUNT(*) &gt; 5;</a:t>
            </a:r>
          </a:p>
          <a:p>
            <a:endParaRPr lang="en-US" sz="1300" dirty="0"/>
          </a:p>
          <a:p>
            <a:r>
              <a:rPr lang="ru-RU" sz="1300" dirty="0">
                <a:solidFill>
                  <a:srgbClr val="FFFF00"/>
                </a:solidFill>
              </a:rPr>
              <a:t>Категории товаров с общей выручкой более 10000</a:t>
            </a:r>
          </a:p>
          <a:p>
            <a:r>
              <a:rPr lang="en-US" sz="1300" dirty="0"/>
              <a:t>SELECT category, SUM(price * quantity) as </a:t>
            </a:r>
            <a:r>
              <a:rPr lang="en-US" sz="1300" dirty="0" err="1"/>
              <a:t>total_sales</a:t>
            </a:r>
            <a:endParaRPr lang="en-US" sz="1300" dirty="0"/>
          </a:p>
          <a:p>
            <a:r>
              <a:rPr lang="en-US" sz="1300" dirty="0"/>
              <a:t>FROM products p</a:t>
            </a:r>
          </a:p>
          <a:p>
            <a:r>
              <a:rPr lang="en-US" sz="1300" dirty="0"/>
              <a:t>JOIN </a:t>
            </a:r>
            <a:r>
              <a:rPr lang="en-US" sz="1300" dirty="0" err="1"/>
              <a:t>order_items</a:t>
            </a:r>
            <a:r>
              <a:rPr lang="en-US" sz="1300" dirty="0"/>
              <a:t> oi ON p.id = </a:t>
            </a:r>
            <a:r>
              <a:rPr lang="en-US" sz="1300" dirty="0" err="1"/>
              <a:t>oi.product_id</a:t>
            </a:r>
            <a:endParaRPr lang="en-US" sz="1300" dirty="0"/>
          </a:p>
          <a:p>
            <a:r>
              <a:rPr lang="en-US" sz="1300" dirty="0"/>
              <a:t>GROUP BY category</a:t>
            </a:r>
          </a:p>
          <a:p>
            <a:r>
              <a:rPr lang="en-US" sz="1300" dirty="0"/>
              <a:t>HAVING SUM(price * quantity) &gt; 10000;</a:t>
            </a:r>
          </a:p>
          <a:p>
            <a:endParaRPr lang="en-US" sz="1300" dirty="0"/>
          </a:p>
          <a:p>
            <a:r>
              <a:rPr lang="ru-RU" sz="1300" dirty="0">
                <a:solidFill>
                  <a:srgbClr val="FFFF00"/>
                </a:solidFill>
              </a:rPr>
              <a:t>Месяцы со средним чеком выше 5000</a:t>
            </a:r>
          </a:p>
          <a:p>
            <a:r>
              <a:rPr lang="en-US" sz="1300" dirty="0"/>
              <a:t>SELECT </a:t>
            </a:r>
          </a:p>
          <a:p>
            <a:r>
              <a:rPr lang="en-US" sz="1300" dirty="0"/>
              <a:t>    EXTRACT(YEAR FROM </a:t>
            </a:r>
            <a:r>
              <a:rPr lang="en-US" sz="1300" dirty="0" err="1"/>
              <a:t>order_date</a:t>
            </a:r>
            <a:r>
              <a:rPr lang="en-US" sz="1300" dirty="0"/>
              <a:t>) as year,</a:t>
            </a:r>
          </a:p>
          <a:p>
            <a:r>
              <a:rPr lang="en-US" sz="1300" dirty="0"/>
              <a:t>    EXTRACT(MONTH FROM </a:t>
            </a:r>
            <a:r>
              <a:rPr lang="en-US" sz="1300" dirty="0" err="1"/>
              <a:t>order_date</a:t>
            </a:r>
            <a:r>
              <a:rPr lang="en-US" sz="1300" dirty="0"/>
              <a:t>) as month,</a:t>
            </a:r>
          </a:p>
          <a:p>
            <a:r>
              <a:rPr lang="en-US" sz="1300" dirty="0"/>
              <a:t>    AVG(</a:t>
            </a:r>
            <a:r>
              <a:rPr lang="en-US" sz="1300" dirty="0" err="1"/>
              <a:t>total_amount</a:t>
            </a:r>
            <a:r>
              <a:rPr lang="en-US" sz="1300" dirty="0"/>
              <a:t>) as </a:t>
            </a:r>
            <a:r>
              <a:rPr lang="en-US" sz="1300" dirty="0" err="1"/>
              <a:t>avg_check</a:t>
            </a:r>
            <a:endParaRPr lang="en-US" sz="1300" dirty="0"/>
          </a:p>
          <a:p>
            <a:r>
              <a:rPr lang="en-US" sz="1300" dirty="0"/>
              <a:t>FROM orders</a:t>
            </a:r>
          </a:p>
          <a:p>
            <a:r>
              <a:rPr lang="en-US" sz="1300" dirty="0"/>
              <a:t>GROUP BY year, month</a:t>
            </a:r>
          </a:p>
          <a:p>
            <a:r>
              <a:rPr lang="en-US" sz="1300" dirty="0"/>
              <a:t>HAVING AVG(</a:t>
            </a:r>
            <a:r>
              <a:rPr lang="en-US" sz="1300" dirty="0" err="1"/>
              <a:t>total_amount</a:t>
            </a:r>
            <a:r>
              <a:rPr lang="en-US" sz="1300" dirty="0"/>
              <a:t>) &gt; 5000;</a:t>
            </a:r>
            <a:endParaRPr lang="ru-RS" sz="1300" dirty="0"/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640BDAD5-1031-4900-AD5D-BAB7D6335031}"/>
              </a:ext>
            </a:extLst>
          </p:cNvPr>
          <p:cNvSpPr txBox="1">
            <a:spLocks/>
          </p:cNvSpPr>
          <p:nvPr/>
        </p:nvSpPr>
        <p:spPr>
          <a:xfrm>
            <a:off x="6225826" y="2263843"/>
            <a:ext cx="5594699" cy="3994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rgbClr val="FFFF00"/>
                </a:solidFill>
              </a:rPr>
              <a:t>Email</a:t>
            </a:r>
            <a:r>
              <a:rPr lang="ru-RU" sz="1300" dirty="0">
                <a:solidFill>
                  <a:srgbClr val="FFFF00"/>
                </a:solidFill>
              </a:rPr>
              <a:t> клиентов с разными телефонными номерами</a:t>
            </a:r>
          </a:p>
          <a:p>
            <a:r>
              <a:rPr lang="en-US" sz="1300" dirty="0"/>
              <a:t>SELECT email</a:t>
            </a:r>
          </a:p>
          <a:p>
            <a:r>
              <a:rPr lang="en-US" sz="1300" dirty="0"/>
              <a:t>FROM customers</a:t>
            </a:r>
          </a:p>
          <a:p>
            <a:r>
              <a:rPr lang="en-US" sz="1300" dirty="0"/>
              <a:t>GROUP BY email</a:t>
            </a:r>
          </a:p>
          <a:p>
            <a:r>
              <a:rPr lang="en-US" sz="1300" dirty="0"/>
              <a:t>HAVING COUNT(DISTINCT phone) &gt; 1;</a:t>
            </a:r>
          </a:p>
          <a:p>
            <a:endParaRPr lang="en-US" sz="1300" dirty="0"/>
          </a:p>
          <a:p>
            <a:r>
              <a:rPr lang="ru-RU" sz="1300" dirty="0">
                <a:solidFill>
                  <a:srgbClr val="FFFF00"/>
                </a:solidFill>
              </a:rPr>
              <a:t>Категории товаров с общей выручкой от 10000 до 100000</a:t>
            </a:r>
          </a:p>
          <a:p>
            <a:r>
              <a:rPr lang="ru-RU" sz="1300" dirty="0">
                <a:solidFill>
                  <a:srgbClr val="FFFF00"/>
                </a:solidFill>
              </a:rPr>
              <a:t>и продажами более, чем в 20</a:t>
            </a:r>
            <a:r>
              <a:rPr lang="en-US" sz="1300" dirty="0">
                <a:solidFill>
                  <a:srgbClr val="FFFF00"/>
                </a:solidFill>
              </a:rPr>
              <a:t> </a:t>
            </a:r>
            <a:r>
              <a:rPr lang="ru-RU" sz="1300" dirty="0">
                <a:solidFill>
                  <a:srgbClr val="FFFF00"/>
                </a:solidFill>
              </a:rPr>
              <a:t>разных магазинах</a:t>
            </a:r>
          </a:p>
          <a:p>
            <a:r>
              <a:rPr lang="en-US" sz="1300" dirty="0"/>
              <a:t>SELECT category, SUM(price * quantity) as </a:t>
            </a:r>
            <a:r>
              <a:rPr lang="en-US" sz="1300" dirty="0" err="1"/>
              <a:t>total_sales</a:t>
            </a:r>
            <a:endParaRPr lang="en-US" sz="1300" dirty="0"/>
          </a:p>
          <a:p>
            <a:r>
              <a:rPr lang="en-US" sz="1300" dirty="0"/>
              <a:t>FROM products p JOIN </a:t>
            </a:r>
            <a:r>
              <a:rPr lang="en-US" sz="1300" dirty="0" err="1"/>
              <a:t>order_items</a:t>
            </a:r>
            <a:r>
              <a:rPr lang="en-US" sz="1300" dirty="0"/>
              <a:t> oi ON p.id = </a:t>
            </a:r>
            <a:r>
              <a:rPr lang="en-US" sz="1300" dirty="0" err="1"/>
              <a:t>oi.product_id</a:t>
            </a:r>
            <a:endParaRPr lang="en-US" sz="1300" dirty="0"/>
          </a:p>
          <a:p>
            <a:r>
              <a:rPr lang="en-US" sz="1300" dirty="0"/>
              <a:t>GROUP BY category</a:t>
            </a:r>
          </a:p>
          <a:p>
            <a:r>
              <a:rPr lang="en-US" sz="1300" dirty="0"/>
              <a:t>HAVING SUM(price * quantity) BETWEEN 10000 AND 100000</a:t>
            </a:r>
          </a:p>
          <a:p>
            <a:r>
              <a:rPr lang="en-US" sz="1300" dirty="0"/>
              <a:t>AND COUNT(DISTINCT </a:t>
            </a:r>
            <a:r>
              <a:rPr lang="en-US" sz="1300" dirty="0" err="1"/>
              <a:t>store_id</a:t>
            </a:r>
            <a:r>
              <a:rPr lang="en-US" sz="1300" dirty="0"/>
              <a:t>) &gt; 20;</a:t>
            </a:r>
          </a:p>
          <a:p>
            <a:endParaRPr lang="ru-RS" sz="1300" dirty="0"/>
          </a:p>
        </p:txBody>
      </p:sp>
    </p:spTree>
    <p:extLst>
      <p:ext uri="{BB962C8B-B14F-4D97-AF65-F5344CB8AC3E}">
        <p14:creationId xmlns:p14="http://schemas.microsoft.com/office/powerpoint/2010/main" val="2002709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Полезные </a:t>
            </a:r>
            <a:r>
              <a:rPr lang="ru-RU" dirty="0">
                <a:solidFill>
                  <a:srgbClr val="FF0000"/>
                </a:solidFill>
              </a:rPr>
              <a:t>статистические</a:t>
            </a:r>
            <a:r>
              <a:rPr lang="ru-RU" dirty="0">
                <a:solidFill>
                  <a:schemeClr val="bg1"/>
                </a:solidFill>
              </a:rPr>
              <a:t> агрегатные функции</a:t>
            </a:r>
            <a:endParaRPr lang="ru-RS" dirty="0">
              <a:solidFill>
                <a:srgbClr val="FF0000"/>
              </a:solidFill>
            </a:endParaRPr>
          </a:p>
        </p:txBody>
      </p:sp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5B2FA59-2B74-4245-8EEF-0898FD6CD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6350885"/>
              </p:ext>
            </p:extLst>
          </p:nvPr>
        </p:nvGraphicFramePr>
        <p:xfrm>
          <a:off x="632281" y="2151529"/>
          <a:ext cx="10529136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087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4544049">
                  <a:extLst>
                    <a:ext uri="{9D8B030D-6E8A-4147-A177-3AD203B41FA5}">
                      <a16:colId xmlns:a16="http://schemas.microsoft.com/office/drawing/2014/main" val="2595770175"/>
                    </a:ext>
                  </a:extLst>
                </a:gridCol>
              </a:tblGrid>
              <a:tr h="340193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Функция</a:t>
                      </a:r>
                      <a:r>
                        <a:rPr lang="en-US" sz="1600" b="1" dirty="0">
                          <a:solidFill>
                            <a:srgbClr val="FFFF00"/>
                          </a:solidFill>
                          <a:effectLst/>
                        </a:rPr>
                        <a:t> (PG / CH)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rgbClr val="FFFF00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median(column)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Медиана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mode() within group (order by column) /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Отсутствует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Мода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corr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(column1, column2)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Корреляция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30283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stddev_samp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) /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stddevSamp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(column)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Стандартное отклонение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случайной выборки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8835571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percentile_disc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дробь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 within group (order by column) / quantile(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дробь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)(column)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Значение соответствующего </a:t>
                      </a:r>
                      <a:r>
                        <a:rPr lang="ru-RU" dirty="0" err="1">
                          <a:solidFill>
                            <a:schemeClr val="bg1"/>
                          </a:solidFill>
                          <a:effectLst/>
                        </a:rPr>
                        <a:t>процентиля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Отсутствует /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effectLst/>
                        </a:rPr>
                        <a:t>studentTTest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(column, </a:t>
                      </a:r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индекс выборки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Тест Стьюдента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188739"/>
                  </a:ext>
                </a:extLst>
              </a:tr>
              <a:tr h="340193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Отсутствует / </a:t>
                      </a:r>
                      <a:r>
                        <a:rPr lang="en-US" sz="1800" b="0" i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mannWhitneyUTest</a:t>
                      </a:r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column, </a:t>
                      </a:r>
                      <a:r>
                        <a:rPr lang="ru-RU" sz="1800" b="0" i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индекс выборки)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bg1"/>
                          </a:solidFill>
                          <a:effectLst/>
                        </a:rPr>
                        <a:t>Тест Манна-Уитни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693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748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Особенности диалектов </a:t>
            </a:r>
            <a:r>
              <a:rPr lang="ru-RU" dirty="0">
                <a:solidFill>
                  <a:srgbClr val="FF0000"/>
                </a:solidFill>
              </a:rPr>
              <a:t>различных СУБД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60AE89-6BBE-4FD1-AA61-97B20C56891A}"/>
              </a:ext>
            </a:extLst>
          </p:cNvPr>
          <p:cNvSpPr txBox="1">
            <a:spLocks/>
          </p:cNvSpPr>
          <p:nvPr/>
        </p:nvSpPr>
        <p:spPr>
          <a:xfrm>
            <a:off x="260669" y="1731842"/>
            <a:ext cx="11500696" cy="9676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Каждая СУБД, хоть и соответствует одному из стандартов </a:t>
            </a:r>
            <a:r>
              <a:rPr lang="en-US" sz="1800" dirty="0"/>
              <a:t>SQL</a:t>
            </a:r>
            <a:r>
              <a:rPr lang="ru-RU" sz="1800" dirty="0"/>
              <a:t>, но все же имеет свои особенности. </a:t>
            </a:r>
          </a:p>
          <a:p>
            <a:r>
              <a:rPr lang="ru-RU" sz="1800" dirty="0" err="1"/>
              <a:t>ClickHouse</a:t>
            </a:r>
            <a:r>
              <a:rPr lang="ru-RU" sz="1800" dirty="0"/>
              <a:t> имеет очень много специфичных для него агрегатных функций, которые можно посмотреть по ссылке:</a:t>
            </a:r>
          </a:p>
          <a:p>
            <a:r>
              <a:rPr lang="ru-RU" sz="1800" dirty="0">
                <a:hlinkClick r:id="rId2"/>
              </a:rPr>
              <a:t>https://docs-content.clickhouse.tech/docs/ru/sql-reference/aggregate-functions/reference</a:t>
            </a:r>
            <a:endParaRPr lang="ru-RU" sz="1800" dirty="0"/>
          </a:p>
          <a:p>
            <a:r>
              <a:rPr lang="ru-RU" sz="1800" dirty="0"/>
              <a:t>Ниже некоторые из особенностей</a:t>
            </a:r>
            <a:r>
              <a:rPr lang="en-US" sz="1800" dirty="0"/>
              <a:t> </a:t>
            </a:r>
            <a:r>
              <a:rPr lang="ru-RU" sz="1800" dirty="0"/>
              <a:t>на примере </a:t>
            </a:r>
            <a:r>
              <a:rPr lang="en-US" sz="1800" dirty="0"/>
              <a:t>PostgreSQL</a:t>
            </a:r>
            <a:r>
              <a:rPr lang="ru-RU" sz="1800" dirty="0"/>
              <a:t> и </a:t>
            </a:r>
            <a:r>
              <a:rPr lang="en-US" sz="1800" dirty="0" err="1"/>
              <a:t>ClickHouse</a:t>
            </a:r>
            <a:r>
              <a:rPr lang="en-US" sz="1800" dirty="0"/>
              <a:t>:</a:t>
            </a:r>
            <a:endParaRPr lang="ru-RS" sz="1800" dirty="0"/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34F4DF79-AA60-4177-B490-BCDA0DA0747E}"/>
              </a:ext>
            </a:extLst>
          </p:cNvPr>
          <p:cNvSpPr txBox="1">
            <a:spLocks/>
          </p:cNvSpPr>
          <p:nvPr/>
        </p:nvSpPr>
        <p:spPr>
          <a:xfrm>
            <a:off x="260669" y="2630326"/>
            <a:ext cx="11500696" cy="4005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FFFF00"/>
                </a:solidFill>
              </a:rPr>
              <a:t>подсчет с использованием фильтрации непосредственно для функции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/>
              <a:t>SELECT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</a:p>
          <a:p>
            <a:r>
              <a:rPr lang="en-US" sz="1800" dirty="0"/>
              <a:t>    COUNT(*) as </a:t>
            </a:r>
            <a:r>
              <a:rPr lang="en-US" sz="1800" dirty="0" err="1"/>
              <a:t>total_orders</a:t>
            </a:r>
            <a:r>
              <a:rPr lang="en-US" sz="1800" dirty="0"/>
              <a:t>,</a:t>
            </a:r>
          </a:p>
          <a:p>
            <a:r>
              <a:rPr lang="en-US" sz="1800" dirty="0"/>
              <a:t>    </a:t>
            </a:r>
            <a:r>
              <a:rPr lang="en-US" sz="1800" dirty="0">
                <a:solidFill>
                  <a:srgbClr val="FF0000"/>
                </a:solidFill>
              </a:rPr>
              <a:t>COUNT(*) FILTER (WHERE status = 'completed') as </a:t>
            </a:r>
            <a:r>
              <a:rPr lang="en-US" sz="1800" dirty="0" err="1">
                <a:solidFill>
                  <a:srgbClr val="FF0000"/>
                </a:solidFill>
              </a:rPr>
              <a:t>completed_orders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/>
              <a:t>FROM orders</a:t>
            </a:r>
          </a:p>
          <a:p>
            <a:r>
              <a:rPr lang="en-US" sz="1800" dirty="0"/>
              <a:t>GROUP BY </a:t>
            </a:r>
            <a:r>
              <a:rPr lang="en-US" sz="1800" dirty="0" err="1"/>
              <a:t>customer_id</a:t>
            </a:r>
            <a:r>
              <a:rPr lang="en-US" sz="1800" dirty="0"/>
              <a:t>;</a:t>
            </a:r>
          </a:p>
          <a:p>
            <a:r>
              <a:rPr lang="ru-RU" sz="1800" dirty="0">
                <a:solidFill>
                  <a:srgbClr val="FFFF00"/>
                </a:solidFill>
              </a:rPr>
              <a:t>краткая запись полей в блоке группировки</a:t>
            </a:r>
            <a:endParaRPr lang="en-US" sz="1800" dirty="0">
              <a:solidFill>
                <a:srgbClr val="FFFF00"/>
              </a:solidFill>
            </a:endParaRPr>
          </a:p>
          <a:p>
            <a:r>
              <a:rPr lang="en-US" sz="1800" dirty="0"/>
              <a:t>SELECT 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customer_id</a:t>
            </a:r>
            <a:r>
              <a:rPr lang="en-US" sz="1800" dirty="0"/>
              <a:t>,</a:t>
            </a:r>
          </a:p>
          <a:p>
            <a:r>
              <a:rPr lang="en-US" sz="1800" dirty="0"/>
              <a:t>    COUNT(*) as </a:t>
            </a:r>
            <a:r>
              <a:rPr lang="en-US" sz="1800" dirty="0" err="1"/>
              <a:t>total_orders</a:t>
            </a:r>
            <a:r>
              <a:rPr lang="en-US" sz="1800" dirty="0"/>
              <a:t>,</a:t>
            </a:r>
          </a:p>
          <a:p>
            <a:r>
              <a:rPr lang="en-US" sz="1800" dirty="0"/>
              <a:t>    COUNT(*) FILTER (WHERE status = 'completed') as </a:t>
            </a:r>
            <a:r>
              <a:rPr lang="en-US" sz="1800" dirty="0" err="1"/>
              <a:t>completed_orders</a:t>
            </a:r>
            <a:endParaRPr lang="en-US" sz="1800" dirty="0"/>
          </a:p>
          <a:p>
            <a:r>
              <a:rPr lang="en-US" sz="1800" dirty="0"/>
              <a:t>FROM orders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GROUP BY </a:t>
            </a:r>
            <a:r>
              <a:rPr lang="ru-RU" sz="1800" dirty="0">
                <a:solidFill>
                  <a:srgbClr val="FF0000"/>
                </a:solidFill>
              </a:rPr>
              <a:t>1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  <a:endParaRPr lang="ru-RS" sz="1800" dirty="0">
              <a:solidFill>
                <a:srgbClr val="FF0000"/>
              </a:solidFill>
            </a:endParaRPr>
          </a:p>
          <a:p>
            <a:endParaRPr lang="ru-RS" sz="1800" dirty="0"/>
          </a:p>
        </p:txBody>
      </p:sp>
    </p:spTree>
    <p:extLst>
      <p:ext uri="{BB962C8B-B14F-4D97-AF65-F5344CB8AC3E}">
        <p14:creationId xmlns:p14="http://schemas.microsoft.com/office/powerpoint/2010/main" val="3260959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991</Words>
  <Application>Microsoft Office PowerPoint</Application>
  <PresentationFormat>Широкоэкранный</PresentationFormat>
  <Paragraphs>167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Кирсанов Владимир Александрович</cp:lastModifiedBy>
  <cp:revision>70</cp:revision>
  <dcterms:created xsi:type="dcterms:W3CDTF">2025-08-19T06:56:36Z</dcterms:created>
  <dcterms:modified xsi:type="dcterms:W3CDTF">2025-09-10T06:47:38Z</dcterms:modified>
</cp:coreProperties>
</file>