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9" r:id="rId5"/>
    <p:sldId id="318" r:id="rId6"/>
    <p:sldId id="312" r:id="rId7"/>
    <p:sldId id="320" r:id="rId8"/>
    <p:sldId id="321" r:id="rId9"/>
    <p:sldId id="322" r:id="rId10"/>
    <p:sldId id="323" r:id="rId11"/>
    <p:sldId id="324" r:id="rId12"/>
    <p:sldId id="34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2668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ловок+ рисунок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2B4EE6E3-AF88-DDDA-D09E-15C1D875508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14159" y="977030"/>
            <a:ext cx="5006366" cy="5217770"/>
          </a:xfrm>
          <a:custGeom>
            <a:avLst/>
            <a:gdLst>
              <a:gd name="connsiteX0" fmla="*/ 233146 w 5006366"/>
              <a:gd name="connsiteY0" fmla="*/ 0 h 5549030"/>
              <a:gd name="connsiteX1" fmla="*/ 4773220 w 5006366"/>
              <a:gd name="connsiteY1" fmla="*/ 0 h 5549030"/>
              <a:gd name="connsiteX2" fmla="*/ 5006366 w 5006366"/>
              <a:gd name="connsiteY2" fmla="*/ 233146 h 5549030"/>
              <a:gd name="connsiteX3" fmla="*/ 5006366 w 5006366"/>
              <a:gd name="connsiteY3" fmla="*/ 5315884 h 5549030"/>
              <a:gd name="connsiteX4" fmla="*/ 4773220 w 5006366"/>
              <a:gd name="connsiteY4" fmla="*/ 5549030 h 5549030"/>
              <a:gd name="connsiteX5" fmla="*/ 233146 w 5006366"/>
              <a:gd name="connsiteY5" fmla="*/ 5549030 h 5549030"/>
              <a:gd name="connsiteX6" fmla="*/ 0 w 5006366"/>
              <a:gd name="connsiteY6" fmla="*/ 5315884 h 5549030"/>
              <a:gd name="connsiteX7" fmla="*/ 0 w 5006366"/>
              <a:gd name="connsiteY7" fmla="*/ 233146 h 5549030"/>
              <a:gd name="connsiteX8" fmla="*/ 233146 w 5006366"/>
              <a:gd name="connsiteY8" fmla="*/ 0 h 554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6366" h="5549030">
                <a:moveTo>
                  <a:pt x="233146" y="0"/>
                </a:moveTo>
                <a:lnTo>
                  <a:pt x="4773220" y="0"/>
                </a:lnTo>
                <a:cubicBezTo>
                  <a:pt x="4901983" y="0"/>
                  <a:pt x="5006366" y="104383"/>
                  <a:pt x="5006366" y="233146"/>
                </a:cubicBezTo>
                <a:lnTo>
                  <a:pt x="5006366" y="5315884"/>
                </a:lnTo>
                <a:cubicBezTo>
                  <a:pt x="5006366" y="5444647"/>
                  <a:pt x="4901983" y="5549030"/>
                  <a:pt x="4773220" y="5549030"/>
                </a:cubicBezTo>
                <a:lnTo>
                  <a:pt x="233146" y="5549030"/>
                </a:lnTo>
                <a:cubicBezTo>
                  <a:pt x="104383" y="5549030"/>
                  <a:pt x="0" y="5444647"/>
                  <a:pt x="0" y="5315884"/>
                </a:cubicBezTo>
                <a:lnTo>
                  <a:pt x="0" y="233146"/>
                </a:lnTo>
                <a:cubicBezTo>
                  <a:pt x="0" y="104383"/>
                  <a:pt x="104383" y="0"/>
                  <a:pt x="233146" y="0"/>
                </a:cubicBezTo>
                <a:close/>
              </a:path>
            </a:pathLst>
          </a:custGeom>
          <a:ln w="19050">
            <a:solidFill>
              <a:srgbClr val="FFF654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9D54ED-6100-2AE2-44D3-3FBF40D4B78C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56D976-7CC1-9686-0F06-FCA772F2517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2079E93-C969-E4A2-381C-8137ABD932F6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2FF0FB04-4B68-2831-0DAB-A017CA788FD5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5AC7EB7-BE06-A997-B000-D1F19539BE99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7F98DD0F-340B-9C59-6BBC-A959CEF5845C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0F1D4C6-65C7-7768-EB62-97032AA0C758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E0D7566-CBD5-5F33-25DB-7EDB4C1B943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23540EC-3531-E5FB-516B-9FDA9073367A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F28BCF0-AB96-AF0F-7D93-35029978176B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4541060A-82E3-D711-496D-66B48945AF33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E1A0F03-3BD3-2A53-86DF-3C018DDFD99C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01DC482-6C44-D5D1-74E4-48F30614EE08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781DB554-4CD2-5A37-4BDA-DB3B60FB0535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B71710D9-5000-80EB-82DA-E4E405F15A03}"/>
              </a:ext>
            </a:extLst>
          </p:cNvPr>
          <p:cNvSpPr/>
          <p:nvPr userDrawn="1"/>
        </p:nvSpPr>
        <p:spPr>
          <a:xfrm>
            <a:off x="6059329" y="300365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EB521677-7ACA-798D-B3D7-9DF8F004AA53}"/>
              </a:ext>
            </a:extLst>
          </p:cNvPr>
          <p:cNvSpPr/>
          <p:nvPr userDrawn="1"/>
        </p:nvSpPr>
        <p:spPr>
          <a:xfrm>
            <a:off x="7138785" y="314057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1" name="Полилиния 20">
            <a:extLst>
              <a:ext uri="{FF2B5EF4-FFF2-40B4-BE49-F238E27FC236}">
                <a16:creationId xmlns:a16="http://schemas.microsoft.com/office/drawing/2014/main" id="{FC7AE11D-70F3-DE95-59A7-6D153CACC950}"/>
              </a:ext>
            </a:extLst>
          </p:cNvPr>
          <p:cNvSpPr/>
          <p:nvPr userDrawn="1"/>
        </p:nvSpPr>
        <p:spPr>
          <a:xfrm>
            <a:off x="8170896" y="301820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B5880652-F6FC-A87D-AF2C-8F0F2CC6DD9C}"/>
              </a:ext>
            </a:extLst>
          </p:cNvPr>
          <p:cNvSpPr/>
          <p:nvPr userDrawn="1"/>
        </p:nvSpPr>
        <p:spPr>
          <a:xfrm rot="5400000">
            <a:off x="9468333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667E032D-27E4-95DC-C30F-D8F574F20267}"/>
              </a:ext>
            </a:extLst>
          </p:cNvPr>
          <p:cNvSpPr/>
          <p:nvPr userDrawn="1"/>
        </p:nvSpPr>
        <p:spPr>
          <a:xfrm rot="5400000">
            <a:off x="9468333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4" name="Полилиния 23">
            <a:extLst>
              <a:ext uri="{FF2B5EF4-FFF2-40B4-BE49-F238E27FC236}">
                <a16:creationId xmlns:a16="http://schemas.microsoft.com/office/drawing/2014/main" id="{F9686EEA-E1CB-F0BD-3217-CCB166F01077}"/>
              </a:ext>
            </a:extLst>
          </p:cNvPr>
          <p:cNvSpPr/>
          <p:nvPr userDrawn="1"/>
        </p:nvSpPr>
        <p:spPr>
          <a:xfrm>
            <a:off x="10313141" y="302479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5" name="Полилиния 44">
            <a:extLst>
              <a:ext uri="{FF2B5EF4-FFF2-40B4-BE49-F238E27FC236}">
                <a16:creationId xmlns:a16="http://schemas.microsoft.com/office/drawing/2014/main" id="{65D007B7-2EC6-8DD0-5DE0-9A7C6F4BC4E6}"/>
              </a:ext>
            </a:extLst>
          </p:cNvPr>
          <p:cNvSpPr/>
          <p:nvPr userDrawn="1"/>
        </p:nvSpPr>
        <p:spPr>
          <a:xfrm rot="5400000">
            <a:off x="6416161" y="121416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6" name="Полилиния 45">
            <a:extLst>
              <a:ext uri="{FF2B5EF4-FFF2-40B4-BE49-F238E27FC236}">
                <a16:creationId xmlns:a16="http://schemas.microsoft.com/office/drawing/2014/main" id="{01637A07-C3CB-115D-07A5-84F103254223}"/>
              </a:ext>
            </a:extLst>
          </p:cNvPr>
          <p:cNvSpPr/>
          <p:nvPr userDrawn="1"/>
        </p:nvSpPr>
        <p:spPr>
          <a:xfrm rot="5400000">
            <a:off x="6416161" y="1666048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7" name="Полилиния 46">
            <a:extLst>
              <a:ext uri="{FF2B5EF4-FFF2-40B4-BE49-F238E27FC236}">
                <a16:creationId xmlns:a16="http://schemas.microsoft.com/office/drawing/2014/main" id="{BE1EB756-A5E8-D426-BF57-70326BFCBF52}"/>
              </a:ext>
            </a:extLst>
          </p:cNvPr>
          <p:cNvSpPr/>
          <p:nvPr userDrawn="1"/>
        </p:nvSpPr>
        <p:spPr>
          <a:xfrm>
            <a:off x="7260970" y="142852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8" name="Полилиния 47">
            <a:extLst>
              <a:ext uri="{FF2B5EF4-FFF2-40B4-BE49-F238E27FC236}">
                <a16:creationId xmlns:a16="http://schemas.microsoft.com/office/drawing/2014/main" id="{B8A825C2-3235-C8A2-4E5C-A2CD7335CE41}"/>
              </a:ext>
            </a:extLst>
          </p:cNvPr>
          <p:cNvSpPr/>
          <p:nvPr userDrawn="1"/>
        </p:nvSpPr>
        <p:spPr>
          <a:xfrm>
            <a:off x="9274499" y="1429809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AAA2E5FA-D2D1-6DE0-0FB2-50EEB9146011}"/>
              </a:ext>
            </a:extLst>
          </p:cNvPr>
          <p:cNvSpPr/>
          <p:nvPr userDrawn="1"/>
        </p:nvSpPr>
        <p:spPr>
          <a:xfrm>
            <a:off x="10336066" y="1429831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0" name="Полилиния 49">
            <a:extLst>
              <a:ext uri="{FF2B5EF4-FFF2-40B4-BE49-F238E27FC236}">
                <a16:creationId xmlns:a16="http://schemas.microsoft.com/office/drawing/2014/main" id="{DF8FBF4F-20D4-2A87-C3DF-A623132EDCB0}"/>
              </a:ext>
            </a:extLst>
          </p:cNvPr>
          <p:cNvSpPr/>
          <p:nvPr userDrawn="1"/>
        </p:nvSpPr>
        <p:spPr>
          <a:xfrm>
            <a:off x="11201513" y="1429829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7" name="Полилиния 56">
            <a:extLst>
              <a:ext uri="{FF2B5EF4-FFF2-40B4-BE49-F238E27FC236}">
                <a16:creationId xmlns:a16="http://schemas.microsoft.com/office/drawing/2014/main" id="{ED7CDC0A-88AB-9150-78E9-8360286E9BCB}"/>
              </a:ext>
            </a:extLst>
          </p:cNvPr>
          <p:cNvSpPr/>
          <p:nvPr userDrawn="1"/>
        </p:nvSpPr>
        <p:spPr>
          <a:xfrm>
            <a:off x="6125307" y="2551363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8" name="Полилиния 57">
            <a:extLst>
              <a:ext uri="{FF2B5EF4-FFF2-40B4-BE49-F238E27FC236}">
                <a16:creationId xmlns:a16="http://schemas.microsoft.com/office/drawing/2014/main" id="{D1E8AAAD-C779-143D-828B-22B2113D0953}"/>
              </a:ext>
            </a:extLst>
          </p:cNvPr>
          <p:cNvSpPr/>
          <p:nvPr userDrawn="1"/>
        </p:nvSpPr>
        <p:spPr>
          <a:xfrm>
            <a:off x="7204763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9" name="Полилиния 58">
            <a:extLst>
              <a:ext uri="{FF2B5EF4-FFF2-40B4-BE49-F238E27FC236}">
                <a16:creationId xmlns:a16="http://schemas.microsoft.com/office/drawing/2014/main" id="{8FCE0B0E-5D5E-C054-F5DF-0C799D1D2ACD}"/>
              </a:ext>
            </a:extLst>
          </p:cNvPr>
          <p:cNvSpPr/>
          <p:nvPr userDrawn="1"/>
        </p:nvSpPr>
        <p:spPr>
          <a:xfrm>
            <a:off x="8236874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0" name="Полилиния 59">
            <a:extLst>
              <a:ext uri="{FF2B5EF4-FFF2-40B4-BE49-F238E27FC236}">
                <a16:creationId xmlns:a16="http://schemas.microsoft.com/office/drawing/2014/main" id="{BBF42A67-A4AF-C571-0E87-7B690FCF62F4}"/>
              </a:ext>
            </a:extLst>
          </p:cNvPr>
          <p:cNvSpPr/>
          <p:nvPr userDrawn="1"/>
        </p:nvSpPr>
        <p:spPr>
          <a:xfrm rot="5400000">
            <a:off x="9534311" y="233911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18827D43-F7CC-842B-CE52-CE297463F98B}"/>
              </a:ext>
            </a:extLst>
          </p:cNvPr>
          <p:cNvSpPr/>
          <p:nvPr userDrawn="1"/>
        </p:nvSpPr>
        <p:spPr>
          <a:xfrm rot="5400000">
            <a:off x="9534311" y="2790999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AEA31EE0-2696-FF64-5357-40266C8385EE}"/>
              </a:ext>
            </a:extLst>
          </p:cNvPr>
          <p:cNvSpPr/>
          <p:nvPr userDrawn="1"/>
        </p:nvSpPr>
        <p:spPr>
          <a:xfrm>
            <a:off x="10379120" y="255347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9" name="Полилиния 68">
            <a:extLst>
              <a:ext uri="{FF2B5EF4-FFF2-40B4-BE49-F238E27FC236}">
                <a16:creationId xmlns:a16="http://schemas.microsoft.com/office/drawing/2014/main" id="{98539B6A-FAC6-ED68-EA9C-F2AE50E85AFA}"/>
              </a:ext>
            </a:extLst>
          </p:cNvPr>
          <p:cNvSpPr/>
          <p:nvPr userDrawn="1"/>
        </p:nvSpPr>
        <p:spPr>
          <a:xfrm rot="5400000">
            <a:off x="6416161" y="3390462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0" name="Полилиния 69">
            <a:extLst>
              <a:ext uri="{FF2B5EF4-FFF2-40B4-BE49-F238E27FC236}">
                <a16:creationId xmlns:a16="http://schemas.microsoft.com/office/drawing/2014/main" id="{27A83EEE-6701-E5BE-4471-D6708AB28A14}"/>
              </a:ext>
            </a:extLst>
          </p:cNvPr>
          <p:cNvSpPr/>
          <p:nvPr userDrawn="1"/>
        </p:nvSpPr>
        <p:spPr>
          <a:xfrm rot="5400000">
            <a:off x="6416161" y="3842350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1" name="Полилиния 70">
            <a:extLst>
              <a:ext uri="{FF2B5EF4-FFF2-40B4-BE49-F238E27FC236}">
                <a16:creationId xmlns:a16="http://schemas.microsoft.com/office/drawing/2014/main" id="{998F0B30-210B-A885-15A4-9B9A2CC80748}"/>
              </a:ext>
            </a:extLst>
          </p:cNvPr>
          <p:cNvSpPr/>
          <p:nvPr userDrawn="1"/>
        </p:nvSpPr>
        <p:spPr>
          <a:xfrm>
            <a:off x="7260970" y="3604828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2" name="Полилиния 71">
            <a:extLst>
              <a:ext uri="{FF2B5EF4-FFF2-40B4-BE49-F238E27FC236}">
                <a16:creationId xmlns:a16="http://schemas.microsoft.com/office/drawing/2014/main" id="{108740CC-3FD2-F420-F0CC-A88E00F590EF}"/>
              </a:ext>
            </a:extLst>
          </p:cNvPr>
          <p:cNvSpPr/>
          <p:nvPr userDrawn="1"/>
        </p:nvSpPr>
        <p:spPr>
          <a:xfrm>
            <a:off x="9274499" y="3606110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3" name="Полилиния 72">
            <a:extLst>
              <a:ext uri="{FF2B5EF4-FFF2-40B4-BE49-F238E27FC236}">
                <a16:creationId xmlns:a16="http://schemas.microsoft.com/office/drawing/2014/main" id="{1D1FE4B8-F38E-510B-1D7A-26CD8CF9750D}"/>
              </a:ext>
            </a:extLst>
          </p:cNvPr>
          <p:cNvSpPr/>
          <p:nvPr userDrawn="1"/>
        </p:nvSpPr>
        <p:spPr>
          <a:xfrm>
            <a:off x="10336066" y="3606132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4" name="Полилиния 73">
            <a:extLst>
              <a:ext uri="{FF2B5EF4-FFF2-40B4-BE49-F238E27FC236}">
                <a16:creationId xmlns:a16="http://schemas.microsoft.com/office/drawing/2014/main" id="{80B8C87D-5992-1461-154B-33369FDE3496}"/>
              </a:ext>
            </a:extLst>
          </p:cNvPr>
          <p:cNvSpPr/>
          <p:nvPr userDrawn="1"/>
        </p:nvSpPr>
        <p:spPr>
          <a:xfrm>
            <a:off x="11201513" y="3606131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1" name="Полилиния 80">
            <a:extLst>
              <a:ext uri="{FF2B5EF4-FFF2-40B4-BE49-F238E27FC236}">
                <a16:creationId xmlns:a16="http://schemas.microsoft.com/office/drawing/2014/main" id="{63AD56DB-1133-5816-70C7-4D8288DF2CE3}"/>
              </a:ext>
            </a:extLst>
          </p:cNvPr>
          <p:cNvSpPr/>
          <p:nvPr userDrawn="1"/>
        </p:nvSpPr>
        <p:spPr>
          <a:xfrm>
            <a:off x="6059329" y="4618365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2" name="Полилиния 81">
            <a:extLst>
              <a:ext uri="{FF2B5EF4-FFF2-40B4-BE49-F238E27FC236}">
                <a16:creationId xmlns:a16="http://schemas.microsoft.com/office/drawing/2014/main" id="{234167F8-112D-922E-DDFF-0E7EE38CD87D}"/>
              </a:ext>
            </a:extLst>
          </p:cNvPr>
          <p:cNvSpPr/>
          <p:nvPr userDrawn="1"/>
        </p:nvSpPr>
        <p:spPr>
          <a:xfrm>
            <a:off x="7138785" y="4632057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3" name="Полилиния 82">
            <a:extLst>
              <a:ext uri="{FF2B5EF4-FFF2-40B4-BE49-F238E27FC236}">
                <a16:creationId xmlns:a16="http://schemas.microsoft.com/office/drawing/2014/main" id="{5F70E7A4-9B0D-7FC0-F165-C3F11FEA4AAD}"/>
              </a:ext>
            </a:extLst>
          </p:cNvPr>
          <p:cNvSpPr/>
          <p:nvPr userDrawn="1"/>
        </p:nvSpPr>
        <p:spPr>
          <a:xfrm>
            <a:off x="8170896" y="4619820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4" name="Полилиния 83">
            <a:extLst>
              <a:ext uri="{FF2B5EF4-FFF2-40B4-BE49-F238E27FC236}">
                <a16:creationId xmlns:a16="http://schemas.microsoft.com/office/drawing/2014/main" id="{CBA0A953-9D66-C9DF-E869-39B7CF15C8EE}"/>
              </a:ext>
            </a:extLst>
          </p:cNvPr>
          <p:cNvSpPr/>
          <p:nvPr userDrawn="1"/>
        </p:nvSpPr>
        <p:spPr>
          <a:xfrm rot="5400000">
            <a:off x="9468333" y="4406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2F8A2BFF-8199-C49F-32C2-F02A0F36E5D7}"/>
              </a:ext>
            </a:extLst>
          </p:cNvPr>
          <p:cNvSpPr/>
          <p:nvPr userDrawn="1"/>
        </p:nvSpPr>
        <p:spPr>
          <a:xfrm rot="5400000">
            <a:off x="9468333" y="4858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AE035941-6B4D-88F6-6604-BAD90612AA7D}"/>
              </a:ext>
            </a:extLst>
          </p:cNvPr>
          <p:cNvSpPr/>
          <p:nvPr userDrawn="1"/>
        </p:nvSpPr>
        <p:spPr>
          <a:xfrm>
            <a:off x="10313141" y="4620479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EFEAF20A-7C93-A9E8-9BA1-25242F8739BE}"/>
              </a:ext>
            </a:extLst>
          </p:cNvPr>
          <p:cNvSpPr/>
          <p:nvPr userDrawn="1"/>
        </p:nvSpPr>
        <p:spPr>
          <a:xfrm rot="5400000">
            <a:off x="6416161" y="553216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4051F98-B824-DA6E-B161-16534E2CDB60}"/>
              </a:ext>
            </a:extLst>
          </p:cNvPr>
          <p:cNvSpPr/>
          <p:nvPr userDrawn="1"/>
        </p:nvSpPr>
        <p:spPr>
          <a:xfrm rot="5400000">
            <a:off x="6416161" y="5984048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FE60269F-0694-6311-A4E1-B7B375BBBD2C}"/>
              </a:ext>
            </a:extLst>
          </p:cNvPr>
          <p:cNvSpPr/>
          <p:nvPr userDrawn="1"/>
        </p:nvSpPr>
        <p:spPr>
          <a:xfrm>
            <a:off x="7260970" y="574652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CFDEE74C-4488-0A8E-20A2-6760919CF396}"/>
              </a:ext>
            </a:extLst>
          </p:cNvPr>
          <p:cNvSpPr/>
          <p:nvPr userDrawn="1"/>
        </p:nvSpPr>
        <p:spPr>
          <a:xfrm>
            <a:off x="9274499" y="5747809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EFDF8DA6-AB7D-55B6-136B-3FE9E54B517E}"/>
              </a:ext>
            </a:extLst>
          </p:cNvPr>
          <p:cNvSpPr/>
          <p:nvPr userDrawn="1"/>
        </p:nvSpPr>
        <p:spPr>
          <a:xfrm>
            <a:off x="10336066" y="5747831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CAE54391-B254-6D7F-CFDE-C3D1C029AA52}"/>
              </a:ext>
            </a:extLst>
          </p:cNvPr>
          <p:cNvSpPr/>
          <p:nvPr userDrawn="1"/>
        </p:nvSpPr>
        <p:spPr>
          <a:xfrm>
            <a:off x="11201513" y="5747829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97FED8FB-2EB0-0EA4-FC4E-627BDE29ED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4" name="Текст 47">
            <a:extLst>
              <a:ext uri="{FF2B5EF4-FFF2-40B4-BE49-F238E27FC236}">
                <a16:creationId xmlns:a16="http://schemas.microsoft.com/office/drawing/2014/main" id="{1BFB37B9-D655-8460-080C-8ECE8BB0E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70" y="2983550"/>
            <a:ext cx="5864638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5" name="Текст 49">
            <a:extLst>
              <a:ext uri="{FF2B5EF4-FFF2-40B4-BE49-F238E27FC236}">
                <a16:creationId xmlns:a16="http://schemas.microsoft.com/office/drawing/2014/main" id="{3045662F-B4C9-05B0-C43D-FD906561C4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397313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392453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таблиц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>
            <a:extLst>
              <a:ext uri="{FF2B5EF4-FFF2-40B4-BE49-F238E27FC236}">
                <a16:creationId xmlns:a16="http://schemas.microsoft.com/office/drawing/2014/main" id="{C5D60E28-8428-E3C2-71E2-F15DD4253DA0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81000" y="3169398"/>
            <a:ext cx="11439525" cy="3099218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41420-9AE7-661C-8BAB-6D95EE5C736A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AF1C3-315D-83A2-D6AE-F2273F96AA2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C2F267C-585E-D7C7-FFA2-6FC1FFC168E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4CEBE48-4D23-8CB5-BF6D-39128700D948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0C4C75D8-02F5-6C2D-4474-4ED22BEC23A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F7BEA9D-5001-A1B8-408D-9FDF873CDFF1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7BC8CFA6-3A36-AE1A-0F86-7115495345E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B21512-B8B5-5BD4-D73E-786F3DE188C1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C1CF01BC-32B6-2D7C-E3E5-FEA5A518F4E9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E3E9D6A-3D7F-6845-81D9-05FA52195265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97DCC008-9F19-056D-D891-8A44A05074D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1DAA2DA-7F4B-62F7-F6B9-AA29BF7BDB05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B03ECEBF-5048-5305-CDA9-BD23F95D461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6EC25FEF-7EBA-D506-5D0B-E11C9D8DDA5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2F6BE6BC-0FA3-4701-12F5-30157E126AA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4" name="Текст 47">
            <a:extLst>
              <a:ext uri="{FF2B5EF4-FFF2-40B4-BE49-F238E27FC236}">
                <a16:creationId xmlns:a16="http://schemas.microsoft.com/office/drawing/2014/main" id="{8828086D-23B8-AFB5-299E-E0185EA954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5" name="Текст 49">
            <a:extLst>
              <a:ext uri="{FF2B5EF4-FFF2-40B4-BE49-F238E27FC236}">
                <a16:creationId xmlns:a16="http://schemas.microsoft.com/office/drawing/2014/main" id="{38FA1197-8A87-DE00-A14C-D9CDD73C90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6270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16" y="5483591"/>
            <a:ext cx="981784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583691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Основы баз данных и СУБД</a:t>
            </a:r>
            <a:endParaRPr lang="ru-RU" sz="2000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S"/>
              <a:t>09/07/2025</a:t>
            </a:r>
            <a:endParaRPr lang="ru-R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Гальбинский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Ведущий разработчик (инженер данных)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Оптимизированы для сложных аналитических запросов</a:t>
            </a:r>
          </a:p>
          <a:p>
            <a:r>
              <a:rPr lang="ru-RU" dirty="0"/>
              <a:t>- Преимущественно операции чтения</a:t>
            </a:r>
          </a:p>
          <a:p>
            <a:r>
              <a:rPr lang="ru-RU" dirty="0"/>
              <a:t>- </a:t>
            </a:r>
            <a:r>
              <a:rPr lang="ru-RU" dirty="0" err="1"/>
              <a:t>Денормализованные</a:t>
            </a:r>
            <a:r>
              <a:rPr lang="ru-RU" dirty="0"/>
              <a:t> схемы (звезда, снежинка)</a:t>
            </a:r>
          </a:p>
          <a:p>
            <a:r>
              <a:rPr lang="ru-RU" dirty="0"/>
              <a:t>- Работа с большими объемами данных</a:t>
            </a:r>
          </a:p>
          <a:p>
            <a:r>
              <a:rPr lang="ru-RU" dirty="0"/>
              <a:t>- Примеры: </a:t>
            </a:r>
            <a:r>
              <a:rPr lang="ru-RU" dirty="0" err="1"/>
              <a:t>ClickHouse</a:t>
            </a:r>
            <a:r>
              <a:rPr lang="ru-RU" dirty="0"/>
              <a:t>, Amazon </a:t>
            </a:r>
            <a:r>
              <a:rPr lang="ru-RU" dirty="0" err="1"/>
              <a:t>Redshift</a:t>
            </a:r>
            <a:r>
              <a:rPr lang="ru-RU" dirty="0"/>
              <a:t>, Google </a:t>
            </a:r>
            <a:r>
              <a:rPr lang="ru-RU" dirty="0" err="1"/>
              <a:t>BigQuery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OLAP (Online Analytical Processing)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Агрегация больших объемов данных</a:t>
            </a:r>
          </a:p>
          <a:p>
            <a:r>
              <a:rPr lang="ru-RU" dirty="0"/>
              <a:t>- Сложные аналитические запросы</a:t>
            </a:r>
          </a:p>
          <a:p>
            <a:r>
              <a:rPr lang="ru-RU" dirty="0"/>
              <a:t>- Пакетная обработка данных</a:t>
            </a:r>
          </a:p>
          <a:p>
            <a:r>
              <a:rPr lang="ru-RU" dirty="0"/>
              <a:t>- Примеры использования: бизнес-аналитика, отчеты,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mining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Характеристики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10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vs OLAP. </a:t>
            </a:r>
            <a:r>
              <a:rPr lang="ru-RU" dirty="0"/>
              <a:t>Это что еще такое?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5436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966BFE7-FD58-F8D2-2E97-E1A63DCB3FC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99044034"/>
              </p:ext>
            </p:extLst>
          </p:nvPr>
        </p:nvGraphicFramePr>
        <p:xfrm>
          <a:off x="1034204" y="2692273"/>
          <a:ext cx="9653369" cy="257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802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3605471">
                  <a:extLst>
                    <a:ext uri="{9D8B030D-6E8A-4147-A177-3AD203B41FA5}">
                      <a16:colId xmlns:a16="http://schemas.microsoft.com/office/drawing/2014/main" val="704054673"/>
                    </a:ext>
                  </a:extLst>
                </a:gridCol>
                <a:gridCol w="3431096">
                  <a:extLst>
                    <a:ext uri="{9D8B030D-6E8A-4147-A177-3AD203B41FA5}">
                      <a16:colId xmlns:a16="http://schemas.microsoft.com/office/drawing/2014/main" val="2944740066"/>
                    </a:ext>
                  </a:extLst>
                </a:gridCol>
              </a:tblGrid>
              <a:tr h="4293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Характеристика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OLTP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OLAP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Назначение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Операционная обработка 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Аналитическая обработка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Операции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Много коротких запросов записи/чтения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Мало сложных запросов чтения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Данные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Текущие, оперативные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Исторические, агрегированные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Размер данных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 От мегабайт до гигабайт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От гигабайт до петабайт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Схема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Нормализованная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bg1"/>
                          </a:solidFill>
                        </a:rPr>
                        <a:t>Денормализованная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ECEBD8-10F5-2F9F-F2AB-01D8B5EAA91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11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5A844F6-4F85-9863-8194-A1E6DA15AE45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b="1" spc="-10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Сравнение</a:t>
            </a:r>
            <a:r>
              <a:rPr lang="ru-RU" sz="3400" b="1" spc="-10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400" b="1" spc="-10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OLTP vs OLAP</a:t>
            </a:r>
            <a:endParaRPr lang="ru-RS" sz="3400" b="1" spc="-100" dirty="0">
              <a:solidFill>
                <a:srgbClr val="FF1B1A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28283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9A2A9-D55D-44C0-852A-7560F928AA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4361039" cy="2575564"/>
          </a:xfrm>
        </p:spPr>
        <p:txBody>
          <a:bodyPr>
            <a:noAutofit/>
          </a:bodyPr>
          <a:lstStyle/>
          <a:p>
            <a:r>
              <a:rPr lang="ru-RU" dirty="0"/>
              <a:t>Образование – </a:t>
            </a:r>
            <a:r>
              <a:rPr lang="ru-RU" dirty="0" err="1"/>
              <a:t>КубГУ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Опыт в сфере работы с данными – более 4-х лет.</a:t>
            </a:r>
          </a:p>
          <a:p>
            <a:r>
              <a:rPr lang="ru-RU" dirty="0"/>
              <a:t>Опыт работы в должностях аналитик, </a:t>
            </a:r>
            <a:r>
              <a:rPr lang="en-US" dirty="0"/>
              <a:t>bi-</a:t>
            </a:r>
            <a:r>
              <a:rPr lang="ru-RU" dirty="0"/>
              <a:t>разработчик, инженер данных.</a:t>
            </a:r>
          </a:p>
          <a:p>
            <a:r>
              <a:rPr lang="ru-RU" dirty="0"/>
              <a:t>Текущий рабочий стек – </a:t>
            </a:r>
            <a:r>
              <a:rPr lang="en-US" dirty="0"/>
              <a:t>Python, SQL, Apache Airflow, Apache Kafka, Teradata, </a:t>
            </a:r>
            <a:r>
              <a:rPr lang="en-US" dirty="0" err="1"/>
              <a:t>ClickHouse</a:t>
            </a:r>
            <a:r>
              <a:rPr lang="en-US" dirty="0"/>
              <a:t>, PostgreSQL, </a:t>
            </a:r>
            <a:r>
              <a:rPr lang="en-US" dirty="0" err="1"/>
              <a:t>GreenPlum</a:t>
            </a:r>
            <a:r>
              <a:rPr lang="en-US" dirty="0"/>
              <a:t>.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Краткая справка </a:t>
            </a:r>
            <a:r>
              <a:rPr lang="ru-RU" dirty="0">
                <a:solidFill>
                  <a:srgbClr val="FF0000"/>
                </a:solidFill>
              </a:rPr>
              <a:t>о преподавателе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Никакой воды, только то, что необходимо</a:t>
            </a:r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4361039" cy="2575564"/>
          </a:xfrm>
        </p:spPr>
        <p:txBody>
          <a:bodyPr>
            <a:noAutofit/>
          </a:bodyPr>
          <a:lstStyle/>
          <a:p>
            <a:r>
              <a:rPr lang="ru-RU" dirty="0"/>
              <a:t>Рассмотрим основы синтаксиса, запросы с фильтрацией, группировкой, соединениями таблиц, использование оконных (аналитических) функций, использование табличных выражений. Научимся создавать, наполнять, очищать и удалять таблицы. Научимся оптимизировать запросы и, наконец, апогеем всего станет написание хранимых процедур и функций.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Краткая справка </a:t>
            </a:r>
            <a:r>
              <a:rPr lang="ru-RU" dirty="0">
                <a:solidFill>
                  <a:srgbClr val="FF0000"/>
                </a:solidFill>
              </a:rPr>
              <a:t>о курсе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Пройдем все необходимое от основ до процедур и функций.</a:t>
            </a:r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058FD5-C63D-45BB-B27F-5B8D7CCD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652" y="3448718"/>
            <a:ext cx="206721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D53135-404A-BDB9-DA1C-B6F408EC64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" r="4732"/>
          <a:stretch/>
        </p:blipFill>
        <p:spPr>
          <a:xfrm>
            <a:off x="6814159" y="977030"/>
            <a:ext cx="4986725" cy="514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9B9C56-EBD6-CA00-D176-FE5481C866C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ED4902FC-D6A8-F823-135A-3F7BA0CB87AC}"/>
              </a:ext>
            </a:extLst>
          </p:cNvPr>
          <p:cNvSpPr txBox="1">
            <a:spLocks/>
          </p:cNvSpPr>
          <p:nvPr/>
        </p:nvSpPr>
        <p:spPr>
          <a:xfrm>
            <a:off x="259087" y="2145022"/>
            <a:ext cx="5427437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</a:p>
          <a:p>
            <a:r>
              <a:rPr lang="ru-RU" dirty="0">
                <a:solidFill>
                  <a:srgbClr val="EE0F01"/>
                </a:solidFill>
              </a:rPr>
              <a:t>База данных (БД)?</a:t>
            </a:r>
            <a:endParaRPr lang="ru-RS" dirty="0">
              <a:solidFill>
                <a:srgbClr val="EE0F01"/>
              </a:solidFill>
            </a:endParaRP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4B89C43-CDAB-DCFC-6E44-09ADDC93368A}"/>
              </a:ext>
            </a:extLst>
          </p:cNvPr>
          <p:cNvSpPr txBox="1">
            <a:spLocks/>
          </p:cNvSpPr>
          <p:nvPr/>
        </p:nvSpPr>
        <p:spPr>
          <a:xfrm>
            <a:off x="259087" y="3261445"/>
            <a:ext cx="4608748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как шкаф: ты кладешь туда вещи (данные), а потом быстро находишь (если ты, конечно, поддерживаешь там порядо</a:t>
            </a:r>
            <a:r>
              <a:rPr lang="ru-RU" dirty="0"/>
              <a:t>к)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008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D53135-404A-BDB9-DA1C-B6F408EC64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" r="4732"/>
          <a:stretch/>
        </p:blipFill>
        <p:spPr>
          <a:xfrm>
            <a:off x="6814159" y="977030"/>
            <a:ext cx="4986725" cy="514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9B9C56-EBD6-CA00-D176-FE5481C866C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ED4902FC-D6A8-F823-135A-3F7BA0CB87AC}"/>
              </a:ext>
            </a:extLst>
          </p:cNvPr>
          <p:cNvSpPr txBox="1">
            <a:spLocks/>
          </p:cNvSpPr>
          <p:nvPr/>
        </p:nvSpPr>
        <p:spPr>
          <a:xfrm>
            <a:off x="259087" y="1124744"/>
            <a:ext cx="5427437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EE0F01"/>
                </a:solidFill>
              </a:rPr>
              <a:t>Система управления базами данных (СУБД)?</a:t>
            </a:r>
            <a:endParaRPr lang="ru-RS" dirty="0">
              <a:solidFill>
                <a:srgbClr val="EE0F01"/>
              </a:solidFill>
            </a:endParaRP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4B89C43-CDAB-DCFC-6E44-09ADDC93368A}"/>
              </a:ext>
            </a:extLst>
          </p:cNvPr>
          <p:cNvSpPr txBox="1">
            <a:spLocks/>
          </p:cNvSpPr>
          <p:nvPr/>
        </p:nvSpPr>
        <p:spPr>
          <a:xfrm>
            <a:off x="259087" y="2583341"/>
            <a:ext cx="4608748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 как автомобиль, тебе не надо управлять различными системами, только крути руль и жми педали.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520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4032879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DATABASE company;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БД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2541563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TABLE </a:t>
            </a:r>
            <a:r>
              <a:rPr lang="en-US" dirty="0" err="1"/>
              <a:t>tiktok_stars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(</a:t>
            </a:r>
          </a:p>
          <a:p>
            <a:r>
              <a:rPr lang="en-US" dirty="0"/>
              <a:t>    id SERIAL PRIMARY KEY,</a:t>
            </a:r>
          </a:p>
          <a:p>
            <a:r>
              <a:rPr lang="en-US" dirty="0"/>
              <a:t>    nickname VARCHAR(100),</a:t>
            </a:r>
          </a:p>
          <a:p>
            <a:r>
              <a:rPr lang="en-US" dirty="0"/>
              <a:t>    followers INTEGER,</a:t>
            </a:r>
          </a:p>
          <a:p>
            <a:r>
              <a:rPr lang="en-US" dirty="0"/>
              <a:t>    </a:t>
            </a:r>
            <a:r>
              <a:rPr lang="en-US" dirty="0" err="1"/>
              <a:t>fav_track</a:t>
            </a:r>
            <a:r>
              <a:rPr lang="en-US" dirty="0"/>
              <a:t> VARCHAR(100));</a:t>
            </a:r>
            <a:r>
              <a:rPr lang="ru-RU" dirty="0"/>
              <a:t> </a:t>
            </a:r>
            <a:endParaRPr lang="ru-RS" dirty="0"/>
          </a:p>
          <a:p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7822884" y="3452851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таблицы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Пример создания </a:t>
            </a:r>
            <a:r>
              <a:rPr lang="ru-RU" dirty="0">
                <a:solidFill>
                  <a:srgbClr val="FF0000"/>
                </a:solidFill>
              </a:rPr>
              <a:t>базы данных и таблицы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Все тривиально</a:t>
            </a:r>
            <a:endParaRPr lang="ru-RS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5243D368-F45A-4EF0-A9BB-792B874293D7}"/>
              </a:ext>
            </a:extLst>
          </p:cNvPr>
          <p:cNvSpPr txBox="1">
            <a:spLocks/>
          </p:cNvSpPr>
          <p:nvPr/>
        </p:nvSpPr>
        <p:spPr>
          <a:xfrm>
            <a:off x="9093666" y="3893192"/>
            <a:ext cx="2541563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TABLE events </a:t>
            </a:r>
            <a:endParaRPr lang="ru-RU" dirty="0"/>
          </a:p>
          <a:p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event_date</a:t>
            </a:r>
            <a:r>
              <a:rPr lang="en-US" dirty="0"/>
              <a:t> Date,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singer_name</a:t>
            </a:r>
            <a:r>
              <a:rPr lang="en-US" dirty="0"/>
              <a:t> String,</a:t>
            </a:r>
          </a:p>
          <a:p>
            <a:r>
              <a:rPr lang="en-US" dirty="0"/>
              <a:t>    </a:t>
            </a:r>
            <a:r>
              <a:rPr lang="en-US" dirty="0" err="1"/>
              <a:t>event_type</a:t>
            </a:r>
            <a:r>
              <a:rPr lang="en-US" dirty="0"/>
              <a:t> String</a:t>
            </a:r>
          </a:p>
          <a:p>
            <a:r>
              <a:rPr lang="en-US" dirty="0"/>
              <a:t>) ENGINE = </a:t>
            </a:r>
            <a:r>
              <a:rPr lang="en-US" dirty="0" err="1"/>
              <a:t>MergeTree</a:t>
            </a:r>
            <a:r>
              <a:rPr lang="en-US" dirty="0"/>
              <a:t>()</a:t>
            </a:r>
          </a:p>
          <a:p>
            <a:r>
              <a:rPr lang="en-US" dirty="0"/>
              <a:t>ORDER BY (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singer_name</a:t>
            </a:r>
            <a:r>
              <a:rPr lang="en-US" dirty="0"/>
              <a:t>);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450465F-7971-4084-853D-9B48377FEE11}"/>
              </a:ext>
            </a:extLst>
          </p:cNvPr>
          <p:cNvCxnSpPr>
            <a:cxnSpLocks/>
          </p:cNvCxnSpPr>
          <p:nvPr/>
        </p:nvCxnSpPr>
        <p:spPr>
          <a:xfrm>
            <a:off x="9001387" y="3893192"/>
            <a:ext cx="0" cy="201265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Данные организованы в таблицы (отношения) со строго определенными схемами</a:t>
            </a:r>
          </a:p>
          <a:p>
            <a:r>
              <a:rPr lang="ru-RU" dirty="0"/>
              <a:t>- Связи между таблицами через ключи</a:t>
            </a:r>
          </a:p>
          <a:p>
            <a:r>
              <a:rPr lang="ru-RU" dirty="0"/>
              <a:t>- Используют SQL для запросов</a:t>
            </a:r>
          </a:p>
          <a:p>
            <a:r>
              <a:rPr lang="ru-RU" dirty="0"/>
              <a:t>- Поддерживают ACID свойства</a:t>
            </a:r>
          </a:p>
          <a:p>
            <a:r>
              <a:rPr lang="ru-RU" dirty="0"/>
              <a:t>- Примеры: </a:t>
            </a:r>
            <a:r>
              <a:rPr lang="ru-RU" dirty="0" err="1"/>
              <a:t>PostgreSQL</a:t>
            </a:r>
            <a:r>
              <a:rPr lang="ru-RU" dirty="0"/>
              <a:t>, MySQL, Oracle, MS SQL Server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особенности?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Четкая структура данных</a:t>
            </a:r>
          </a:p>
          <a:p>
            <a:r>
              <a:rPr lang="ru-RU" dirty="0"/>
              <a:t>- Мощные возможности запросов</a:t>
            </a:r>
          </a:p>
          <a:p>
            <a:r>
              <a:rPr lang="ru-RU" dirty="0"/>
              <a:t>- Целостность данных</a:t>
            </a:r>
          </a:p>
          <a:p>
            <a:r>
              <a:rPr lang="ru-RU" dirty="0"/>
              <a:t>- Транзакционная поддержка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преимущества?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Реляционные </a:t>
            </a:r>
            <a:r>
              <a:rPr lang="en-US" dirty="0"/>
              <a:t>vs </a:t>
            </a:r>
            <a:r>
              <a:rPr lang="ru-RU" dirty="0" err="1"/>
              <a:t>нереляционные</a:t>
            </a:r>
            <a:r>
              <a:rPr lang="ru-RU" dirty="0"/>
              <a:t>. Кто победит? </a:t>
            </a:r>
            <a:r>
              <a:rPr lang="ru-RU" strike="sngStrike" dirty="0"/>
              <a:t>Спойлер – никто.</a:t>
            </a:r>
            <a:r>
              <a:rPr lang="en-US" dirty="0"/>
              <a:t> </a:t>
            </a:r>
            <a:r>
              <a:rPr lang="ru-RU" dirty="0"/>
              <a:t>Это как  </a:t>
            </a:r>
            <a:r>
              <a:rPr lang="en-US" dirty="0" err="1"/>
              <a:t>IPhone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Android </a:t>
            </a:r>
            <a:r>
              <a:rPr lang="ru-RU" dirty="0"/>
              <a:t>– оба живут и у каждого свои фанаты.</a:t>
            </a:r>
          </a:p>
          <a:p>
            <a:endParaRPr lang="ru-RU" strike="sngStrike" dirty="0"/>
          </a:p>
          <a:p>
            <a:r>
              <a:rPr lang="ru-RU" dirty="0"/>
              <a:t>Реляционные: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42821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Гибкие модели данных (документы, ключ-значение, графы, колоночные)</a:t>
            </a:r>
          </a:p>
          <a:p>
            <a:r>
              <a:rPr lang="ru-RU" dirty="0"/>
              <a:t>- Горизонтальная масштабируемость</a:t>
            </a:r>
          </a:p>
          <a:p>
            <a:r>
              <a:rPr lang="ru-RU" dirty="0"/>
              <a:t>- Не всегда поддерживают SQL</a:t>
            </a:r>
          </a:p>
          <a:p>
            <a:r>
              <a:rPr lang="ru-RU" dirty="0"/>
              <a:t>- Разные уровни согласованности 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особенности?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Документные (</a:t>
            </a:r>
            <a:r>
              <a:rPr lang="en-US" dirty="0"/>
              <a:t>MongoDB, CouchDB)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Ключ-значение (</a:t>
            </a:r>
            <a:r>
              <a:rPr lang="en-US" dirty="0"/>
              <a:t>Redis, DynamoDB)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Колоночные (</a:t>
            </a:r>
            <a:r>
              <a:rPr lang="en-US" dirty="0"/>
              <a:t>Cassandra, HBase)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 err="1"/>
              <a:t>Графовые</a:t>
            </a:r>
            <a:r>
              <a:rPr lang="ru-RU" dirty="0"/>
              <a:t> (</a:t>
            </a:r>
            <a:r>
              <a:rPr lang="en-US" dirty="0"/>
              <a:t>Neo4j)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типы?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60669" y="2347020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Нереляционные</a:t>
            </a:r>
            <a:r>
              <a:rPr lang="ru-RU" dirty="0"/>
              <a:t>: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9072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Оптимизированы для частых коротких транзакций</a:t>
            </a:r>
          </a:p>
          <a:p>
            <a:r>
              <a:rPr lang="ru-RU" dirty="0"/>
              <a:t>- Большое количество операций записи</a:t>
            </a:r>
          </a:p>
          <a:p>
            <a:r>
              <a:rPr lang="ru-RU" dirty="0"/>
              <a:t>- Нормализованные схемы данных</a:t>
            </a:r>
          </a:p>
          <a:p>
            <a:r>
              <a:rPr lang="ru-RU" dirty="0"/>
              <a:t>- Поддержка ACID</a:t>
            </a:r>
          </a:p>
          <a:p>
            <a:r>
              <a:rPr lang="ru-RU" dirty="0"/>
              <a:t>- Примеры: </a:t>
            </a:r>
            <a:r>
              <a:rPr lang="ru-RU" dirty="0" err="1"/>
              <a:t>PostgreSQL</a:t>
            </a:r>
            <a:r>
              <a:rPr lang="ru-RU" dirty="0"/>
              <a:t>, MySQL, Oracle, MS SQL Server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(Online Transaction Processing)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Быстрые операции вставки/обновления</a:t>
            </a:r>
          </a:p>
          <a:p>
            <a:r>
              <a:rPr lang="ru-RU" dirty="0"/>
              <a:t>- Поддержка высокой конкуренции</a:t>
            </a:r>
          </a:p>
          <a:p>
            <a:r>
              <a:rPr lang="ru-RU" dirty="0"/>
              <a:t>- Операции с небольшими объемами данных</a:t>
            </a:r>
          </a:p>
          <a:p>
            <a:r>
              <a:rPr lang="ru-RU" dirty="0"/>
              <a:t>- Примеры использования: банковские транзакции, интернет-магазины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Характеристики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9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vs OLAP. </a:t>
            </a:r>
            <a:r>
              <a:rPr lang="ru-RU" dirty="0"/>
              <a:t>Это что еще такое?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1420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644</Words>
  <Application>Microsoft Office PowerPoint</Application>
  <PresentationFormat>Широкоэкранный</PresentationFormat>
  <Paragraphs>128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Гальбинский Владимир Александрович</cp:lastModifiedBy>
  <cp:revision>17</cp:revision>
  <dcterms:created xsi:type="dcterms:W3CDTF">2025-08-19T06:56:36Z</dcterms:created>
  <dcterms:modified xsi:type="dcterms:W3CDTF">2025-09-17T10:01:22Z</dcterms:modified>
</cp:coreProperties>
</file>