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2" r:id="rId3"/>
    <p:sldId id="309" r:id="rId4"/>
    <p:sldId id="353" r:id="rId5"/>
    <p:sldId id="354" r:id="rId6"/>
    <p:sldId id="352" r:id="rId7"/>
    <p:sldId id="34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80044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16" y="5483591"/>
            <a:ext cx="981784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583691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Подзапросы в </a:t>
            </a:r>
            <a:r>
              <a:rPr lang="en-US" dirty="0"/>
              <a:t>SQL</a:t>
            </a:r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S" dirty="0"/>
              <a:t>09/07/2025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C364C6C-FA1E-48B4-BD75-D2450E2124F0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Гальбинский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1CD5484-8C8F-40A0-B3CF-96EC781C5BD1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Ведущий разработчик (инженер данных)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✅ Предварительная выборка данных.  </a:t>
            </a:r>
          </a:p>
          <a:p>
            <a:r>
              <a:rPr lang="ru-RU" dirty="0"/>
              <a:t>✅ Фильтрация.  </a:t>
            </a:r>
          </a:p>
          <a:p>
            <a:r>
              <a:rPr lang="ru-RU" dirty="0"/>
              <a:t>✅ Расчет скалярного значения.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нужны подзапросы?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3965492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Tx/>
              <a:buChar char="-"/>
            </a:pPr>
            <a:r>
              <a:rPr lang="ru-RU" dirty="0"/>
              <a:t>По месту использования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 количеству возвращаемых строк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 зависимости от внешнего запроса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«Классификация» подзапросов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FF0000"/>
                </a:solidFill>
              </a:rPr>
              <a:t>подзапрос?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Вложенные запросы (</a:t>
            </a:r>
            <a:r>
              <a:rPr lang="ru-RU" dirty="0">
                <a:solidFill>
                  <a:srgbClr val="FF0000"/>
                </a:solidFill>
              </a:rPr>
              <a:t>подзапросы</a:t>
            </a:r>
            <a:r>
              <a:rPr lang="ru-RU" dirty="0"/>
              <a:t>) - это SQL-запросы, встроенные в другие SQL-запросы. Они выполняются до основного запроса и возвращают данные, которые используются внешним запросом.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99BECEB9-C240-4795-BA60-E3F9957E5177}"/>
              </a:ext>
            </a:extLst>
          </p:cNvPr>
          <p:cNvSpPr txBox="1">
            <a:spLocks/>
          </p:cNvSpPr>
          <p:nvPr/>
        </p:nvSpPr>
        <p:spPr>
          <a:xfrm>
            <a:off x="427154" y="6262960"/>
            <a:ext cx="10569876" cy="5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Подзапросы</a:t>
            </a:r>
            <a:r>
              <a:rPr lang="ru-RU" dirty="0"/>
              <a:t> - мощный инструмент SQL, который позволяет создавать сложные запросы, но требует внимания к производительности.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Рассмотрим подробнее </a:t>
            </a:r>
            <a:r>
              <a:rPr lang="ru-RU" dirty="0"/>
              <a:t>классификацию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E4F29-00AA-4DEF-8B75-30082ACC75E8}"/>
              </a:ext>
            </a:extLst>
          </p:cNvPr>
          <p:cNvSpPr txBox="1">
            <a:spLocks/>
          </p:cNvSpPr>
          <p:nvPr/>
        </p:nvSpPr>
        <p:spPr>
          <a:xfrm>
            <a:off x="371475" y="1925026"/>
            <a:ext cx="10569876" cy="60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bg1"/>
                </a:solidFill>
                <a:effectLst/>
              </a:rPr>
              <a:t>По месту использования: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pPr algn="just"/>
            <a:endParaRPr lang="ru-RS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855D38C8-DBE0-4E1A-8DC5-3F8D162E2BB1}"/>
              </a:ext>
            </a:extLst>
          </p:cNvPr>
          <p:cNvSpPr txBox="1">
            <a:spLocks/>
          </p:cNvSpPr>
          <p:nvPr/>
        </p:nvSpPr>
        <p:spPr>
          <a:xfrm>
            <a:off x="371475" y="2649187"/>
            <a:ext cx="5299483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effectLst/>
              </a:rPr>
              <a:t>В WHERE (условия):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product_name</a:t>
            </a:r>
            <a:r>
              <a:rPr lang="en-US" sz="2000" dirty="0">
                <a:solidFill>
                  <a:schemeClr val="bg1"/>
                </a:solidFill>
                <a:effectLst/>
              </a:rPr>
              <a:t>, price 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FROM products 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WHERE price &gt; (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	</a:t>
            </a:r>
            <a:r>
              <a:rPr lang="en-US" sz="2000" dirty="0">
                <a:solidFill>
                  <a:srgbClr val="FF0000"/>
                </a:solidFill>
                <a:effectLst/>
              </a:rPr>
              <a:t>SELECT AVG(price) FROM products</a:t>
            </a:r>
          </a:p>
          <a:p>
            <a:r>
              <a:rPr lang="en-US" dirty="0"/>
              <a:t> 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);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effectLst/>
              </a:rPr>
              <a:t>В FROM (как таблица)</a:t>
            </a:r>
            <a:r>
              <a:rPr lang="en-US" sz="2000" dirty="0">
                <a:solidFill>
                  <a:schemeClr val="bg1"/>
                </a:solidFill>
                <a:effectLst/>
              </a:rPr>
              <a:t>: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SELECT count(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product_name</a:t>
            </a:r>
            <a:r>
              <a:rPr lang="en-US" dirty="0"/>
              <a:t>)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FROM (</a:t>
            </a:r>
          </a:p>
          <a:p>
            <a:r>
              <a:rPr lang="en-US" dirty="0"/>
              <a:t>	</a:t>
            </a:r>
            <a:r>
              <a:rPr lang="en-US" sz="2000" dirty="0">
                <a:solidFill>
                  <a:srgbClr val="FF0000"/>
                </a:solidFill>
                <a:effectLst/>
              </a:rPr>
              <a:t>SELECT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product_name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sz="2000" dirty="0">
                <a:solidFill>
                  <a:srgbClr val="FF0000"/>
                </a:solidFill>
                <a:effectLst/>
              </a:rPr>
              <a:t> AVG(price)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  <a:effectLst/>
              </a:rPr>
              <a:t>FROM products 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  <a:effectLst/>
              </a:rPr>
              <a:t>GROUP BY 1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  <a:effectLst/>
              </a:rPr>
              <a:t>HAVING AVG(price) &gt; 5</a:t>
            </a:r>
            <a:r>
              <a:rPr lang="en-US" sz="2000" dirty="0">
                <a:solidFill>
                  <a:schemeClr val="bg1"/>
                </a:solidFill>
                <a:effectLst/>
              </a:rPr>
              <a:t>);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algn="just"/>
            <a:endParaRPr lang="en-US" sz="2000" dirty="0">
              <a:solidFill>
                <a:schemeClr val="bg1"/>
              </a:solidFill>
              <a:effectLst/>
            </a:endParaRPr>
          </a:p>
          <a:p>
            <a:pPr algn="just"/>
            <a:endParaRPr lang="ru-RS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6AE54FFC-6943-4A75-8934-C8FCA3CE1E51}"/>
              </a:ext>
            </a:extLst>
          </p:cNvPr>
          <p:cNvSpPr txBox="1">
            <a:spLocks/>
          </p:cNvSpPr>
          <p:nvPr/>
        </p:nvSpPr>
        <p:spPr>
          <a:xfrm>
            <a:off x="5810660" y="2670965"/>
            <a:ext cx="5299483" cy="4071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effectLst/>
              </a:rPr>
              <a:t>В SELECT (как столбец)</a:t>
            </a:r>
            <a:r>
              <a:rPr lang="en-US" sz="2000" dirty="0">
                <a:solidFill>
                  <a:schemeClr val="bg1"/>
                </a:solidFill>
                <a:effectLst/>
              </a:rPr>
              <a:t>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product_name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price,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AVG(price) FROM products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avg_price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price -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AVG(price) FROM products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diff_from_avg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FROM products;</a:t>
            </a:r>
            <a:endParaRPr lang="ru-RU" dirty="0">
              <a:solidFill>
                <a:schemeClr val="bg1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effectLst/>
              </a:rPr>
              <a:t>В HAVING (условия агрегации)</a:t>
            </a:r>
            <a:r>
              <a:rPr lang="en-US" sz="2000" dirty="0">
                <a:solidFill>
                  <a:schemeClr val="bg1"/>
                </a:solidFill>
                <a:effectLst/>
              </a:rPr>
              <a:t>:</a:t>
            </a:r>
          </a:p>
          <a:p>
            <a:r>
              <a:rPr lang="en-US" dirty="0"/>
              <a:t>       SELECT </a:t>
            </a:r>
            <a:r>
              <a:rPr lang="en-US" dirty="0" err="1"/>
              <a:t>product_group</a:t>
            </a:r>
            <a:r>
              <a:rPr lang="en-US" dirty="0"/>
              <a:t>, sum(price) </a:t>
            </a:r>
          </a:p>
          <a:p>
            <a:r>
              <a:rPr lang="ru-RU" dirty="0"/>
              <a:t>       </a:t>
            </a:r>
            <a:r>
              <a:rPr lang="en-US" dirty="0"/>
              <a:t>FROM products </a:t>
            </a:r>
          </a:p>
          <a:p>
            <a:r>
              <a:rPr lang="ru-RU" dirty="0"/>
              <a:t>       </a:t>
            </a:r>
            <a:r>
              <a:rPr lang="en-US" dirty="0"/>
              <a:t>HAVING sum(price) &gt; (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SELECT max(price) FROM products</a:t>
            </a:r>
          </a:p>
          <a:p>
            <a:r>
              <a:rPr lang="en-US" dirty="0"/>
              <a:t>         );</a:t>
            </a:r>
            <a:endParaRPr lang="ru-RU" dirty="0"/>
          </a:p>
          <a:p>
            <a:endParaRPr lang="ru-RU" sz="2000" dirty="0">
              <a:solidFill>
                <a:schemeClr val="bg1"/>
              </a:solidFill>
              <a:effectLst/>
            </a:endParaRPr>
          </a:p>
          <a:p>
            <a:pPr algn="just"/>
            <a:endParaRPr lang="en-US" sz="2000" dirty="0">
              <a:solidFill>
                <a:schemeClr val="bg1"/>
              </a:solidFill>
              <a:effectLst/>
            </a:endParaRPr>
          </a:p>
          <a:p>
            <a:pPr algn="just"/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Рассмотрим подробнее </a:t>
            </a:r>
            <a:r>
              <a:rPr lang="ru-RU" dirty="0"/>
              <a:t>классификацию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E4F29-00AA-4DEF-8B75-30082ACC75E8}"/>
              </a:ext>
            </a:extLst>
          </p:cNvPr>
          <p:cNvSpPr txBox="1">
            <a:spLocks/>
          </p:cNvSpPr>
          <p:nvPr/>
        </p:nvSpPr>
        <p:spPr>
          <a:xfrm>
            <a:off x="371475" y="1925026"/>
            <a:ext cx="10569876" cy="60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bg1"/>
                </a:solidFill>
                <a:effectLst/>
              </a:rPr>
              <a:t>По количеству возвращаемых строк</a:t>
            </a:r>
            <a:r>
              <a:rPr lang="en-US" dirty="0"/>
              <a:t>:</a:t>
            </a:r>
          </a:p>
          <a:p>
            <a:pPr algn="just"/>
            <a:endParaRPr lang="ru-RS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855D38C8-DBE0-4E1A-8DC5-3F8D162E2BB1}"/>
              </a:ext>
            </a:extLst>
          </p:cNvPr>
          <p:cNvSpPr txBox="1">
            <a:spLocks/>
          </p:cNvSpPr>
          <p:nvPr/>
        </p:nvSpPr>
        <p:spPr>
          <a:xfrm>
            <a:off x="371475" y="2649187"/>
            <a:ext cx="5299483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effectLst/>
              </a:rPr>
              <a:t>Скалярные</a:t>
            </a:r>
            <a:r>
              <a:rPr lang="en-US" sz="2000" dirty="0">
                <a:solidFill>
                  <a:schemeClr val="bg1"/>
                </a:solidFill>
                <a:effectLst/>
              </a:rPr>
              <a:t>: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</a:rPr>
              <a:t> </a:t>
            </a:r>
            <a:r>
              <a:rPr lang="en-US" dirty="0"/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product_name</a:t>
            </a:r>
            <a:r>
              <a:rPr lang="en-US" sz="2000" dirty="0">
                <a:solidFill>
                  <a:schemeClr val="bg1"/>
                </a:solidFill>
                <a:effectLst/>
              </a:rPr>
              <a:t>, price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FROM products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WHERE price &gt; (</a:t>
            </a:r>
          </a:p>
          <a:p>
            <a:r>
              <a:rPr lang="en-US" dirty="0"/>
              <a:t>            </a:t>
            </a:r>
            <a:r>
              <a:rPr lang="en-US" sz="2000" dirty="0">
                <a:solidFill>
                  <a:srgbClr val="FF0000"/>
                </a:solidFill>
                <a:effectLst/>
              </a:rPr>
              <a:t>SELECT AVG(price)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sz="2000" dirty="0">
                <a:solidFill>
                  <a:srgbClr val="FF0000"/>
                </a:solidFill>
                <a:effectLst/>
              </a:rPr>
              <a:t>FROM products</a:t>
            </a:r>
            <a:r>
              <a:rPr lang="en-US" sz="2000" dirty="0">
                <a:solidFill>
                  <a:schemeClr val="bg1"/>
                </a:solidFill>
                <a:effectLst/>
              </a:rPr>
              <a:t>);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effectLst/>
              </a:rPr>
              <a:t>Однорядные</a:t>
            </a:r>
            <a:r>
              <a:rPr lang="en-US" sz="2000" dirty="0">
                <a:solidFill>
                  <a:schemeClr val="bg1"/>
                </a:solidFill>
                <a:effectLst/>
              </a:rPr>
              <a:t>: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SELECT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product_name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FROM (</a:t>
            </a:r>
          </a:p>
          <a:p>
            <a:r>
              <a:rPr lang="en-US" dirty="0"/>
              <a:t>	</a:t>
            </a:r>
            <a:r>
              <a:rPr lang="en-US" sz="2000" dirty="0">
                <a:solidFill>
                  <a:srgbClr val="FF0000"/>
                </a:solidFill>
                <a:effectLst/>
              </a:rPr>
              <a:t>SELECT *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  <a:effectLst/>
              </a:rPr>
              <a:t>FROM products </a:t>
            </a:r>
          </a:p>
          <a:p>
            <a:r>
              <a:rPr lang="en-US" dirty="0">
                <a:solidFill>
                  <a:srgbClr val="FF0000"/>
                </a:solidFill>
              </a:rPr>
              <a:t>	ORDER BY</a:t>
            </a:r>
            <a:r>
              <a:rPr lang="en-US" sz="2000" dirty="0">
                <a:solidFill>
                  <a:srgbClr val="FF0000"/>
                </a:solidFill>
                <a:effectLst/>
              </a:rPr>
              <a:t> price DESC</a:t>
            </a:r>
          </a:p>
          <a:p>
            <a:r>
              <a:rPr lang="en-US" dirty="0">
                <a:solidFill>
                  <a:srgbClr val="FF0000"/>
                </a:solidFill>
              </a:rPr>
              <a:t> 	LIMIT 1</a:t>
            </a:r>
            <a:r>
              <a:rPr lang="en-US" sz="2000" dirty="0">
                <a:solidFill>
                  <a:schemeClr val="bg1"/>
                </a:solidFill>
                <a:effectLst/>
              </a:rPr>
              <a:t>);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algn="just"/>
            <a:endParaRPr lang="en-US" sz="2000" dirty="0">
              <a:solidFill>
                <a:schemeClr val="bg1"/>
              </a:solidFill>
              <a:effectLst/>
            </a:endParaRPr>
          </a:p>
          <a:p>
            <a:pPr algn="just"/>
            <a:endParaRPr lang="ru-RS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6AE54FFC-6943-4A75-8934-C8FCA3CE1E51}"/>
              </a:ext>
            </a:extLst>
          </p:cNvPr>
          <p:cNvSpPr txBox="1">
            <a:spLocks/>
          </p:cNvSpPr>
          <p:nvPr/>
        </p:nvSpPr>
        <p:spPr>
          <a:xfrm>
            <a:off x="5810660" y="2670965"/>
            <a:ext cx="5299483" cy="4071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effectLst/>
              </a:rPr>
              <a:t>Многорядные</a:t>
            </a:r>
            <a:r>
              <a:rPr lang="en-US" sz="2000" dirty="0">
                <a:solidFill>
                  <a:schemeClr val="bg1"/>
                </a:solidFill>
                <a:effectLst/>
              </a:rPr>
              <a:t>:</a:t>
            </a:r>
          </a:p>
          <a:p>
            <a:r>
              <a:rPr lang="ru-RU" dirty="0"/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product_name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FROM (</a:t>
            </a:r>
          </a:p>
          <a:p>
            <a:r>
              <a:rPr lang="en-US" sz="1600" dirty="0"/>
              <a:t>	</a:t>
            </a:r>
            <a:r>
              <a:rPr lang="en-US" sz="2000" dirty="0">
                <a:solidFill>
                  <a:srgbClr val="FF0000"/>
                </a:solidFill>
                <a:effectLst/>
              </a:rPr>
              <a:t>SELECT *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  <a:effectLst/>
              </a:rPr>
              <a:t>FROM products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ORDER BY</a:t>
            </a:r>
            <a:r>
              <a:rPr lang="en-US" sz="2000" dirty="0">
                <a:solidFill>
                  <a:srgbClr val="FF0000"/>
                </a:solidFill>
                <a:effectLst/>
              </a:rPr>
              <a:t> price DESC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	LIMIT </a:t>
            </a:r>
            <a:r>
              <a:rPr lang="ru-RU" sz="1600" dirty="0">
                <a:solidFill>
                  <a:srgbClr val="FF0000"/>
                </a:solidFill>
              </a:rPr>
              <a:t>5</a:t>
            </a:r>
            <a:r>
              <a:rPr lang="en-US" sz="2000" dirty="0">
                <a:solidFill>
                  <a:schemeClr val="bg1"/>
                </a:solidFill>
                <a:effectLst/>
              </a:rPr>
              <a:t>);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effectLst/>
              </a:rPr>
              <a:t>Многоколоночные: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dirty="0"/>
              <a:t>       SELECT </a:t>
            </a:r>
            <a:r>
              <a:rPr lang="en-US" dirty="0" err="1"/>
              <a:t>product_group</a:t>
            </a:r>
            <a:endParaRPr lang="en-US" dirty="0"/>
          </a:p>
          <a:p>
            <a:r>
              <a:rPr lang="ru-RU" dirty="0"/>
              <a:t>       </a:t>
            </a:r>
            <a:r>
              <a:rPr lang="en-US" dirty="0"/>
              <a:t>FROM (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product_group</a:t>
            </a:r>
            <a:r>
              <a:rPr lang="en-US" dirty="0">
                <a:solidFill>
                  <a:srgbClr val="FF0000"/>
                </a:solidFill>
              </a:rPr>
              <a:t>, max(price) </a:t>
            </a:r>
            <a:r>
              <a:rPr lang="en-US" dirty="0" err="1">
                <a:solidFill>
                  <a:srgbClr val="FF0000"/>
                </a:solidFill>
              </a:rPr>
              <a:t>max_p</a:t>
            </a:r>
            <a:r>
              <a:rPr lang="en-US" dirty="0">
                <a:solidFill>
                  <a:srgbClr val="FF0000"/>
                </a:solidFill>
              </a:rPr>
              <a:t>, avg(price) </a:t>
            </a:r>
            <a:r>
              <a:rPr lang="en-US" dirty="0" err="1">
                <a:solidFill>
                  <a:srgbClr val="FF0000"/>
                </a:solidFill>
              </a:rPr>
              <a:t>avg_p</a:t>
            </a:r>
            <a:r>
              <a:rPr lang="en-US" dirty="0">
                <a:solidFill>
                  <a:srgbClr val="FF0000"/>
                </a:solidFill>
              </a:rPr>
              <a:t> FROM products</a:t>
            </a:r>
          </a:p>
          <a:p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/>
              <a:t>) q</a:t>
            </a:r>
            <a:br>
              <a:rPr lang="en-US" dirty="0"/>
            </a:br>
            <a:r>
              <a:rPr lang="en-US" dirty="0"/>
              <a:t>        WHERE </a:t>
            </a:r>
            <a:r>
              <a:rPr lang="en-US" dirty="0" err="1"/>
              <a:t>avg_p</a:t>
            </a:r>
            <a:r>
              <a:rPr lang="en-US" dirty="0"/>
              <a:t> &gt; 500 ;</a:t>
            </a:r>
            <a:endParaRPr lang="ru-RU" dirty="0"/>
          </a:p>
          <a:p>
            <a:endParaRPr lang="ru-RU" sz="2000" dirty="0">
              <a:solidFill>
                <a:schemeClr val="bg1"/>
              </a:solidFill>
              <a:effectLst/>
            </a:endParaRPr>
          </a:p>
          <a:p>
            <a:pPr algn="just"/>
            <a:endParaRPr lang="en-US" sz="2000" dirty="0">
              <a:solidFill>
                <a:schemeClr val="bg1"/>
              </a:solidFill>
              <a:effectLst/>
            </a:endParaRPr>
          </a:p>
          <a:p>
            <a:pPr algn="just"/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24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Рассмотрим подробнее </a:t>
            </a:r>
            <a:r>
              <a:rPr lang="ru-RU" dirty="0"/>
              <a:t>классификацию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E4F29-00AA-4DEF-8B75-30082ACC75E8}"/>
              </a:ext>
            </a:extLst>
          </p:cNvPr>
          <p:cNvSpPr txBox="1">
            <a:spLocks/>
          </p:cNvSpPr>
          <p:nvPr/>
        </p:nvSpPr>
        <p:spPr>
          <a:xfrm>
            <a:off x="371475" y="1925026"/>
            <a:ext cx="10569876" cy="60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bg1"/>
                </a:solidFill>
                <a:effectLst/>
              </a:rPr>
              <a:t>По зависимости от внешнего запроса</a:t>
            </a:r>
            <a:r>
              <a:rPr lang="en-US" sz="2000" dirty="0">
                <a:solidFill>
                  <a:schemeClr val="bg1"/>
                </a:solidFill>
                <a:effectLst/>
              </a:rPr>
              <a:t>:</a:t>
            </a:r>
            <a:endParaRPr lang="ru-RS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855D38C8-DBE0-4E1A-8DC5-3F8D162E2BB1}"/>
              </a:ext>
            </a:extLst>
          </p:cNvPr>
          <p:cNvSpPr txBox="1">
            <a:spLocks/>
          </p:cNvSpPr>
          <p:nvPr/>
        </p:nvSpPr>
        <p:spPr>
          <a:xfrm>
            <a:off x="371475" y="2649187"/>
            <a:ext cx="5299483" cy="40710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ru-RU" dirty="0"/>
              <a:t>Независимый: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SELECT </a:t>
            </a:r>
            <a:r>
              <a:rPr lang="en-US" dirty="0" err="1">
                <a:solidFill>
                  <a:schemeClr val="bg1"/>
                </a:solidFill>
                <a:effectLst/>
              </a:rPr>
              <a:t>t.product_id</a:t>
            </a:r>
            <a:r>
              <a:rPr lang="en-US" dirty="0">
                <a:solidFill>
                  <a:schemeClr val="bg1"/>
                </a:solidFill>
                <a:effectLst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</a:rPr>
              <a:t>t.total_sales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FROM (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</a:rPr>
              <a:t>SELECT </a:t>
            </a:r>
            <a:r>
              <a:rPr lang="en-US" dirty="0" err="1">
                <a:solidFill>
                  <a:srgbClr val="FF0000"/>
                </a:solidFill>
                <a:effectLst/>
              </a:rPr>
              <a:t>product_id</a:t>
            </a:r>
            <a:r>
              <a:rPr lang="en-US" dirty="0">
                <a:solidFill>
                  <a:srgbClr val="FF0000"/>
                </a:solidFill>
                <a:effectLst/>
              </a:rPr>
              <a:t>, SUM(amount) as </a:t>
            </a:r>
            <a:r>
              <a:rPr lang="en-US" dirty="0" err="1">
                <a:solidFill>
                  <a:srgbClr val="FF0000"/>
                </a:solidFill>
                <a:effectLst/>
              </a:rPr>
              <a:t>total_sales</a:t>
            </a:r>
            <a:r>
              <a:rPr lang="en-US" dirty="0">
                <a:solidFill>
                  <a:srgbClr val="FF0000"/>
                </a:solidFill>
                <a:effectLst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           RANK() OVER (ORDER BY SUM(amount) DESC) as rank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    FROM sales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    GROUP BY </a:t>
            </a:r>
            <a:r>
              <a:rPr lang="en-US" dirty="0" err="1">
                <a:solidFill>
                  <a:srgbClr val="FF0000"/>
                </a:solidFill>
                <a:effectLst/>
              </a:rPr>
              <a:t>product_id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) 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WHERE </a:t>
            </a:r>
            <a:r>
              <a:rPr lang="en-US" dirty="0" err="1">
                <a:solidFill>
                  <a:schemeClr val="bg1"/>
                </a:solidFill>
                <a:effectLst/>
              </a:rPr>
              <a:t>t.rank</a:t>
            </a:r>
            <a:r>
              <a:rPr lang="en-US" dirty="0">
                <a:solidFill>
                  <a:schemeClr val="bg1"/>
                </a:solidFill>
                <a:effectLst/>
              </a:rPr>
              <a:t> &lt;= 10;</a:t>
            </a:r>
            <a:endParaRPr lang="ru-RU" dirty="0">
              <a:solidFill>
                <a:schemeClr val="bg1"/>
              </a:solidFill>
              <a:effectLst/>
            </a:endParaRPr>
          </a:p>
          <a:p>
            <a:pPr algn="just"/>
            <a:endParaRPr lang="en-US" sz="2000" dirty="0">
              <a:solidFill>
                <a:schemeClr val="bg1"/>
              </a:solidFill>
              <a:effectLst/>
            </a:endParaRPr>
          </a:p>
          <a:p>
            <a:pPr algn="just"/>
            <a:endParaRPr lang="ru-RS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6AE54FFC-6943-4A75-8934-C8FCA3CE1E51}"/>
              </a:ext>
            </a:extLst>
          </p:cNvPr>
          <p:cNvSpPr txBox="1">
            <a:spLocks/>
          </p:cNvSpPr>
          <p:nvPr/>
        </p:nvSpPr>
        <p:spPr>
          <a:xfrm>
            <a:off x="5810660" y="2670965"/>
            <a:ext cx="6009865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ru-RU" sz="2000" dirty="0">
                <a:solidFill>
                  <a:schemeClr val="bg1"/>
                </a:solidFill>
                <a:effectLst/>
              </a:rPr>
              <a:t>Коррелированный подзапрос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SELECT </a:t>
            </a:r>
            <a:r>
              <a:rPr lang="en-US" dirty="0" err="1">
                <a:solidFill>
                  <a:schemeClr val="bg1"/>
                </a:solidFill>
                <a:effectLst/>
              </a:rPr>
              <a:t>e.employee_name</a:t>
            </a:r>
            <a:r>
              <a:rPr lang="en-US" dirty="0">
                <a:solidFill>
                  <a:schemeClr val="bg1"/>
                </a:solidFill>
                <a:effectLst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</a:rPr>
              <a:t>e.salary</a:t>
            </a:r>
            <a:r>
              <a:rPr lang="en-US" dirty="0">
                <a:solidFill>
                  <a:schemeClr val="bg1"/>
                </a:solidFill>
                <a:effectLst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       (SELECT AVG(salary) FROM employees WHERE </a:t>
            </a:r>
            <a:r>
              <a:rPr lang="en-US" dirty="0" err="1">
                <a:solidFill>
                  <a:srgbClr val="FF0000"/>
                </a:solidFill>
                <a:effectLst/>
              </a:rPr>
              <a:t>department_id</a:t>
            </a:r>
            <a:r>
              <a:rPr lang="en-US" dirty="0">
                <a:solidFill>
                  <a:srgbClr val="FF0000"/>
                </a:solidFill>
                <a:effectLst/>
              </a:rPr>
              <a:t> = </a:t>
            </a:r>
            <a:r>
              <a:rPr lang="en-US" dirty="0" err="1">
                <a:solidFill>
                  <a:srgbClr val="FF0000"/>
                </a:solidFill>
                <a:effectLst/>
              </a:rPr>
              <a:t>e.department_id</a:t>
            </a:r>
            <a:r>
              <a:rPr lang="en-US" dirty="0">
                <a:solidFill>
                  <a:schemeClr val="bg1"/>
                </a:solidFill>
                <a:effectLst/>
              </a:rPr>
              <a:t>) as </a:t>
            </a:r>
            <a:r>
              <a:rPr lang="en-US" dirty="0" err="1">
                <a:solidFill>
                  <a:schemeClr val="bg1"/>
                </a:solidFill>
                <a:effectLst/>
              </a:rPr>
              <a:t>dept_avg_salary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FROM </a:t>
            </a:r>
            <a:r>
              <a:rPr lang="en-US" dirty="0">
                <a:solidFill>
                  <a:srgbClr val="FF0000"/>
                </a:solidFill>
                <a:effectLst/>
              </a:rPr>
              <a:t>employees e</a:t>
            </a:r>
            <a:r>
              <a:rPr lang="en-US" dirty="0">
                <a:solidFill>
                  <a:schemeClr val="bg1"/>
                </a:solidFill>
                <a:effectLst/>
              </a:rPr>
              <a:t>;</a:t>
            </a:r>
            <a:endParaRPr lang="ru-RU" dirty="0">
              <a:solidFill>
                <a:schemeClr val="bg1"/>
              </a:solidFill>
              <a:effectLst/>
            </a:endParaRPr>
          </a:p>
          <a:p>
            <a:pPr algn="just"/>
            <a:endParaRPr lang="en-US" sz="2000" dirty="0">
              <a:solidFill>
                <a:schemeClr val="bg1"/>
              </a:solidFill>
              <a:effectLst/>
            </a:endParaRPr>
          </a:p>
          <a:p>
            <a:pPr algn="just"/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94988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Особенности диалектов </a:t>
            </a:r>
            <a:r>
              <a:rPr lang="ru-RU" dirty="0">
                <a:solidFill>
                  <a:srgbClr val="FF0000"/>
                </a:solidFill>
              </a:rPr>
              <a:t>различных СУБД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60AE89-6BBE-4FD1-AA61-97B20C56891A}"/>
              </a:ext>
            </a:extLst>
          </p:cNvPr>
          <p:cNvSpPr txBox="1">
            <a:spLocks/>
          </p:cNvSpPr>
          <p:nvPr/>
        </p:nvSpPr>
        <p:spPr>
          <a:xfrm>
            <a:off x="260669" y="1731842"/>
            <a:ext cx="11500696" cy="96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/>
              <a:t>PostgreSQL</a:t>
            </a:r>
            <a:r>
              <a:rPr lang="ru-RU" sz="1800" dirty="0"/>
              <a:t>:</a:t>
            </a:r>
          </a:p>
          <a:p>
            <a:r>
              <a:rPr lang="ru-RU" sz="1800" dirty="0"/>
              <a:t>- Поддерживает все стандартные виды подзапросов</a:t>
            </a:r>
          </a:p>
          <a:p>
            <a:r>
              <a:rPr lang="ru-RU" sz="1800" dirty="0"/>
              <a:t>- Имеет хорошую оптимизацию для коррелированных подзапросов</a:t>
            </a:r>
          </a:p>
          <a:p>
            <a:r>
              <a:rPr lang="ru-RU" sz="1800" dirty="0"/>
              <a:t>- Поддерживает подзапросы в выражениях VALUES и WITH (CTE)</a:t>
            </a:r>
          </a:p>
          <a:p>
            <a:endParaRPr lang="ru-RS" sz="1800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16541D4-E75D-4304-B4DD-BBA546CF13B1}"/>
              </a:ext>
            </a:extLst>
          </p:cNvPr>
          <p:cNvSpPr txBox="1">
            <a:spLocks/>
          </p:cNvSpPr>
          <p:nvPr/>
        </p:nvSpPr>
        <p:spPr>
          <a:xfrm>
            <a:off x="260669" y="2759977"/>
            <a:ext cx="11500696" cy="16694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/>
              <a:t>ClickHouse</a:t>
            </a:r>
            <a:r>
              <a:rPr lang="ru-RU" sz="1800" dirty="0"/>
              <a:t>:</a:t>
            </a:r>
          </a:p>
          <a:p>
            <a:r>
              <a:rPr lang="ru-RU" sz="1800" dirty="0"/>
              <a:t>- Имеет некоторые ограничения для коррелированных подзапросов (только в </a:t>
            </a:r>
            <a:r>
              <a:rPr lang="ru-RU" sz="1800" dirty="0">
                <a:solidFill>
                  <a:srgbClr val="FF0000"/>
                </a:solidFill>
              </a:rPr>
              <a:t>секциях WHERE/HAVING </a:t>
            </a:r>
            <a:r>
              <a:rPr lang="ru-RU" sz="1800" dirty="0"/>
              <a:t>и только </a:t>
            </a:r>
            <a:r>
              <a:rPr lang="ru-RU" sz="1800" dirty="0">
                <a:solidFill>
                  <a:srgbClr val="FF0000"/>
                </a:solidFill>
              </a:rPr>
              <a:t>скалярные</a:t>
            </a:r>
            <a:r>
              <a:rPr lang="ru-RU" sz="1800" dirty="0"/>
              <a:t> результаты)</a:t>
            </a:r>
          </a:p>
          <a:p>
            <a:r>
              <a:rPr lang="ru-RU" sz="1800" dirty="0"/>
              <a:t>- Лучше работает с подзапросами в FROM, чем в SELECT</a:t>
            </a:r>
          </a:p>
          <a:p>
            <a:r>
              <a:rPr lang="ru-RU" sz="1800" dirty="0"/>
              <a:t>- Поддерживает специальные конструкции типа ANY, ALL, ARRAY JOIN</a:t>
            </a:r>
          </a:p>
          <a:p>
            <a:r>
              <a:rPr lang="ru-RU" sz="1800" dirty="0"/>
              <a:t>- Для сложных подзапросов часто рекомендуется использовать JOIN вместо подзапросов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41163701-554B-4F3A-B9B1-17311412B8FC}"/>
              </a:ext>
            </a:extLst>
          </p:cNvPr>
          <p:cNvSpPr txBox="1">
            <a:spLocks/>
          </p:cNvSpPr>
          <p:nvPr/>
        </p:nvSpPr>
        <p:spPr>
          <a:xfrm>
            <a:off x="260669" y="4489831"/>
            <a:ext cx="11500696" cy="2117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Оптимизация подзапросов</a:t>
            </a:r>
          </a:p>
          <a:p>
            <a:endParaRPr lang="ru-RU" sz="1800" dirty="0"/>
          </a:p>
          <a:p>
            <a:r>
              <a:rPr lang="ru-RU" sz="1800" dirty="0"/>
              <a:t>1. По возможности заменяйте подзапросы на JOIN</a:t>
            </a:r>
          </a:p>
          <a:p>
            <a:r>
              <a:rPr lang="ru-RU" sz="1800" dirty="0"/>
              <a:t>2. Для коррелированных подзапросов в </a:t>
            </a:r>
            <a:r>
              <a:rPr lang="ru-RU" sz="1800" dirty="0" err="1"/>
              <a:t>ClickHouse</a:t>
            </a:r>
            <a:r>
              <a:rPr lang="ru-RU" sz="1800" dirty="0"/>
              <a:t> рассмотрите использование ARRAY JOIN или словарей</a:t>
            </a:r>
          </a:p>
          <a:p>
            <a:r>
              <a:rPr lang="ru-RU" sz="1800" dirty="0"/>
              <a:t>3. В </a:t>
            </a:r>
            <a:r>
              <a:rPr lang="ru-RU" sz="1800" dirty="0" err="1"/>
              <a:t>PostgreSQL</a:t>
            </a:r>
            <a:r>
              <a:rPr lang="ru-RU" sz="1800" dirty="0"/>
              <a:t> используйте WITH (CTE) для сложных подзапросов</a:t>
            </a:r>
          </a:p>
          <a:p>
            <a:r>
              <a:rPr lang="ru-RU" sz="1800" dirty="0"/>
              <a:t>4. Убедитесь, что таблицы в подзапросах имеют правильные индексы</a:t>
            </a:r>
            <a:endParaRPr lang="ru-RS" sz="1800" dirty="0"/>
          </a:p>
        </p:txBody>
      </p:sp>
    </p:spTree>
    <p:extLst>
      <p:ext uri="{BB962C8B-B14F-4D97-AF65-F5344CB8AC3E}">
        <p14:creationId xmlns:p14="http://schemas.microsoft.com/office/powerpoint/2010/main" val="326095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9A2A9-D55D-44C0-852A-7560F928AA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655</Words>
  <Application>Microsoft Office PowerPoint</Application>
  <PresentationFormat>Широкоэкранный</PresentationFormat>
  <Paragraphs>111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Гальбинский Владимир Александрович</cp:lastModifiedBy>
  <cp:revision>43</cp:revision>
  <dcterms:created xsi:type="dcterms:W3CDTF">2025-08-19T06:56:36Z</dcterms:created>
  <dcterms:modified xsi:type="dcterms:W3CDTF">2025-09-17T15:02:18Z</dcterms:modified>
</cp:coreProperties>
</file>