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09" r:id="rId4"/>
    <p:sldId id="344" r:id="rId5"/>
    <p:sldId id="345" r:id="rId6"/>
    <p:sldId id="346" r:id="rId7"/>
    <p:sldId id="347" r:id="rId8"/>
    <p:sldId id="348" r:id="rId9"/>
    <p:sldId id="34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Основы </a:t>
            </a:r>
            <a:r>
              <a:rPr lang="en-US" dirty="0"/>
              <a:t>SQL. </a:t>
            </a:r>
            <a:r>
              <a:rPr lang="ru-RU" dirty="0"/>
              <a:t>Простые </a:t>
            </a:r>
            <a:r>
              <a:rPr lang="en-US" dirty="0"/>
              <a:t>SELECT-</a:t>
            </a:r>
            <a:r>
              <a:rPr lang="ru-RU" dirty="0"/>
              <a:t>запросы</a:t>
            </a:r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 dirty="0"/>
              <a:t>09/07/2025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410629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Смотреть шире. Существуют диалекты, которые наделяют язык необходимыми свойствами. Среди них:</a:t>
            </a:r>
          </a:p>
          <a:p>
            <a:r>
              <a:rPr lang="en-US" dirty="0"/>
              <a:t>- T-SQL (MS SQL SERVER)</a:t>
            </a:r>
          </a:p>
          <a:p>
            <a:r>
              <a:rPr lang="en-US" dirty="0"/>
              <a:t>- PL/SQL (ORACLE)</a:t>
            </a:r>
          </a:p>
          <a:p>
            <a:r>
              <a:rPr lang="en-US" dirty="0"/>
              <a:t>- PL/</a:t>
            </a:r>
            <a:r>
              <a:rPr lang="en-US" dirty="0" err="1"/>
              <a:t>pgSQL</a:t>
            </a:r>
            <a:r>
              <a:rPr lang="en-US" dirty="0"/>
              <a:t> (PostgreSQL)</a:t>
            </a:r>
            <a:endParaRPr lang="ru-RU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что является? Как быть? Ведь в названии курса написано другое!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Ответ:</a:t>
            </a:r>
          </a:p>
          <a:p>
            <a:r>
              <a:rPr lang="ru-RU" dirty="0"/>
              <a:t>- Выборка точечных данных</a:t>
            </a:r>
          </a:p>
          <a:p>
            <a:r>
              <a:rPr lang="ru-RU" dirty="0"/>
              <a:t>- Построение отчетности</a:t>
            </a:r>
          </a:p>
          <a:p>
            <a:r>
              <a:rPr lang="ru-RU" dirty="0"/>
              <a:t>- Проведение различных тестов</a:t>
            </a:r>
          </a:p>
          <a:p>
            <a:r>
              <a:rPr lang="ru-RU" dirty="0"/>
              <a:t>- Оперативный доступ к информации</a:t>
            </a:r>
          </a:p>
          <a:p>
            <a:r>
              <a:rPr lang="ru-RU" dirty="0"/>
              <a:t>- Обработка больших объемов данных в кратчайшие сроки</a:t>
            </a:r>
            <a:endParaRPr lang="ru-RS" dirty="0"/>
          </a:p>
          <a:p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Вот ведь круто! А зачем все это?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Является ли </a:t>
            </a:r>
            <a:r>
              <a:rPr lang="en-US" dirty="0">
                <a:solidFill>
                  <a:schemeClr val="bg1"/>
                </a:solidFill>
              </a:rPr>
              <a:t>SQL </a:t>
            </a:r>
            <a:r>
              <a:rPr lang="ru-RU" dirty="0">
                <a:solidFill>
                  <a:srgbClr val="FF0000"/>
                </a:solidFill>
              </a:rPr>
              <a:t>языком программирования?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 – Structed Query Language. </a:t>
            </a:r>
            <a:r>
              <a:rPr lang="ru-RU" dirty="0"/>
              <a:t>По-русски – язык запросов. Является декларативным языком, т.е. с его помощью описывается то, что я хочу получить, а не то, как это сделать. Следовательно, ответ – чистый </a:t>
            </a:r>
            <a:r>
              <a:rPr lang="en-US" dirty="0"/>
              <a:t>SQL</a:t>
            </a:r>
            <a:r>
              <a:rPr lang="ru-RU" dirty="0"/>
              <a:t> не является языком программирования.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Структура </a:t>
            </a:r>
            <a:r>
              <a:rPr lang="en-US" dirty="0"/>
              <a:t>SQL </a:t>
            </a:r>
            <a:r>
              <a:rPr lang="ru-RU" dirty="0"/>
              <a:t>запроса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70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Основные операторы, используемые в </a:t>
            </a:r>
            <a:r>
              <a:rPr lang="en-US" dirty="0"/>
              <a:t>SQL </a:t>
            </a:r>
            <a:r>
              <a:rPr lang="ru-RU" dirty="0"/>
              <a:t>- запросах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87431"/>
              </p:ext>
            </p:extLst>
          </p:nvPr>
        </p:nvGraphicFramePr>
        <p:xfrm>
          <a:off x="1274879" y="2989638"/>
          <a:ext cx="8538290" cy="3433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6916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</a:tblGrid>
              <a:tr h="34153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Назначение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SELECT column1, column2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какие столбцы выбрать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FROM table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из какой таблицы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WHERE condition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условия фильтрации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GROUP BY column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группировка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HAVING condition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фильтрация групп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  <a:tr h="34153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ORDER BY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column_name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сортировка выводимых данных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27220"/>
                  </a:ext>
                </a:extLst>
              </a:tr>
              <a:tr h="461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LIMIT n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ограничение количества выводимых строк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449816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OFFSET m</a:t>
                      </a:r>
                      <a:endParaRPr lang="ru-RU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смещение на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m-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строк относительно первой строки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678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9330633" cy="2575564"/>
          </a:xfrm>
        </p:spPr>
        <p:txBody>
          <a:bodyPr>
            <a:noAutofit/>
          </a:bodyPr>
          <a:lstStyle/>
          <a:p>
            <a:r>
              <a:rPr lang="ru-RU" dirty="0"/>
              <a:t>SELECT</a:t>
            </a:r>
          </a:p>
          <a:p>
            <a:r>
              <a:rPr lang="ru-RU" dirty="0"/>
              <a:t>Команда для выбора данных из таблицы. Можно выбирать конкретные столбцы или все (`*`).</a:t>
            </a:r>
            <a:r>
              <a:rPr lang="en-US" dirty="0"/>
              <a:t> </a:t>
            </a:r>
            <a:r>
              <a:rPr lang="ru-RU" dirty="0"/>
              <a:t>Например</a:t>
            </a:r>
            <a:r>
              <a:rPr lang="en-US" dirty="0"/>
              <a:t> SELECT * FROM table </a:t>
            </a:r>
            <a:r>
              <a:rPr lang="ru-RU" dirty="0"/>
              <a:t>или </a:t>
            </a:r>
            <a:r>
              <a:rPr lang="en-US" dirty="0"/>
              <a:t>SELECT column1, column2 FROM table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FROM</a:t>
            </a:r>
          </a:p>
          <a:p>
            <a:r>
              <a:rPr lang="ru-RU" dirty="0"/>
              <a:t>Указывает таблицу, из которой выбираются данные. Указание таблицы идет через указание БД, схемы и имени таблицы. Например </a:t>
            </a:r>
            <a:r>
              <a:rPr lang="en-US" dirty="0"/>
              <a:t>FROM </a:t>
            </a:r>
            <a:r>
              <a:rPr lang="en-US" dirty="0" err="1"/>
              <a:t>students.public.subjects</a:t>
            </a:r>
            <a:endParaRPr lang="ru-RU" dirty="0"/>
          </a:p>
          <a:p>
            <a:endParaRPr lang="ru-RU" dirty="0"/>
          </a:p>
          <a:p>
            <a:r>
              <a:rPr lang="ru-RU" dirty="0"/>
              <a:t>WHERE</a:t>
            </a:r>
          </a:p>
          <a:p>
            <a:r>
              <a:rPr lang="ru-RU" dirty="0"/>
              <a:t>Фильтрация строк по условию. Поддерживает операторы сравнения (`=`, `!=`, `&gt;`, `&lt;`, `&gt;=`, `&lt;=`), логические операторы (`AND`, `OR`, `NOT`), а также специальные операторы (`IN`, `BETWEEN`, `LIKE`, `IS NULL`).</a:t>
            </a:r>
            <a:endParaRPr lang="en-US" dirty="0"/>
          </a:p>
          <a:p>
            <a:r>
              <a:rPr lang="ru-RU" dirty="0"/>
              <a:t>Например </a:t>
            </a:r>
            <a:r>
              <a:rPr lang="en-US" dirty="0"/>
              <a:t>SELECT id FROM </a:t>
            </a:r>
            <a:r>
              <a:rPr lang="en-US" dirty="0" err="1"/>
              <a:t>public.customers</a:t>
            </a:r>
            <a:r>
              <a:rPr lang="en-US" dirty="0"/>
              <a:t> WHERE age &gt; 18.</a:t>
            </a:r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U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Основные команды: </a:t>
            </a:r>
            <a:r>
              <a:rPr lang="ru-RU" dirty="0">
                <a:solidFill>
                  <a:srgbClr val="FF0000"/>
                </a:solidFill>
              </a:rPr>
              <a:t>SELECT, FROM, WHERE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Без них вряд ли что-то получится. Без </a:t>
            </a:r>
            <a:r>
              <a:rPr lang="en-US" dirty="0"/>
              <a:t>Select – </a:t>
            </a:r>
            <a:r>
              <a:rPr lang="ru-RU" dirty="0"/>
              <a:t>точно. Кстати, самый короткий запрос, который можно реализовать, выглядит так – </a:t>
            </a:r>
            <a:r>
              <a:rPr lang="en-US" dirty="0"/>
              <a:t>SELECT 1.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0265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1915" y="2022590"/>
            <a:ext cx="9330633" cy="2575564"/>
          </a:xfrm>
        </p:spPr>
        <p:txBody>
          <a:bodyPr>
            <a:noAutofit/>
          </a:bodyPr>
          <a:lstStyle/>
          <a:p>
            <a:r>
              <a:rPr lang="en-US" dirty="0"/>
              <a:t>SELECT name, city FROM users WHERE age &gt; 18 AND city = 'Moscow';</a:t>
            </a:r>
          </a:p>
          <a:p>
            <a:r>
              <a:rPr lang="en-US" dirty="0"/>
              <a:t>SELECT name, </a:t>
            </a:r>
            <a:r>
              <a:rPr lang="en-US" dirty="0" err="1"/>
              <a:t>last_name</a:t>
            </a:r>
            <a:r>
              <a:rPr lang="en-US" dirty="0"/>
              <a:t>, birthdate FROM users WHERE age BETWEEN 18 and 21 AND city LIKE '%</a:t>
            </a:r>
            <a:r>
              <a:rPr lang="en-US" dirty="0" err="1"/>
              <a:t>o_cow</a:t>
            </a:r>
            <a:r>
              <a:rPr lang="en-US" dirty="0"/>
              <a:t>';</a:t>
            </a:r>
          </a:p>
          <a:p>
            <a:r>
              <a:rPr lang="en-US" dirty="0"/>
              <a:t>SELECT gender, name FROM users WHERE (age &gt;= 18 or age &lt;= 21) AND city = 'Moscow';</a:t>
            </a:r>
          </a:p>
          <a:p>
            <a:r>
              <a:rPr lang="en-US" dirty="0"/>
              <a:t>SELECT * FROM users WHERE name != 'Nikolay' or city in ('Moscow', 'Kazan');</a:t>
            </a:r>
          </a:p>
          <a:p>
            <a:r>
              <a:rPr lang="en-US" dirty="0"/>
              <a:t>SELECT </a:t>
            </a:r>
            <a:r>
              <a:rPr lang="en-US" dirty="0" err="1"/>
              <a:t>is_married</a:t>
            </a:r>
            <a:r>
              <a:rPr lang="en-US" dirty="0"/>
              <a:t> FROM users WHERE city not in ('Moscow', 'Krasnodar');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2148423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2302651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Примеры для операторов </a:t>
            </a:r>
            <a:r>
              <a:rPr lang="ru-RU" dirty="0">
                <a:solidFill>
                  <a:srgbClr val="FF0000"/>
                </a:solidFill>
              </a:rPr>
              <a:t>SELECT, FROM, WHERE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34266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9330633" cy="2575564"/>
          </a:xfrm>
        </p:spPr>
        <p:txBody>
          <a:bodyPr>
            <a:noAutofit/>
          </a:bodyPr>
          <a:lstStyle/>
          <a:p>
            <a:r>
              <a:rPr lang="ru-RU" dirty="0"/>
              <a:t>ORDER BY</a:t>
            </a:r>
          </a:p>
          <a:p>
            <a:r>
              <a:rPr lang="ru-RU" dirty="0"/>
              <a:t>Позволяет сортировать результаты по одному или нескольким столбцам. По умолчанию сортировка по возрастанию (`ASC`), можно указать `DESC` для сортировки по убыванию.</a:t>
            </a:r>
          </a:p>
          <a:p>
            <a:endParaRPr lang="ru-RU" dirty="0"/>
          </a:p>
          <a:p>
            <a:r>
              <a:rPr lang="ru-RU" dirty="0"/>
              <a:t>LIMIT</a:t>
            </a:r>
          </a:p>
          <a:p>
            <a:r>
              <a:rPr lang="ru-RU" dirty="0"/>
              <a:t>Ограничивает количество возвращаемых строк.</a:t>
            </a:r>
          </a:p>
          <a:p>
            <a:endParaRPr lang="ru-RU" dirty="0"/>
          </a:p>
          <a:p>
            <a:r>
              <a:rPr lang="ru-RU" dirty="0"/>
              <a:t>OFFSET</a:t>
            </a:r>
          </a:p>
          <a:p>
            <a:r>
              <a:rPr lang="ru-RU" dirty="0"/>
              <a:t>Пропускает указанное количество строк перед возвратом результатов. Часто используется для пагинации.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Остальные команды: </a:t>
            </a:r>
            <a:r>
              <a:rPr lang="en-US" dirty="0">
                <a:solidFill>
                  <a:srgbClr val="FF0000"/>
                </a:solidFill>
              </a:rPr>
              <a:t>ORDER BY, LIMIT, OFFSET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Разберемся как нам упорядочить данные и не выводить лишнее.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78068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1259" y="2444676"/>
            <a:ext cx="9330633" cy="2575564"/>
          </a:xfrm>
        </p:spPr>
        <p:txBody>
          <a:bodyPr>
            <a:noAutofit/>
          </a:bodyPr>
          <a:lstStyle/>
          <a:p>
            <a:r>
              <a:rPr lang="en-US" dirty="0"/>
              <a:t>SELECT name, price FROM products ORDER BY price DESC, name ASC;</a:t>
            </a:r>
          </a:p>
          <a:p>
            <a:r>
              <a:rPr lang="en-US" dirty="0"/>
              <a:t>SELECT * FROM users ORDER BY </a:t>
            </a:r>
            <a:r>
              <a:rPr lang="en-US" dirty="0" err="1"/>
              <a:t>registration_date</a:t>
            </a:r>
            <a:r>
              <a:rPr lang="en-US" dirty="0"/>
              <a:t> DESC LIMIT 10 OFFSET 20; -- </a:t>
            </a:r>
            <a:r>
              <a:rPr lang="en-US" dirty="0" err="1"/>
              <a:t>строки</a:t>
            </a:r>
            <a:r>
              <a:rPr lang="en-US" dirty="0"/>
              <a:t> 21-30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2576262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2730490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Примеры для операторов </a:t>
            </a:r>
            <a:r>
              <a:rPr lang="en-US" dirty="0">
                <a:solidFill>
                  <a:srgbClr val="FF0000"/>
                </a:solidFill>
              </a:rPr>
              <a:t>ORDER BY, LIMIT, OFFSET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79055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9330633" cy="2575564"/>
          </a:xfrm>
        </p:spPr>
        <p:txBody>
          <a:bodyPr>
            <a:noAutofit/>
          </a:bodyPr>
          <a:lstStyle/>
          <a:p>
            <a:r>
              <a:rPr lang="ru-RU" dirty="0"/>
              <a:t>1. FROM - определяет источник данных</a:t>
            </a:r>
          </a:p>
          <a:p>
            <a:r>
              <a:rPr lang="ru-RU" dirty="0"/>
              <a:t>2. WHERE - фильтрует строки</a:t>
            </a:r>
          </a:p>
          <a:p>
            <a:r>
              <a:rPr lang="ru-RU" dirty="0"/>
              <a:t>3. GROUP BY - группирует данные (если есть)</a:t>
            </a:r>
          </a:p>
          <a:p>
            <a:r>
              <a:rPr lang="ru-RU" dirty="0"/>
              <a:t>4. HAVING - фильтрует группы (если есть)</a:t>
            </a:r>
          </a:p>
          <a:p>
            <a:r>
              <a:rPr lang="ru-RU" dirty="0"/>
              <a:t>5. SELECT - выбирает столбцы</a:t>
            </a:r>
          </a:p>
          <a:p>
            <a:r>
              <a:rPr lang="ru-RU" dirty="0"/>
              <a:t>6. ORDER BY - сортирует результаты</a:t>
            </a:r>
          </a:p>
          <a:p>
            <a:r>
              <a:rPr lang="ru-RU" dirty="0"/>
              <a:t>7. LIMIT/OFFSET - ограничивает количество строк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Порядок выполнения </a:t>
            </a:r>
            <a:r>
              <a:rPr lang="ru-RU" dirty="0">
                <a:solidFill>
                  <a:srgbClr val="FF0000"/>
                </a:solidFill>
              </a:rPr>
              <a:t>команд запроса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всего есть свой порядок, </a:t>
            </a:r>
            <a:r>
              <a:rPr lang="en-US" dirty="0"/>
              <a:t>SQL </a:t>
            </a:r>
            <a:r>
              <a:rPr lang="ru-RU" dirty="0"/>
              <a:t>не исключение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159180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657</Words>
  <Application>Microsoft Office PowerPoint</Application>
  <PresentationFormat>Широкоэкранный</PresentationFormat>
  <Paragraphs>95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19</cp:revision>
  <dcterms:created xsi:type="dcterms:W3CDTF">2025-08-19T06:56:36Z</dcterms:created>
  <dcterms:modified xsi:type="dcterms:W3CDTF">2025-09-02T07:29:47Z</dcterms:modified>
</cp:coreProperties>
</file>