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8" r:id="rId2"/>
    <p:sldId id="312" r:id="rId3"/>
    <p:sldId id="364" r:id="rId4"/>
    <p:sldId id="370" r:id="rId5"/>
    <p:sldId id="371" r:id="rId6"/>
    <p:sldId id="372" r:id="rId7"/>
    <p:sldId id="365" r:id="rId8"/>
    <p:sldId id="374" r:id="rId9"/>
    <p:sldId id="378" r:id="rId10"/>
    <p:sldId id="375" r:id="rId11"/>
    <p:sldId id="377" r:id="rId12"/>
    <p:sldId id="376" r:id="rId13"/>
    <p:sldId id="34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1330-B0DA-4A62-96ED-971DDD2276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6781-CAD0-45F9-8D69-708E23195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0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6781-CAD0-45F9-8D69-708E231959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805440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Оконные</a:t>
            </a:r>
            <a:r>
              <a:rPr lang="en-US" dirty="0"/>
              <a:t> (</a:t>
            </a:r>
            <a:r>
              <a:rPr lang="ru-RU" dirty="0"/>
              <a:t>аналитические) функции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14</a:t>
            </a:r>
            <a:r>
              <a:rPr lang="ru-RS" dirty="0"/>
              <a:t>/</a:t>
            </a:r>
            <a:r>
              <a:rPr lang="ru-RU" dirty="0"/>
              <a:t>10</a:t>
            </a:r>
            <a:r>
              <a:rPr lang="ru-RS" dirty="0"/>
              <a:t>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64B200-3DCF-4E97-8B3A-5EECA0A2BF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  <a:ln>
            <a:solidFill>
              <a:srgbClr val="EE0F01"/>
            </a:solidFill>
          </a:ln>
        </p:spPr>
      </p:pic>
      <p:sp>
        <p:nvSpPr>
          <p:cNvPr id="16" name="Текст 4">
            <a:extLst>
              <a:ext uri="{FF2B5EF4-FFF2-40B4-BE49-F238E27FC236}">
                <a16:creationId xmlns:a16="http://schemas.microsoft.com/office/drawing/2014/main" id="{29815F24-AEFC-4449-AF50-11AC889C30D1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Кирсанов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F3C7BBA2-079D-49B6-9A7C-F48FB6455927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Руководитель направления разработки инструментов</a:t>
            </a:r>
          </a:p>
          <a:p>
            <a:r>
              <a:rPr lang="ru-RU" dirty="0"/>
              <a:t>для цифровых каналов коммуникации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20CC3B-B60A-43C4-B608-51BAEFBC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26" y="974055"/>
            <a:ext cx="5615448" cy="44561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4D6A9E-EF7D-4E76-8442-38382F87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65" y="974055"/>
            <a:ext cx="5182868" cy="44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pic>
        <p:nvPicPr>
          <p:cNvPr id="7" name="img571997">
            <a:extLst>
              <a:ext uri="{FF2B5EF4-FFF2-40B4-BE49-F238E27FC236}">
                <a16:creationId xmlns:a16="http://schemas.microsoft.com/office/drawing/2014/main" id="{3EAB4330-9A80-411A-B490-217C9998FA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668651"/>
            <a:ext cx="4412582" cy="594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B9A616-C800-4B32-AAEF-84463D8A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8" y="968621"/>
            <a:ext cx="5239538" cy="3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12</a:t>
            </a:fld>
            <a:endParaRPr lang="ru-R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E088B-730C-49AE-9024-8C82B3CB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5" y="1024473"/>
            <a:ext cx="5345957" cy="50139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E23A63-326F-43C6-9827-7B3C7701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6" y="1024472"/>
            <a:ext cx="5754881" cy="50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Агрегация в рамках «окна» без группировки</a:t>
            </a:r>
          </a:p>
          <a:p>
            <a:r>
              <a:rPr lang="ru-RU" dirty="0"/>
              <a:t>✅ Ранжирование данных</a:t>
            </a:r>
          </a:p>
          <a:p>
            <a:r>
              <a:rPr lang="ru-RU" dirty="0"/>
              <a:t>✅ Получение данных с помощью смещения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оконные функции?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Сохранение детализации/разреза данных</a:t>
            </a:r>
          </a:p>
          <a:p>
            <a:r>
              <a:rPr lang="ru-RU" dirty="0"/>
              <a:t>- Ресурсоемкие</a:t>
            </a:r>
          </a:p>
          <a:p>
            <a:r>
              <a:rPr lang="ru-RU" dirty="0"/>
              <a:t>- Выполняются в последнюю очередь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оконные функции?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Оконные функции – </a:t>
            </a:r>
            <a:r>
              <a:rPr lang="ru-RU" dirty="0"/>
              <a:t>функции, которые выполняют вычисления над набором строк, связанных с текущей строкой, без объединения этих строк в одну выходную строку. Они широко используются для аналитических запросов.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Синтаксис </a:t>
            </a:r>
            <a:r>
              <a:rPr lang="ru-RU" dirty="0">
                <a:solidFill>
                  <a:srgbClr val="FF0000"/>
                </a:solidFill>
              </a:rPr>
              <a:t>оконной функции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1. Сама функция (</a:t>
            </a:r>
            <a:r>
              <a:rPr lang="en-US" dirty="0"/>
              <a:t>ROW_NUMBER, RANK </a:t>
            </a:r>
            <a:r>
              <a:rPr lang="ru-RU" dirty="0"/>
              <a:t>и т.д.)</a:t>
            </a:r>
          </a:p>
          <a:p>
            <a:r>
              <a:rPr lang="ru-RU" dirty="0"/>
              <a:t>2. Оконная рамка (</a:t>
            </a:r>
            <a:r>
              <a:rPr lang="en-US" dirty="0"/>
              <a:t>PARTITION BY)</a:t>
            </a:r>
          </a:p>
          <a:p>
            <a:r>
              <a:rPr lang="en-US" dirty="0"/>
              <a:t>3. </a:t>
            </a:r>
            <a:r>
              <a:rPr lang="ru-RU" dirty="0"/>
              <a:t>Сортировка (</a:t>
            </a:r>
            <a:r>
              <a:rPr lang="en-US" dirty="0"/>
              <a:t>ORDER BY)</a:t>
            </a:r>
          </a:p>
          <a:p>
            <a:r>
              <a:rPr lang="en-US" dirty="0"/>
              <a:t>4. </a:t>
            </a:r>
            <a:r>
              <a:rPr lang="ru-RU" dirty="0"/>
              <a:t>Границы окна (</a:t>
            </a:r>
            <a:r>
              <a:rPr lang="en-US" dirty="0"/>
              <a:t>BETWEEN...AND)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function_name</a:t>
            </a:r>
            <a:r>
              <a:rPr lang="en-US" dirty="0"/>
              <a:t>() OVER (</a:t>
            </a:r>
          </a:p>
          <a:p>
            <a:r>
              <a:rPr lang="en-US" dirty="0"/>
              <a:t>    [PARTITION BY </a:t>
            </a:r>
            <a:r>
              <a:rPr lang="en-US" dirty="0" err="1"/>
              <a:t>partition_expression</a:t>
            </a:r>
            <a:r>
              <a:rPr lang="en-US" dirty="0"/>
              <a:t>]</a:t>
            </a:r>
          </a:p>
          <a:p>
            <a:r>
              <a:rPr lang="en-US" dirty="0"/>
              <a:t>    [ORDER BY </a:t>
            </a:r>
            <a:r>
              <a:rPr lang="en-US" dirty="0" err="1"/>
              <a:t>sort_expression</a:t>
            </a:r>
            <a:r>
              <a:rPr lang="en-US" dirty="0"/>
              <a:t> [ASC | DESC]]</a:t>
            </a:r>
          </a:p>
          <a:p>
            <a:r>
              <a:rPr lang="en-US" dirty="0"/>
              <a:t>    [</a:t>
            </a:r>
            <a:r>
              <a:rPr lang="en-US" dirty="0" err="1"/>
              <a:t>frame_clause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ru-RU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0495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Ранжирующие функции</a:t>
            </a:r>
          </a:p>
          <a:p>
            <a:r>
              <a:rPr lang="ru-RU" dirty="0"/>
              <a:t>Эти функции присваивают порядковые номера или ранги строкам в рамках оконной секции.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ROW_NUMBER()</a:t>
            </a:r>
            <a:r>
              <a:rPr lang="ru-RU" dirty="0"/>
              <a:t> - присваивает уникальный последовательный номер каждой строке в рамках окна, начиная с 1. Даже при одинаковых значениях возвращает разные номера.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RANK()</a:t>
            </a:r>
            <a:r>
              <a:rPr lang="ru-RU" dirty="0"/>
              <a:t> - присваивает ранг с пропусками. Строки с одинаковыми значениями получают одинаковый ранг, следующий ранг увеличивается на количество пропущенных позиций.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DENSE_RANK()</a:t>
            </a:r>
            <a:r>
              <a:rPr lang="ru-RU" dirty="0"/>
              <a:t> - присваивает ранг без пропусков. Строки с одинаковыми значениями получают одинаковый ранг, следующий ранг увеличивается на 1.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5807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Функции смещения</a:t>
            </a:r>
          </a:p>
          <a:p>
            <a:r>
              <a:rPr lang="ru-RU" dirty="0"/>
              <a:t>Позволяют обращаться к данным из других строк относительно текущей.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LAG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назад (по умолчанию 1). Если такой строки нет, возвращает </a:t>
            </a:r>
            <a:r>
              <a:rPr lang="ru-RU" dirty="0" err="1"/>
              <a:t>default</a:t>
            </a:r>
            <a:r>
              <a:rPr lang="ru-RU" dirty="0"/>
              <a:t> (или NULL).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LEAD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вперед.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FIRST_VALUE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первой строки оконной секции.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последней строки оконной секции.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66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Агрегирующие функции в оконном контексте</a:t>
            </a:r>
          </a:p>
          <a:p>
            <a:r>
              <a:rPr lang="ru-RU" dirty="0"/>
              <a:t>Стандартные агрегатные функции, которые могут использоваться как оконные.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en-US" dirty="0">
                <a:solidFill>
                  <a:srgbClr val="FFFF00"/>
                </a:solidFill>
              </a:rPr>
              <a:t>SUM</a:t>
            </a:r>
            <a:r>
              <a:rPr lang="en-US" dirty="0"/>
              <a:t>(expr)</a:t>
            </a:r>
            <a:r>
              <a:rPr lang="ru-RU" dirty="0"/>
              <a:t> - сумма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AVG</a:t>
            </a:r>
            <a:r>
              <a:rPr lang="en-US" dirty="0"/>
              <a:t>(expr)</a:t>
            </a:r>
            <a:r>
              <a:rPr lang="ru-RU" dirty="0"/>
              <a:t> - среднее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COUNT</a:t>
            </a:r>
            <a:r>
              <a:rPr lang="en-US" dirty="0"/>
              <a:t>(expr)</a:t>
            </a:r>
            <a:r>
              <a:rPr lang="ru-RU" dirty="0"/>
              <a:t> - количество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MIN</a:t>
            </a:r>
            <a:r>
              <a:rPr lang="en-US" dirty="0"/>
              <a:t>(expr)</a:t>
            </a:r>
            <a:r>
              <a:rPr lang="ru-RU" dirty="0"/>
              <a:t> - минимальное значение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MAX</a:t>
            </a:r>
            <a:r>
              <a:rPr lang="en-US" dirty="0"/>
              <a:t>(expr)</a:t>
            </a:r>
            <a:r>
              <a:rPr lang="ru-RU" dirty="0"/>
              <a:t> - максимальное значение в рамках оконной секции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STDDEV</a:t>
            </a:r>
            <a:r>
              <a:rPr lang="en-US" dirty="0"/>
              <a:t>(expr), </a:t>
            </a:r>
            <a:r>
              <a:rPr lang="en-US" dirty="0">
                <a:solidFill>
                  <a:srgbClr val="FFFF00"/>
                </a:solidFill>
              </a:rPr>
              <a:t>VARIANCE</a:t>
            </a:r>
            <a:r>
              <a:rPr lang="en-US" dirty="0"/>
              <a:t>(expr) - </a:t>
            </a:r>
            <a:r>
              <a:rPr lang="ru-RU" dirty="0"/>
              <a:t>статистические функции (среднее квадратичное отклонение и дисперсия)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704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вызвать </a:t>
            </a:r>
            <a:r>
              <a:rPr lang="ru-RU" dirty="0">
                <a:solidFill>
                  <a:srgbClr val="FF0000"/>
                </a:solidFill>
              </a:rPr>
              <a:t>оконную функцию?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column1,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ROW_NUMBER() OVER(PARTITION BY col1 ORDER BY col2)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rn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table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column1,</a:t>
            </a:r>
          </a:p>
          <a:p>
            <a:r>
              <a:rPr lang="en-US" dirty="0"/>
              <a:t>    ROW_NUMBER() OVER </a:t>
            </a:r>
            <a:r>
              <a:rPr lang="en-US" dirty="0" err="1"/>
              <a:t>win_def</a:t>
            </a:r>
            <a:r>
              <a:rPr lang="en-US" dirty="0"/>
              <a:t> as </a:t>
            </a:r>
            <a:r>
              <a:rPr lang="en-US" dirty="0" err="1"/>
              <a:t>rn</a:t>
            </a:r>
            <a:endParaRPr lang="en-US" dirty="0"/>
          </a:p>
          <a:p>
            <a:r>
              <a:rPr lang="en-US" dirty="0"/>
              <a:t>FROM table</a:t>
            </a:r>
          </a:p>
          <a:p>
            <a:r>
              <a:rPr lang="en-US" dirty="0"/>
              <a:t>WINDOW </a:t>
            </a:r>
            <a:r>
              <a:rPr lang="en-US" dirty="0" err="1"/>
              <a:t>win_def</a:t>
            </a:r>
            <a:r>
              <a:rPr lang="en-US" dirty="0"/>
              <a:t> AS (PARTITION BY col1 ORDER BY col2)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9277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Управление смещением </a:t>
            </a:r>
            <a:r>
              <a:rPr lang="ru-RU" dirty="0">
                <a:solidFill>
                  <a:srgbClr val="FF0000"/>
                </a:solidFill>
              </a:rPr>
              <a:t>окна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Текущая строка и 2 предыдущие: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date,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sales,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AVG(sales) OVER(ORDER BY date ROWS BETWEEN 2 PRECEDING AND CURRENT ROW)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moving_avg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daily_sales</a:t>
            </a:r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предыдущие строки до текущей: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month,</a:t>
            </a:r>
          </a:p>
          <a:p>
            <a:r>
              <a:rPr lang="en-US" dirty="0"/>
              <a:t>    revenue,</a:t>
            </a:r>
          </a:p>
          <a:p>
            <a:r>
              <a:rPr lang="en-US" dirty="0"/>
              <a:t>    SUM(revenue) OVER(ORDER BY month ROWS BETWEEN UNBOUNDED PRECEDING AND CURRENT ROW) as </a:t>
            </a:r>
            <a:r>
              <a:rPr lang="en-US" dirty="0" err="1"/>
              <a:t>cumulative_revenue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monthly_sales</a:t>
            </a:r>
            <a:r>
              <a:rPr lang="en-US" dirty="0"/>
              <a:t>;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E5E2B-0C9A-431E-A5E9-9E75C3CABED3}"/>
              </a:ext>
            </a:extLst>
          </p:cNvPr>
          <p:cNvSpPr txBox="1">
            <a:spLocks/>
          </p:cNvSpPr>
          <p:nvPr/>
        </p:nvSpPr>
        <p:spPr>
          <a:xfrm>
            <a:off x="371474" y="1830094"/>
            <a:ext cx="11230500" cy="506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BETWEEN CURRENT ROW AND PRECEDING/FOLLOWING ROWS - позволяет определить границы окна относительно текущей строки. Полезно для скользящих средних, накопленных сумм и других скользящих агрегатов.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115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Упрощение</a:t>
            </a:r>
            <a:r>
              <a:rPr lang="ru-RU" dirty="0">
                <a:solidFill>
                  <a:schemeClr val="bg1"/>
                </a:solidFill>
              </a:rPr>
              <a:t> кода</a:t>
            </a:r>
            <a:endParaRPr lang="ru-RS" dirty="0">
              <a:solidFill>
                <a:schemeClr val="bg1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479988" y="2054282"/>
            <a:ext cx="5436747" cy="459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trn_group</a:t>
            </a:r>
            <a:r>
              <a:rPr lang="en-US" sz="2000" dirty="0">
                <a:solidFill>
                  <a:schemeClr val="bg1"/>
                </a:solidFill>
                <a:effectLst/>
              </a:rPr>
              <a:t> AS (</a:t>
            </a:r>
          </a:p>
          <a:p>
            <a:r>
              <a:rPr lang="ru-RU" dirty="0"/>
              <a:t>    </a:t>
            </a:r>
            <a:r>
              <a:rPr lang="en-US" dirty="0"/>
              <a:t>SELECT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dirty="0"/>
              <a:t>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customer_id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ru-RU" dirty="0"/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extract(month from dt)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month_trn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ru-RU" dirty="0"/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sum(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cheque_sum</a:t>
            </a:r>
            <a:r>
              <a:rPr lang="en-US" sz="2000" dirty="0">
                <a:solidFill>
                  <a:schemeClr val="bg1"/>
                </a:solidFill>
                <a:effectLst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all_cheque_sum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dirty="0"/>
              <a:t>    </a:t>
            </a:r>
            <a:r>
              <a:rPr lang="en-US" dirty="0"/>
              <a:t>FROM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dirty="0"/>
              <a:t>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public.transactions</a:t>
            </a:r>
            <a:r>
              <a:rPr lang="en-US" sz="2000" dirty="0">
                <a:solidFill>
                  <a:schemeClr val="bg1"/>
                </a:solidFill>
                <a:effectLst/>
              </a:rPr>
              <a:t> t </a:t>
            </a:r>
          </a:p>
          <a:p>
            <a:r>
              <a:rPr lang="ru-RU" dirty="0"/>
              <a:t>    </a:t>
            </a:r>
            <a:r>
              <a:rPr lang="en-US" sz="2000" dirty="0">
                <a:solidFill>
                  <a:srgbClr val="FFFF00"/>
                </a:solidFill>
                <a:effectLst/>
              </a:rPr>
              <a:t>GROUP BY</a:t>
            </a:r>
          </a:p>
          <a:p>
            <a:r>
              <a:rPr lang="ru-RU" dirty="0">
                <a:solidFill>
                  <a:srgbClr val="FFFF00"/>
                </a:solidFill>
              </a:rPr>
              <a:t>       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customer_id</a:t>
            </a:r>
            <a:r>
              <a:rPr lang="en-US" sz="2000" dirty="0">
                <a:solidFill>
                  <a:srgbClr val="FFFF00"/>
                </a:solidFill>
                <a:effectLst/>
              </a:rPr>
              <a:t>,</a:t>
            </a:r>
          </a:p>
          <a:p>
            <a:r>
              <a:rPr lang="ru-RU" dirty="0">
                <a:solidFill>
                  <a:srgbClr val="FFFF00"/>
                </a:solidFill>
              </a:rPr>
              <a:t>       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month_trn</a:t>
            </a:r>
            <a:endParaRPr lang="en-US" sz="2000" dirty="0">
              <a:solidFill>
                <a:srgbClr val="FFFF00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</a:t>
            </a:r>
          </a:p>
          <a:p>
            <a:r>
              <a:rPr lang="en-US" dirty="0"/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t.customer_id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t.dt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t.cheque_sum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tg.all_cheque_sum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</a:t>
            </a:r>
          </a:p>
          <a:p>
            <a:r>
              <a:rPr lang="en-US" dirty="0"/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public.transactions</a:t>
            </a:r>
            <a:r>
              <a:rPr lang="en-US" sz="2000" dirty="0">
                <a:solidFill>
                  <a:schemeClr val="bg1"/>
                </a:solidFill>
                <a:effectLst/>
              </a:rPr>
              <a:t> t</a:t>
            </a:r>
          </a:p>
          <a:p>
            <a:r>
              <a:rPr lang="en-US" dirty="0">
                <a:solidFill>
                  <a:srgbClr val="FFFF00"/>
                </a:solidFill>
              </a:rPr>
              <a:t>JOIN</a:t>
            </a:r>
            <a:r>
              <a:rPr 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trn_group</a:t>
            </a:r>
            <a:r>
              <a:rPr lang="en-US" sz="2000" dirty="0">
                <a:solidFill>
                  <a:srgbClr val="FFFF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tg</a:t>
            </a:r>
            <a:r>
              <a:rPr lang="en-US" sz="2000" dirty="0">
                <a:solidFill>
                  <a:srgbClr val="FFFF00"/>
                </a:solidFill>
                <a:effectLst/>
              </a:rPr>
              <a:t> ON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tg.customer_id</a:t>
            </a:r>
            <a:r>
              <a:rPr lang="en-US" sz="2000" dirty="0">
                <a:solidFill>
                  <a:srgbClr val="FFFF00"/>
                </a:solidFill>
                <a:effectLst/>
              </a:rPr>
              <a:t> =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t.customer_id</a:t>
            </a:r>
            <a:r>
              <a:rPr lang="en-US" sz="2000" dirty="0">
                <a:solidFill>
                  <a:srgbClr val="FFFF00"/>
                </a:solidFill>
                <a:effectLst/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  <a:effectLst/>
              </a:rPr>
              <a:t>and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tg.month_trn</a:t>
            </a:r>
            <a:r>
              <a:rPr lang="en-US" sz="2000" dirty="0">
                <a:solidFill>
                  <a:srgbClr val="FFFF00"/>
                </a:solidFill>
                <a:effectLst/>
              </a:rPr>
              <a:t> = EXTRACT(month FROM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t.dt</a:t>
            </a:r>
            <a:r>
              <a:rPr lang="en-US" sz="2000" dirty="0">
                <a:solidFill>
                  <a:srgbClr val="FFFF00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dirty="0"/>
          </a:p>
          <a:p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A8F48448-7DE7-4F82-9154-7B5CB5F6928B}"/>
              </a:ext>
            </a:extLst>
          </p:cNvPr>
          <p:cNvSpPr txBox="1">
            <a:spLocks/>
          </p:cNvSpPr>
          <p:nvPr/>
        </p:nvSpPr>
        <p:spPr>
          <a:xfrm>
            <a:off x="6494585" y="2059798"/>
            <a:ext cx="4822092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SELECT</a:t>
            </a:r>
          </a:p>
          <a:p>
            <a:r>
              <a:rPr lang="en-US" dirty="0"/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t.customer_id</a:t>
            </a:r>
            <a:r>
              <a:rPr lang="en-US" sz="2000" dirty="0">
                <a:solidFill>
                  <a:schemeClr val="bg1"/>
                </a:solidFill>
                <a:effectLst/>
              </a:rPr>
              <a:t> 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t.dt</a:t>
            </a:r>
            <a:r>
              <a:rPr lang="en-US" sz="2000" dirty="0">
                <a:solidFill>
                  <a:schemeClr val="bg1"/>
                </a:solidFill>
                <a:effectLst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t.cheque_sum</a:t>
            </a:r>
            <a:r>
              <a:rPr lang="en-US" sz="2000" dirty="0">
                <a:solidFill>
                  <a:schemeClr val="bg1"/>
                </a:solidFill>
                <a:effectLst/>
              </a:rPr>
              <a:t> ,</a:t>
            </a:r>
          </a:p>
          <a:p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>
                <a:effectLst/>
              </a:rPr>
              <a:t>sum(</a:t>
            </a:r>
            <a:r>
              <a:rPr lang="en-US" sz="2000" dirty="0" err="1">
                <a:effectLst/>
              </a:rPr>
              <a:t>t.cheque_sum</a:t>
            </a:r>
            <a:r>
              <a:rPr lang="en-US" sz="2000" dirty="0">
                <a:effectLst/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sz="2000" dirty="0">
                <a:solidFill>
                  <a:srgbClr val="FFFF00"/>
                </a:solidFill>
                <a:effectLst/>
              </a:rPr>
              <a:t>over(PARTITION BY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t.customer_id</a:t>
            </a:r>
            <a:r>
              <a:rPr lang="en-US" sz="2000" dirty="0">
                <a:solidFill>
                  <a:srgbClr val="FFFF00"/>
                </a:solidFill>
                <a:effectLst/>
              </a:rPr>
              <a:t>, EXTRACT(month FROM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t.dt</a:t>
            </a:r>
            <a:r>
              <a:rPr lang="en-US" sz="2000" dirty="0">
                <a:solidFill>
                  <a:srgbClr val="FFFF00"/>
                </a:solidFill>
                <a:effectLst/>
              </a:rPr>
              <a:t>)) AS </a:t>
            </a:r>
            <a:r>
              <a:rPr lang="en-US" sz="2000" dirty="0" err="1">
                <a:solidFill>
                  <a:srgbClr val="FFFF00"/>
                </a:solidFill>
                <a:effectLst/>
              </a:rPr>
              <a:t>all_cheque_sum</a:t>
            </a:r>
            <a:endParaRPr lang="en-US" sz="2000" dirty="0">
              <a:solidFill>
                <a:srgbClr val="FFFF00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	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public.transactions</a:t>
            </a:r>
            <a:r>
              <a:rPr lang="en-US" sz="2000" dirty="0">
                <a:solidFill>
                  <a:schemeClr val="bg1"/>
                </a:solidFill>
                <a:effectLst/>
              </a:rPr>
              <a:t> 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dirty="0"/>
          </a:p>
          <a:p>
            <a:endParaRPr lang="ru-RS" dirty="0"/>
          </a:p>
        </p:txBody>
      </p:sp>
      <p:sp>
        <p:nvSpPr>
          <p:cNvPr id="8" name="Скругленный прямоугольник 2">
            <a:extLst>
              <a:ext uri="{FF2B5EF4-FFF2-40B4-BE49-F238E27FC236}">
                <a16:creationId xmlns:a16="http://schemas.microsoft.com/office/drawing/2014/main" id="{3F9C2D5B-5603-4C60-9457-F573062F0C68}"/>
              </a:ext>
            </a:extLst>
          </p:cNvPr>
          <p:cNvSpPr/>
          <p:nvPr/>
        </p:nvSpPr>
        <p:spPr>
          <a:xfrm>
            <a:off x="260669" y="1844059"/>
            <a:ext cx="5325941" cy="4713049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9" name="Скругленный прямоугольник 2">
            <a:extLst>
              <a:ext uri="{FF2B5EF4-FFF2-40B4-BE49-F238E27FC236}">
                <a16:creationId xmlns:a16="http://schemas.microsoft.com/office/drawing/2014/main" id="{2ABA6217-2C12-40E4-9275-03E6E5ECFD55}"/>
              </a:ext>
            </a:extLst>
          </p:cNvPr>
          <p:cNvSpPr/>
          <p:nvPr/>
        </p:nvSpPr>
        <p:spPr>
          <a:xfrm>
            <a:off x="6246861" y="1844059"/>
            <a:ext cx="5325941" cy="4713049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72C9D8B-0BEE-463F-A48D-97FAD1C2773E}"/>
              </a:ext>
            </a:extLst>
          </p:cNvPr>
          <p:cNvCxnSpPr/>
          <p:nvPr/>
        </p:nvCxnSpPr>
        <p:spPr>
          <a:xfrm>
            <a:off x="5775569" y="4095305"/>
            <a:ext cx="32043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8CF2235-53F0-4F46-B23D-8008972822E1}"/>
              </a:ext>
            </a:extLst>
          </p:cNvPr>
          <p:cNvCxnSpPr/>
          <p:nvPr/>
        </p:nvCxnSpPr>
        <p:spPr>
          <a:xfrm>
            <a:off x="5775569" y="4278967"/>
            <a:ext cx="32043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91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850</Words>
  <Application>Microsoft Office PowerPoint</Application>
  <PresentationFormat>Широкоэкранный</PresentationFormat>
  <Paragraphs>129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DefKorn</cp:lastModifiedBy>
  <cp:revision>87</cp:revision>
  <dcterms:created xsi:type="dcterms:W3CDTF">2025-08-19T06:56:36Z</dcterms:created>
  <dcterms:modified xsi:type="dcterms:W3CDTF">2025-10-17T04:30:43Z</dcterms:modified>
</cp:coreProperties>
</file>