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09" r:id="rId4"/>
    <p:sldId id="349" r:id="rId5"/>
    <p:sldId id="350" r:id="rId6"/>
    <p:sldId id="351" r:id="rId7"/>
    <p:sldId id="352" r:id="rId8"/>
    <p:sldId id="353" r:id="rId9"/>
    <p:sldId id="354" r:id="rId10"/>
    <p:sldId id="34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 dirty="0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10.09.2025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Типы данных в </a:t>
            </a:r>
            <a:r>
              <a:rPr lang="ru-RU" dirty="0" err="1"/>
              <a:t>PostgreSQL</a:t>
            </a:r>
            <a:r>
              <a:rPr lang="ru-RU" dirty="0"/>
              <a:t> и </a:t>
            </a:r>
            <a:r>
              <a:rPr lang="ru-RU" dirty="0" err="1"/>
              <a:t>ClickHouse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Кирсанов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Руководитель направления разработки инструментов</a:t>
            </a:r>
          </a:p>
          <a:p>
            <a:r>
              <a:rPr lang="ru-RU" dirty="0"/>
              <a:t>для цифровых каналов коммуникации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944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✅ Целостность данных – нельзя записать текст в числовое поле.  </a:t>
            </a:r>
          </a:p>
          <a:p>
            <a:r>
              <a:rPr lang="ru-RU" dirty="0"/>
              <a:t>✅ Эффективность – числа обрабатываются быстрее строк.  </a:t>
            </a:r>
          </a:p>
          <a:p>
            <a:r>
              <a:rPr lang="ru-RU" dirty="0"/>
              <a:t>✅ Оптимизация памяти – `INT` (4 байта) </a:t>
            </a:r>
            <a:r>
              <a:rPr lang="ru-RU" dirty="0" err="1"/>
              <a:t>vs</a:t>
            </a:r>
            <a:r>
              <a:rPr lang="ru-RU" dirty="0"/>
              <a:t> строка "1000000" (7 байт).</a:t>
            </a:r>
          </a:p>
          <a:p>
            <a:r>
              <a:rPr lang="ru-RU" dirty="0"/>
              <a:t>✅ Оптимизация расчетов/операций – </a:t>
            </a:r>
            <a:r>
              <a:rPr lang="en-US" dirty="0"/>
              <a:t>JSON</a:t>
            </a:r>
            <a:r>
              <a:rPr lang="ru-RU" dirty="0"/>
              <a:t>, геометрические, диапазонные, сетевые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нужны типы?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Сортировка `"1", "10", "2"` → некорректный порядок.  </a:t>
            </a:r>
          </a:p>
          <a:p>
            <a:r>
              <a:rPr lang="ru-RU" dirty="0"/>
              <a:t>- Ограничение доступных операций.  </a:t>
            </a:r>
          </a:p>
          <a:p>
            <a:r>
              <a:rPr lang="ru-RU" dirty="0"/>
              <a:t>- Занимает больше места.</a:t>
            </a:r>
          </a:p>
          <a:p>
            <a:r>
              <a:rPr lang="ru-RU" dirty="0"/>
              <a:t>- В некоторых случаях дольше </a:t>
            </a:r>
            <a:r>
              <a:rPr lang="ru-RU" dirty="0" err="1"/>
              <a:t>обрабатываюстя</a:t>
            </a:r>
            <a:r>
              <a:rPr lang="ru-RU" dirty="0"/>
              <a:t>.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Почему не хранить всё как текст?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тип данных?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Типы данных определяют то, какие значения будут храниться в каждом столбце таблицы, а также объем, который будут занимать данные и операции, применимые к таким значениям.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Целочисленные </a:t>
            </a:r>
            <a:r>
              <a:rPr lang="ru-RU" dirty="0"/>
              <a:t>типы данных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053558"/>
              </p:ext>
            </p:extLst>
          </p:nvPr>
        </p:nvGraphicFramePr>
        <p:xfrm>
          <a:off x="371475" y="2080575"/>
          <a:ext cx="11268288" cy="411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848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1535185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5821960">
                  <a:extLst>
                    <a:ext uri="{9D8B030D-6E8A-4147-A177-3AD203B41FA5}">
                      <a16:colId xmlns:a16="http://schemas.microsoft.com/office/drawing/2014/main" val="3830390640"/>
                    </a:ext>
                  </a:extLst>
                </a:gridCol>
                <a:gridCol w="1602295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Псевдоним (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Размер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Диапазон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Отсутствует / 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Int8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-128..127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SMALLINT / Int16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2 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-32768..32767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13556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INTEGER / Int32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4 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-2147483648..2147483647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-246311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BIGINT / Int64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8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-9223372036854775808..9223372036854775807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12241515666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571813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Отсутствует / 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Int128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16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-170141183460469231731687303715884105728 -</a:t>
                      </a:r>
                      <a:b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170141183460469231731687303715884105727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1234567890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  <a:tr h="1720277"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Отсутствует / </a:t>
                      </a: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Int256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solidFill>
                            <a:schemeClr val="bg1"/>
                          </a:solidFill>
                          <a:effectLst/>
                        </a:rPr>
                        <a:t>32 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-57896044618658097711785492504343953926634992332820282019728792003956564819968</a:t>
                      </a:r>
                      <a:b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57896044618658097711785492504343953926634992332820282019728792003956564819967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1234567890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Целочисленные </a:t>
            </a:r>
            <a:r>
              <a:rPr lang="ru-RU" dirty="0"/>
              <a:t>типы данных (специфичные)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556079-9C00-4984-9FB3-475E7CDD30E7}"/>
              </a:ext>
            </a:extLst>
          </p:cNvPr>
          <p:cNvSpPr txBox="1">
            <a:spLocks/>
          </p:cNvSpPr>
          <p:nvPr/>
        </p:nvSpPr>
        <p:spPr>
          <a:xfrm>
            <a:off x="568032" y="4045790"/>
            <a:ext cx="10569876" cy="221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ru-RU" sz="1400" dirty="0"/>
          </a:p>
          <a:p>
            <a:pPr algn="just"/>
            <a:r>
              <a:rPr lang="ru-RU" sz="1400" dirty="0"/>
              <a:t>Беззнаковые целочисленные значения: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UInt8</a:t>
            </a:r>
            <a:r>
              <a:rPr lang="en-US" sz="1400" dirty="0"/>
              <a:t> — </a:t>
            </a:r>
            <a:r>
              <a:rPr lang="ru-RU" sz="1400" dirty="0"/>
              <a:t>занимает 1 байт, хранит числа от </a:t>
            </a:r>
            <a:r>
              <a:rPr lang="en-US" sz="1400" dirty="0"/>
              <a:t>0 </a:t>
            </a:r>
            <a:r>
              <a:rPr lang="ru-RU" sz="1400" dirty="0"/>
              <a:t>до</a:t>
            </a:r>
            <a:r>
              <a:rPr lang="en-US" sz="1400" dirty="0"/>
              <a:t> 255</a:t>
            </a:r>
            <a:r>
              <a:rPr lang="ru-RU" sz="1400" dirty="0"/>
              <a:t>.</a:t>
            </a:r>
            <a:endParaRPr lang="en-US" sz="1400" dirty="0"/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UInt16</a:t>
            </a:r>
            <a:r>
              <a:rPr lang="en-US" sz="1400" dirty="0"/>
              <a:t> — </a:t>
            </a:r>
            <a:r>
              <a:rPr lang="ru-RU" sz="1400" dirty="0"/>
              <a:t>занимает 2 байта, хранит числа от </a:t>
            </a:r>
            <a:r>
              <a:rPr lang="en-US" sz="1400" dirty="0"/>
              <a:t>0 </a:t>
            </a:r>
            <a:r>
              <a:rPr lang="ru-RU" sz="1400" dirty="0"/>
              <a:t>до </a:t>
            </a:r>
            <a:r>
              <a:rPr lang="en-US" sz="1400" dirty="0"/>
              <a:t>65535</a:t>
            </a:r>
            <a:r>
              <a:rPr lang="ru-RU" sz="1400" dirty="0"/>
              <a:t>.</a:t>
            </a:r>
            <a:endParaRPr lang="en-US" sz="1400" dirty="0"/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UInt32</a:t>
            </a:r>
            <a:r>
              <a:rPr lang="en-US" sz="1400" dirty="0"/>
              <a:t> — </a:t>
            </a:r>
            <a:r>
              <a:rPr lang="ru-RU" sz="1400" dirty="0"/>
              <a:t>занимает 4 байта, хранит числа от </a:t>
            </a:r>
            <a:r>
              <a:rPr lang="en-US" sz="1400" dirty="0"/>
              <a:t>0 </a:t>
            </a:r>
            <a:r>
              <a:rPr lang="ru-RU" sz="1400" dirty="0"/>
              <a:t>до</a:t>
            </a:r>
            <a:r>
              <a:rPr lang="en-US" sz="1400" dirty="0"/>
              <a:t> 4294967295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UInt64</a:t>
            </a:r>
            <a:r>
              <a:rPr lang="en-US" sz="1400" dirty="0"/>
              <a:t> — </a:t>
            </a:r>
            <a:r>
              <a:rPr lang="ru-RU" sz="1400" dirty="0"/>
              <a:t>занимает 8 байт, хранит числа от </a:t>
            </a:r>
            <a:r>
              <a:rPr lang="en-US" sz="1400" dirty="0"/>
              <a:t>0 </a:t>
            </a:r>
            <a:r>
              <a:rPr lang="ru-RU" sz="1400" dirty="0"/>
              <a:t>до</a:t>
            </a:r>
            <a:r>
              <a:rPr lang="en-US" sz="1400" dirty="0"/>
              <a:t> 18446744073709551615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</a:rPr>
              <a:t>UInt128</a:t>
            </a:r>
            <a:r>
              <a:rPr lang="en-US" sz="1400" dirty="0"/>
              <a:t> — </a:t>
            </a:r>
            <a:r>
              <a:rPr lang="ru-RU" sz="1400" dirty="0"/>
              <a:t>занимает 16 байт, хранит числа от </a:t>
            </a:r>
            <a:r>
              <a:rPr lang="en-US" sz="1400" dirty="0"/>
              <a:t>0 </a:t>
            </a:r>
            <a:r>
              <a:rPr lang="ru-RU" sz="1400" dirty="0"/>
              <a:t>до</a:t>
            </a:r>
            <a:r>
              <a:rPr lang="en-US" sz="1400" dirty="0"/>
              <a:t> 340282366920938463463374607431768211455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UInt256</a:t>
            </a:r>
            <a:r>
              <a:rPr lang="en-US" sz="1400" dirty="0"/>
              <a:t> — </a:t>
            </a:r>
            <a:r>
              <a:rPr lang="ru-RU" sz="1400" dirty="0"/>
              <a:t>занимает 32 байта, хранит числа от </a:t>
            </a:r>
            <a:r>
              <a:rPr lang="en-US" sz="1400" dirty="0"/>
              <a:t>0 </a:t>
            </a:r>
            <a:r>
              <a:rPr lang="ru-RU" sz="1400" dirty="0"/>
              <a:t>до </a:t>
            </a:r>
            <a:r>
              <a:rPr lang="en-US" sz="1400" dirty="0"/>
              <a:t>115792089237316195423570985008687907853269984665640564039457584007913129639935]</a:t>
            </a:r>
            <a:endParaRPr lang="ru-RS" sz="1400" dirty="0"/>
          </a:p>
        </p:txBody>
      </p:sp>
      <p:sp>
        <p:nvSpPr>
          <p:cNvPr id="6" name="Скругленный прямоугольник 2">
            <a:extLst>
              <a:ext uri="{FF2B5EF4-FFF2-40B4-BE49-F238E27FC236}">
                <a16:creationId xmlns:a16="http://schemas.microsoft.com/office/drawing/2014/main" id="{6FC51ACE-17E4-4874-93A0-86536A18A891}"/>
              </a:ext>
            </a:extLst>
          </p:cNvPr>
          <p:cNvSpPr/>
          <p:nvPr/>
        </p:nvSpPr>
        <p:spPr>
          <a:xfrm>
            <a:off x="404100" y="1794740"/>
            <a:ext cx="10737142" cy="2007239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11C636F-9FB4-44D4-A328-2AF8E76591B6}"/>
              </a:ext>
            </a:extLst>
          </p:cNvPr>
          <p:cNvSpPr/>
          <p:nvPr/>
        </p:nvSpPr>
        <p:spPr>
          <a:xfrm>
            <a:off x="10779628" y="3347450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PG</a:t>
            </a:r>
            <a:endParaRPr lang="ru-RS" dirty="0">
              <a:solidFill>
                <a:srgbClr val="FFFF00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4A9732-EF8D-4666-BA7A-815C8DF0DF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8032" y="1880501"/>
            <a:ext cx="10175255" cy="2225443"/>
          </a:xfrm>
        </p:spPr>
        <p:txBody>
          <a:bodyPr/>
          <a:lstStyle/>
          <a:p>
            <a:r>
              <a:rPr lang="en-US" sz="1600" b="1" dirty="0" err="1">
                <a:solidFill>
                  <a:srgbClr val="FF0000"/>
                </a:solidFill>
              </a:rPr>
              <a:t>smallserial</a:t>
            </a:r>
            <a:r>
              <a:rPr lang="en-US" sz="1400" dirty="0"/>
              <a:t> — </a:t>
            </a:r>
            <a:r>
              <a:rPr lang="ru-RU" dirty="0" err="1"/>
              <a:t>Автоинкремент</a:t>
            </a:r>
            <a:r>
              <a:rPr lang="ru-RU" dirty="0"/>
              <a:t> числового значения, занимает 2 байта, хранит числа от 1 до 32767.</a:t>
            </a:r>
          </a:p>
          <a:p>
            <a:endParaRPr lang="ru-RU" dirty="0"/>
          </a:p>
          <a:p>
            <a:r>
              <a:rPr lang="en-US" sz="1600" b="1" dirty="0">
                <a:solidFill>
                  <a:srgbClr val="FF0000"/>
                </a:solidFill>
              </a:rPr>
              <a:t>serial</a:t>
            </a:r>
            <a:r>
              <a:rPr lang="en-US" sz="1400" dirty="0"/>
              <a:t> — </a:t>
            </a:r>
            <a:r>
              <a:rPr lang="ru-RU" dirty="0" err="1"/>
              <a:t>Автоинкремент</a:t>
            </a:r>
            <a:r>
              <a:rPr lang="ru-RU" dirty="0"/>
              <a:t> числового значения, занимает 4 байта, хранит числа от 1 до 2147483647. Как правило, используют для определения идентификатора строки.</a:t>
            </a:r>
          </a:p>
          <a:p>
            <a:endParaRPr lang="ru-RU" dirty="0"/>
          </a:p>
          <a:p>
            <a:r>
              <a:rPr lang="en-US" sz="1600" b="1" dirty="0" err="1">
                <a:solidFill>
                  <a:srgbClr val="FF0000"/>
                </a:solidFill>
              </a:rPr>
              <a:t>bigserial</a:t>
            </a:r>
            <a:r>
              <a:rPr lang="en-US" sz="1400" dirty="0"/>
              <a:t> — </a:t>
            </a:r>
            <a:r>
              <a:rPr lang="ru-RU" dirty="0" err="1"/>
              <a:t>Автоинкремент</a:t>
            </a:r>
            <a:r>
              <a:rPr lang="ru-RU" dirty="0"/>
              <a:t> числового значения, занимает 8 байт, хранит числа от 1 до 9223372036854775807. Если не хватает </a:t>
            </a:r>
            <a:r>
              <a:rPr lang="en-US" dirty="0"/>
              <a:t>serial</a:t>
            </a:r>
            <a:r>
              <a:rPr lang="ru-RU" dirty="0"/>
              <a:t>.</a:t>
            </a:r>
          </a:p>
        </p:txBody>
      </p:sp>
      <p:sp>
        <p:nvSpPr>
          <p:cNvPr id="11" name="Скругленный прямоугольник 2">
            <a:extLst>
              <a:ext uri="{FF2B5EF4-FFF2-40B4-BE49-F238E27FC236}">
                <a16:creationId xmlns:a16="http://schemas.microsoft.com/office/drawing/2014/main" id="{DD6ECF70-B1FE-4F6E-AE4C-A39C4C10D3D1}"/>
              </a:ext>
            </a:extLst>
          </p:cNvPr>
          <p:cNvSpPr/>
          <p:nvPr/>
        </p:nvSpPr>
        <p:spPr>
          <a:xfrm>
            <a:off x="404100" y="4174899"/>
            <a:ext cx="10737142" cy="2113606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B836FA5-731E-4902-BAFB-32394C155F3F}"/>
              </a:ext>
            </a:extLst>
          </p:cNvPr>
          <p:cNvSpPr/>
          <p:nvPr/>
        </p:nvSpPr>
        <p:spPr>
          <a:xfrm>
            <a:off x="10779628" y="5867078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CH</a:t>
            </a:r>
            <a:endParaRPr lang="ru-R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Вещественные </a:t>
            </a:r>
            <a:r>
              <a:rPr lang="ru-RU" dirty="0"/>
              <a:t>типы данных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552695"/>
              </p:ext>
            </p:extLst>
          </p:nvPr>
        </p:nvGraphicFramePr>
        <p:xfrm>
          <a:off x="371475" y="1984146"/>
          <a:ext cx="968692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83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2729393">
                  <a:extLst>
                    <a:ext uri="{9D8B030D-6E8A-4147-A177-3AD203B41FA5}">
                      <a16:colId xmlns:a16="http://schemas.microsoft.com/office/drawing/2014/main" val="1262075865"/>
                    </a:ext>
                  </a:extLst>
                </a:gridCol>
                <a:gridCol w="1589234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1437509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  <a:gridCol w="1879907">
                  <a:extLst>
                    <a:ext uri="{9D8B030D-6E8A-4147-A177-3AD203B41FA5}">
                      <a16:colId xmlns:a16="http://schemas.microsoft.com/office/drawing/2014/main" val="2088398788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Псевдоним 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Псевдоним 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Размер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Специальные значения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DECIMAL(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p,s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NUMERIC(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p,s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Decimal(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p,s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Decimal32(s)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...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Decimal256(s)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переменное, зависит от точности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99.99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Infinity / Inf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-Infinity / Inf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REAL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Float32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float, real, single)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0.3256486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Infinity / Inf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-Infinity / Inf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DOUBLE PRECISION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Float64 (double precision)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1.12464987948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Infinity / Inf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-Infinity / Inf</a:t>
                      </a:r>
                    </a:p>
                    <a:p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NaN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6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Строковые </a:t>
            </a:r>
            <a:r>
              <a:rPr lang="ru-RU" dirty="0"/>
              <a:t>типы данных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7191"/>
              </p:ext>
            </p:extLst>
          </p:nvPr>
        </p:nvGraphicFramePr>
        <p:xfrm>
          <a:off x="371475" y="1825195"/>
          <a:ext cx="111969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47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761874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4750522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00"/>
                          </a:solidFill>
                          <a:effectLst/>
                        </a:rPr>
                        <a:t>Псевдоним </a:t>
                      </a:r>
                      <a:r>
                        <a:rPr lang="en-US" b="1" dirty="0">
                          <a:solidFill>
                            <a:srgbClr val="FFFF00"/>
                          </a:solidFill>
                          <a:effectLst/>
                        </a:rPr>
                        <a:t>(PG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FF00"/>
                          </a:solidFill>
                          <a:effectLst/>
                        </a:rPr>
                        <a:t>ClickHouse</a:t>
                      </a:r>
                      <a:endParaRPr lang="en-US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VARCHAR(n) / String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До 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 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символов. Плавающая длина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Ограничено размером 1GB, но можно изменить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TEXT / String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solidFill>
                            <a:schemeClr val="bg1"/>
                          </a:solidFill>
                          <a:effectLst/>
                        </a:rPr>
                        <a:t>Ограничено размером 1</a:t>
                      </a:r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GB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Ограничено размером 1GB, но можно изменить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CHAR(n)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FixedString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До 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 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символов. Фиксированная длина. Недостаток символов компенсируется пробелами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68196"/>
                  </a:ext>
                </a:extLst>
              </a:tr>
            </a:tbl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FA2AFFAA-4999-4739-9613-688BD375806F}"/>
              </a:ext>
            </a:extLst>
          </p:cNvPr>
          <p:cNvSpPr txBox="1">
            <a:spLocks/>
          </p:cNvSpPr>
          <p:nvPr/>
        </p:nvSpPr>
        <p:spPr>
          <a:xfrm>
            <a:off x="260669" y="4341347"/>
            <a:ext cx="9606192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spc="-100" dirty="0">
                <a:solidFill>
                  <a:srgbClr val="FF1B1A"/>
                </a:solidFill>
                <a:latin typeface="Arial Black" panose="020B0604020202020204" pitchFamily="34" charset="0"/>
              </a:rPr>
              <a:t>Особенности хранения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98DA2C5-6850-4DE2-A133-27F24EF61E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692836"/>
              </p:ext>
            </p:extLst>
          </p:nvPr>
        </p:nvGraphicFramePr>
        <p:xfrm>
          <a:off x="365526" y="4640576"/>
          <a:ext cx="11196943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0567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5456376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00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FF00"/>
                          </a:solidFill>
                          <a:effectLst/>
                        </a:rPr>
                        <a:t>ClickHouse</a:t>
                      </a:r>
                      <a:endParaRPr lang="en-US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все строки хранятся в формате TOAST (The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Oversized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Attribute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 Storage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Technique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), если они большие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все строки столбца складываются подряд в один большой байтовый массив (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blob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короткие строки (несколько десятков байт) хранятся прямо в кортежах (внутри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heap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-страниц по 8 КБ)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отдельно хранится массив смещений (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</a:rPr>
                        <a:t>offsets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</a:rPr>
                        <a:t>) — границы, где начинаются и заканчиваются строки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86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0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Типы данных для </a:t>
            </a:r>
            <a:r>
              <a:rPr lang="ru-RU" dirty="0"/>
              <a:t>даты и времени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731547"/>
              </p:ext>
            </p:extLst>
          </p:nvPr>
        </p:nvGraphicFramePr>
        <p:xfrm>
          <a:off x="371475" y="1794198"/>
          <a:ext cx="11194884" cy="351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851">
                  <a:extLst>
                    <a:ext uri="{9D8B030D-6E8A-4147-A177-3AD203B41FA5}">
                      <a16:colId xmlns:a16="http://schemas.microsoft.com/office/drawing/2014/main" val="1292819078"/>
                    </a:ext>
                  </a:extLst>
                </a:gridCol>
                <a:gridCol w="3039979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2101068">
                  <a:extLst>
                    <a:ext uri="{9D8B030D-6E8A-4147-A177-3AD203B41FA5}">
                      <a16:colId xmlns:a16="http://schemas.microsoft.com/office/drawing/2014/main" val="1824350637"/>
                    </a:ext>
                  </a:extLst>
                </a:gridCol>
                <a:gridCol w="2871986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Тип данных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Псевдоним (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Размер (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PG / CH)</a:t>
                      </a:r>
                      <a:endParaRPr lang="ru-RU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Дата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DATE / Date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2 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'2024-01-01'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Дата и время без часового пояса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TIMESTAMP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DateTime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8 байт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/ 4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'2024-01-01 12:00:00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.000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Дата и время с часовым поясом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TIMESTAMPTZ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DateTime64(s,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region/city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8 байт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зависит от точности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'2024-01-01 12:00:00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.000 +0300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35669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Время без часового пояса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Time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8 байт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/ 4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байта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'12:00:00' / '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556:12:22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3028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Время с часовым поясом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TIMETZ /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12 байт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'12:00:00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+0400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'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Интервал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INTERVAL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IntervalDay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IntervalMonth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etc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16 байт / 8 байт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'1 day' / INTERVAL 4 DAY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307257"/>
                  </a:ext>
                </a:extLst>
              </a:tr>
            </a:tbl>
          </a:graphicData>
        </a:graphic>
      </p:graphicFrame>
      <p:sp>
        <p:nvSpPr>
          <p:cNvPr id="5" name="Текст 4">
            <a:extLst>
              <a:ext uri="{FF2B5EF4-FFF2-40B4-BE49-F238E27FC236}">
                <a16:creationId xmlns:a16="http://schemas.microsoft.com/office/drawing/2014/main" id="{3060AE89-6BBE-4FD1-AA61-97B20C56891A}"/>
              </a:ext>
            </a:extLst>
          </p:cNvPr>
          <p:cNvSpPr txBox="1">
            <a:spLocks/>
          </p:cNvSpPr>
          <p:nvPr/>
        </p:nvSpPr>
        <p:spPr>
          <a:xfrm>
            <a:off x="345652" y="5825563"/>
            <a:ext cx="11148516" cy="741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- PostgreSQL</a:t>
            </a:r>
            <a:r>
              <a:rPr lang="ru-RU" sz="1800" dirty="0"/>
              <a:t> -</a:t>
            </a:r>
            <a:r>
              <a:rPr lang="en-US" sz="1800" dirty="0"/>
              <a:t>  4713 BC - 5.8M AD</a:t>
            </a:r>
            <a:endParaRPr lang="ru-RU" sz="1800" dirty="0"/>
          </a:p>
          <a:p>
            <a:r>
              <a:rPr lang="ru-RU" sz="1800" dirty="0"/>
              <a:t>- </a:t>
            </a:r>
            <a:r>
              <a:rPr lang="en-US" sz="1800" dirty="0" err="1"/>
              <a:t>ClickHouse</a:t>
            </a:r>
            <a:r>
              <a:rPr lang="ru-RU" sz="1800" dirty="0"/>
              <a:t> -</a:t>
            </a:r>
            <a:r>
              <a:rPr lang="en-US" sz="1800" dirty="0"/>
              <a:t> 1970-01-01</a:t>
            </a:r>
            <a:r>
              <a:rPr lang="ru-RU" sz="1800" dirty="0"/>
              <a:t> (</a:t>
            </a:r>
            <a:r>
              <a:rPr lang="en-US" sz="1800" dirty="0"/>
              <a:t>Date)</a:t>
            </a:r>
            <a:r>
              <a:rPr lang="ru-RU" sz="1800" dirty="0"/>
              <a:t> и 1900-01-01 (</a:t>
            </a:r>
            <a:r>
              <a:rPr lang="en-US" sz="1800" dirty="0"/>
              <a:t>Date32) - 2149-06-06 (Date)</a:t>
            </a:r>
            <a:r>
              <a:rPr lang="ru-RU" sz="1800" dirty="0"/>
              <a:t> и 2262-04-11 (</a:t>
            </a:r>
            <a:r>
              <a:rPr lang="en-US" sz="1800" dirty="0"/>
              <a:t>DateTime64</a:t>
            </a:r>
            <a:r>
              <a:rPr lang="ru-RU" sz="1800" dirty="0"/>
              <a:t>) </a:t>
            </a:r>
            <a:endParaRPr lang="ru-RS" sz="180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B01F7A88-31BF-4D98-8332-EBA52244D192}"/>
              </a:ext>
            </a:extLst>
          </p:cNvPr>
          <p:cNvSpPr txBox="1">
            <a:spLocks/>
          </p:cNvSpPr>
          <p:nvPr/>
        </p:nvSpPr>
        <p:spPr>
          <a:xfrm>
            <a:off x="260669" y="5460438"/>
            <a:ext cx="9606192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spc="-100" dirty="0">
                <a:solidFill>
                  <a:srgbClr val="FF1B1A"/>
                </a:solidFill>
                <a:latin typeface="Arial Black" panose="020B0604020202020204" pitchFamily="34" charset="0"/>
              </a:rPr>
              <a:t>Максимальное и минимальное значение для дат</a:t>
            </a:r>
          </a:p>
        </p:txBody>
      </p:sp>
    </p:spTree>
    <p:extLst>
      <p:ext uri="{BB962C8B-B14F-4D97-AF65-F5344CB8AC3E}">
        <p14:creationId xmlns:p14="http://schemas.microsoft.com/office/powerpoint/2010/main" val="326095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Логический </a:t>
            </a:r>
            <a:r>
              <a:rPr lang="ru-RU" dirty="0">
                <a:solidFill>
                  <a:srgbClr val="FF0000"/>
                </a:solidFill>
              </a:rPr>
              <a:t>тип</a:t>
            </a:r>
            <a:r>
              <a:rPr lang="ru-RU" dirty="0">
                <a:solidFill>
                  <a:schemeClr val="bg1"/>
                </a:solidFill>
              </a:rPr>
              <a:t>, двоичные </a:t>
            </a:r>
            <a:r>
              <a:rPr lang="ru-RU" dirty="0">
                <a:solidFill>
                  <a:srgbClr val="FF0000"/>
                </a:solidFill>
              </a:rPr>
              <a:t>данные</a:t>
            </a:r>
            <a:r>
              <a:rPr lang="ru-RU" dirty="0">
                <a:solidFill>
                  <a:schemeClr val="bg1"/>
                </a:solidFill>
              </a:rPr>
              <a:t>, специальные </a:t>
            </a:r>
            <a:r>
              <a:rPr lang="ru-RU" dirty="0">
                <a:solidFill>
                  <a:srgbClr val="FF0000"/>
                </a:solidFill>
              </a:rPr>
              <a:t>типы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5218857"/>
              </p:ext>
            </p:extLst>
          </p:nvPr>
        </p:nvGraphicFramePr>
        <p:xfrm>
          <a:off x="2131173" y="2299354"/>
          <a:ext cx="8271544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97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764947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Псевдоним (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BOOLEAN / Bool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True/False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BYTEA / String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Последовательность байт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JSON / JSON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{"key": "value"}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3028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UUID / UUID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dc0deaba-abe2-4f7d-b78d-016b84e1bd16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35571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ARRAY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Array(Type)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{1, 2, 3}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CIDR / IPv4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116.106.34.242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88739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POLYGON / Ring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[(0, 0), (10, 0), (10, 10), (0, 10)]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4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1"/>
            <a:ext cx="11559856" cy="58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Полезные </a:t>
            </a:r>
            <a:r>
              <a:rPr lang="ru-RU" dirty="0">
                <a:solidFill>
                  <a:srgbClr val="FF0000"/>
                </a:solidFill>
              </a:rPr>
              <a:t>операции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0137741"/>
              </p:ext>
            </p:extLst>
          </p:nvPr>
        </p:nvGraphicFramePr>
        <p:xfrm>
          <a:off x="371475" y="1764633"/>
          <a:ext cx="11202904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514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737811">
                  <a:extLst>
                    <a:ext uri="{9D8B030D-6E8A-4147-A177-3AD203B41FA5}">
                      <a16:colId xmlns:a16="http://schemas.microsoft.com/office/drawing/2014/main" val="2393883324"/>
                    </a:ext>
                  </a:extLst>
                </a:gridCol>
                <a:gridCol w="3649579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Операция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PostgreSQL</a:t>
                      </a:r>
                      <a:endParaRPr lang="ru-RU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rgbClr val="FFFF00"/>
                          </a:solidFill>
                          <a:effectLst/>
                        </a:rPr>
                        <a:t>ClickHouse</a:t>
                      </a:r>
                      <a:endParaRPr lang="ru-RU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Приведение к типу данных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cast(12 as varchar(2))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12::varchar(2)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cast(12 as varchar(2))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toString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(12)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Хэширование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MD5()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SHA256()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hex(MD5())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hex(SHA256())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Текущая дата и время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current_date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current_time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current_timestamp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today()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now()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3028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Создание рядов значений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select * from 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generate_series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(start, stop[, step])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select * from 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generate_series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(start, stop[, step])</a:t>
                      </a:r>
                      <a:endParaRPr lang="ru-RU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35571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Получение части от даты и времени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extract(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поле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источник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extract(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поле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 источник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Наличие элемента в массиве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12 = any(ARRAY[10, 11, 12])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hasAny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([10, 11, 12], [12])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88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4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993</Words>
  <Application>Microsoft Office PowerPoint</Application>
  <PresentationFormat>Широкоэкранный</PresentationFormat>
  <Paragraphs>203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Кирсанов Владимир Александрович</cp:lastModifiedBy>
  <cp:revision>120</cp:revision>
  <dcterms:created xsi:type="dcterms:W3CDTF">2025-08-19T06:56:36Z</dcterms:created>
  <dcterms:modified xsi:type="dcterms:W3CDTF">2025-09-10T06:51:31Z</dcterms:modified>
</cp:coreProperties>
</file>