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87" autoAdjust="0"/>
  </p:normalViewPr>
  <p:slideViewPr>
    <p:cSldViewPr snapToGrid="0">
      <p:cViewPr>
        <p:scale>
          <a:sx n="125" d="100"/>
          <a:sy n="125" d="100"/>
        </p:scale>
        <p:origin x="-420" y="-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ordinator"/>
          <p:cNvSpPr/>
          <p:nvPr/>
        </p:nvSpPr>
        <p:spPr>
          <a:xfrm>
            <a:off x="1714650" y="3653045"/>
            <a:ext cx="8048476" cy="1289466"/>
          </a:xfrm>
          <a:prstGeom prst="roundRect">
            <a:avLst>
              <a:gd name="adj" fmla="val 1802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1600" tIns="101600" rIns="101600" bIns="101600"/>
          <a:lstStyle>
            <a:lvl1pPr defTabSz="457200"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Master</a:t>
            </a:r>
            <a:endParaRPr dirty="0"/>
          </a:p>
        </p:txBody>
      </p:sp>
      <p:sp>
        <p:nvSpPr>
          <p:cNvPr id="120" name="Bees  (varying number of bees to support elastic)"/>
          <p:cNvSpPr/>
          <p:nvPr/>
        </p:nvSpPr>
        <p:spPr>
          <a:xfrm>
            <a:off x="1714648" y="5704306"/>
            <a:ext cx="8048477" cy="1494196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1600" tIns="101600" rIns="101600" bIns="101600" anchor="b"/>
          <a:lstStyle>
            <a:lvl1pPr algn="l" defTabSz="457200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</a:rPr>
              <a:t>Workers</a:t>
            </a:r>
            <a:r>
              <a:rPr dirty="0" smtClean="0">
                <a:solidFill>
                  <a:schemeClr val="tx1"/>
                </a:solidFill>
              </a:rPr>
              <a:t>(varying </a:t>
            </a:r>
            <a:r>
              <a:rPr dirty="0">
                <a:solidFill>
                  <a:schemeClr val="tx1"/>
                </a:solidFill>
              </a:rPr>
              <a:t>number of </a:t>
            </a:r>
            <a:r>
              <a:rPr lang="en-US" dirty="0" smtClean="0">
                <a:solidFill>
                  <a:schemeClr val="tx1"/>
                </a:solidFill>
              </a:rPr>
              <a:t>workers</a:t>
            </a:r>
            <a:r>
              <a:rPr dirty="0" smtClean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to support elastic)</a:t>
            </a:r>
          </a:p>
        </p:txBody>
      </p:sp>
      <p:sp>
        <p:nvSpPr>
          <p:cNvPr id="121" name="Bee-1"/>
          <p:cNvSpPr/>
          <p:nvPr/>
        </p:nvSpPr>
        <p:spPr>
          <a:xfrm>
            <a:off x="2230587" y="6031232"/>
            <a:ext cx="1537980" cy="4201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1600" tIns="101600" rIns="101600" bIns="101600" anchor="ctr"/>
          <a:lstStyle>
            <a:lvl1pPr defTabSz="457200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Worker</a:t>
            </a:r>
            <a:r>
              <a:rPr dirty="0" smtClean="0"/>
              <a:t>-1</a:t>
            </a:r>
            <a:endParaRPr dirty="0"/>
          </a:p>
        </p:txBody>
      </p:sp>
      <p:sp>
        <p:nvSpPr>
          <p:cNvPr id="122" name="Bee-n"/>
          <p:cNvSpPr/>
          <p:nvPr/>
        </p:nvSpPr>
        <p:spPr>
          <a:xfrm>
            <a:off x="7617785" y="6025739"/>
            <a:ext cx="1537979" cy="4201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1600" tIns="101600" rIns="101600" bIns="101600" anchor="ctr"/>
          <a:lstStyle>
            <a:lvl1pPr defTabSz="457200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Worker</a:t>
            </a:r>
            <a:r>
              <a:rPr dirty="0" smtClean="0"/>
              <a:t>-n</a:t>
            </a:r>
            <a:endParaRPr dirty="0"/>
          </a:p>
        </p:txBody>
      </p:sp>
      <p:sp>
        <p:nvSpPr>
          <p:cNvPr id="123" name="Bee-2"/>
          <p:cNvSpPr/>
          <p:nvPr/>
        </p:nvSpPr>
        <p:spPr>
          <a:xfrm>
            <a:off x="4254525" y="6025740"/>
            <a:ext cx="1537980" cy="4201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1600" tIns="101600" rIns="101600" bIns="101600" anchor="ctr"/>
          <a:lstStyle>
            <a:lvl1pPr defTabSz="457200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Worker-2</a:t>
            </a:r>
            <a:endParaRPr dirty="0"/>
          </a:p>
        </p:txBody>
      </p:sp>
      <p:sp>
        <p:nvSpPr>
          <p:cNvPr id="124" name="Bee-i"/>
          <p:cNvSpPr/>
          <p:nvPr/>
        </p:nvSpPr>
        <p:spPr>
          <a:xfrm>
            <a:off x="5936155" y="6024606"/>
            <a:ext cx="1537980" cy="42017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1600" tIns="101600" rIns="101600" bIns="101600" anchor="ctr"/>
          <a:lstStyle>
            <a:lvl1pPr defTabSz="457200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z="1800" b="1" dirty="0">
                <a:solidFill>
                  <a:schemeClr val="tx1"/>
                </a:solidFill>
              </a:rPr>
              <a:t>……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125" name="Shared…"/>
          <p:cNvSpPr/>
          <p:nvPr/>
        </p:nvSpPr>
        <p:spPr>
          <a:xfrm>
            <a:off x="9940650" y="2077971"/>
            <a:ext cx="1637677" cy="51205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1600" tIns="101600" rIns="101600" bIns="101600" anchor="b"/>
          <a:lstStyle/>
          <a:p>
            <a:pPr defTabSz="457200"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chemeClr val="tx1"/>
                </a:solidFill>
              </a:rPr>
              <a:t>Shared</a:t>
            </a:r>
          </a:p>
          <a:p>
            <a:pPr defTabSz="457200"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26" name="ElasticDL Client"/>
          <p:cNvSpPr/>
          <p:nvPr/>
        </p:nvSpPr>
        <p:spPr>
          <a:xfrm>
            <a:off x="3927758" y="2205691"/>
            <a:ext cx="3001171" cy="446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8" y="21600"/>
                </a:moveTo>
                <a:lnTo>
                  <a:pt x="19992" y="21600"/>
                </a:lnTo>
                <a:cubicBezTo>
                  <a:pt x="20037" y="21600"/>
                  <a:pt x="20248" y="21600"/>
                  <a:pt x="20456" y="21425"/>
                </a:cubicBezTo>
                <a:cubicBezTo>
                  <a:pt x="21034" y="20843"/>
                  <a:pt x="21487" y="17796"/>
                  <a:pt x="21574" y="13915"/>
                </a:cubicBezTo>
                <a:cubicBezTo>
                  <a:pt x="21600" y="12524"/>
                  <a:pt x="21600" y="11107"/>
                  <a:pt x="21600" y="10800"/>
                </a:cubicBezTo>
                <a:cubicBezTo>
                  <a:pt x="21600" y="10493"/>
                  <a:pt x="21600" y="9076"/>
                  <a:pt x="21574" y="7685"/>
                </a:cubicBezTo>
                <a:cubicBezTo>
                  <a:pt x="21487" y="3804"/>
                  <a:pt x="21034" y="757"/>
                  <a:pt x="20456" y="175"/>
                </a:cubicBezTo>
                <a:cubicBezTo>
                  <a:pt x="20248" y="0"/>
                  <a:pt x="20037" y="0"/>
                  <a:pt x="19992" y="0"/>
                </a:cubicBezTo>
                <a:lnTo>
                  <a:pt x="1608" y="0"/>
                </a:lnTo>
                <a:cubicBezTo>
                  <a:pt x="1563" y="0"/>
                  <a:pt x="1352" y="0"/>
                  <a:pt x="1144" y="175"/>
                </a:cubicBezTo>
                <a:cubicBezTo>
                  <a:pt x="566" y="757"/>
                  <a:pt x="113" y="3804"/>
                  <a:pt x="26" y="7685"/>
                </a:cubicBezTo>
                <a:cubicBezTo>
                  <a:pt x="0" y="9076"/>
                  <a:pt x="0" y="10493"/>
                  <a:pt x="0" y="10800"/>
                </a:cubicBezTo>
                <a:cubicBezTo>
                  <a:pt x="0" y="11107"/>
                  <a:pt x="0" y="12524"/>
                  <a:pt x="26" y="13915"/>
                </a:cubicBezTo>
                <a:cubicBezTo>
                  <a:pt x="113" y="17796"/>
                  <a:pt x="566" y="20843"/>
                  <a:pt x="1144" y="21425"/>
                </a:cubicBezTo>
                <a:cubicBezTo>
                  <a:pt x="1352" y="21600"/>
                  <a:pt x="1563" y="21600"/>
                  <a:pt x="1608" y="21600"/>
                </a:cubicBez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1600" tIns="101600" rIns="101600" bIns="101600" anchor="ctr"/>
          <a:lstStyle>
            <a:lvl1pPr defTabSz="457200">
              <a:defRPr>
                <a:solidFill>
                  <a:srgbClr val="FFFFFF"/>
                </a:solidFill>
              </a:defRPr>
            </a:lvl1pPr>
          </a:lstStyle>
          <a:p>
            <a:r>
              <a:t>ElasticDL Client</a:t>
            </a:r>
          </a:p>
        </p:txBody>
      </p:sp>
      <p:sp>
        <p:nvSpPr>
          <p:cNvPr id="128" name="Launch EDL job by EDL client…"/>
          <p:cNvSpPr txBox="1"/>
          <p:nvPr/>
        </p:nvSpPr>
        <p:spPr>
          <a:xfrm>
            <a:off x="7003405" y="2205691"/>
            <a:ext cx="2725952" cy="844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228600" indent="-228600" algn="l" defTabSz="457200">
              <a:buSzPct val="100000"/>
              <a:buAutoNum type="arabicPeriod"/>
              <a:defRPr sz="1100"/>
            </a:pPr>
            <a:r>
              <a:rPr lang="en-US" dirty="0" smtClean="0"/>
              <a:t>Submit</a:t>
            </a:r>
            <a:r>
              <a:rPr dirty="0" smtClean="0"/>
              <a:t> </a:t>
            </a:r>
            <a:r>
              <a:rPr dirty="0"/>
              <a:t>EDL job by EDL client</a:t>
            </a:r>
          </a:p>
          <a:p>
            <a:pPr algn="l" defTabSz="457200">
              <a:defRPr sz="1100"/>
            </a:pPr>
            <a:r>
              <a:rPr dirty="0"/>
              <a:t> - </a:t>
            </a:r>
            <a:r>
              <a:rPr lang="en-US" altLang="zh-CN" dirty="0" smtClean="0"/>
              <a:t>build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image ,and push it to</a:t>
            </a:r>
            <a:r>
              <a:rPr dirty="0" smtClean="0"/>
              <a:t> </a:t>
            </a:r>
            <a:r>
              <a:rPr lang="en-US" dirty="0"/>
              <a:t>user-specified image repository</a:t>
            </a:r>
            <a:endParaRPr dirty="0"/>
          </a:p>
          <a:p>
            <a:pPr algn="l" defTabSz="457200">
              <a:defRPr sz="1100"/>
            </a:pPr>
            <a:r>
              <a:rPr dirty="0"/>
              <a:t> - k8s API to launch </a:t>
            </a:r>
            <a:r>
              <a:rPr lang="en-US" dirty="0" smtClean="0"/>
              <a:t>Master pod</a:t>
            </a:r>
            <a:endParaRPr dirty="0"/>
          </a:p>
        </p:txBody>
      </p:sp>
      <p:sp>
        <p:nvSpPr>
          <p:cNvPr id="131" name="GRPC Service:   GetTask    PushResult    GetStatus"/>
          <p:cNvSpPr/>
          <p:nvPr/>
        </p:nvSpPr>
        <p:spPr>
          <a:xfrm>
            <a:off x="2105934" y="4155870"/>
            <a:ext cx="7361917" cy="685551"/>
          </a:xfrm>
          <a:prstGeom prst="rect">
            <a:avLst/>
          </a:prstGeom>
          <a:solidFill>
            <a:schemeClr val="accent3">
              <a:alpha val="9438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1600" tIns="101600" rIns="101600" bIns="101600" anchor="b"/>
          <a:lstStyle>
            <a:lvl1pPr algn="l" defTabSz="457200">
              <a:defRPr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GRPC Service:</a:t>
            </a:r>
            <a:r>
              <a:rPr lang="en-US" dirty="0" smtClean="0"/>
              <a:t> </a:t>
            </a:r>
            <a:r>
              <a:rPr dirty="0" err="1" smtClean="0"/>
              <a:t>GetTask</a:t>
            </a:r>
            <a:r>
              <a:rPr lang="en-US" dirty="0" smtClean="0"/>
              <a:t> </a:t>
            </a:r>
            <a:r>
              <a:rPr lang="en-US" altLang="zh-CN" dirty="0" smtClean="0"/>
              <a:t>/ </a:t>
            </a:r>
            <a:r>
              <a:rPr lang="en-US" dirty="0" smtClean="0"/>
              <a:t>GetModel </a:t>
            </a:r>
            <a:r>
              <a:rPr lang="en-US" altLang="zh-CN" dirty="0" smtClean="0"/>
              <a:t>/ </a:t>
            </a:r>
            <a:r>
              <a:rPr lang="en-US" dirty="0" err="1" smtClean="0"/>
              <a:t>ReportVariable</a:t>
            </a:r>
            <a:r>
              <a:rPr lang="en-US" dirty="0" smtClean="0"/>
              <a:t> </a:t>
            </a:r>
            <a:r>
              <a:rPr lang="en-US" altLang="zh-CN" dirty="0" smtClean="0"/>
              <a:t>/ </a:t>
            </a:r>
            <a:r>
              <a:rPr lang="en-US" dirty="0" smtClean="0"/>
              <a:t>ReportGradient </a:t>
            </a:r>
            <a:r>
              <a:rPr lang="en-US" altLang="zh-CN" dirty="0" smtClean="0"/>
              <a:t>/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	         </a:t>
            </a:r>
            <a:r>
              <a:rPr lang="en-US" dirty="0" smtClean="0"/>
              <a:t>ReportEvaluationMetrics </a:t>
            </a:r>
            <a:r>
              <a:rPr lang="en-US" altLang="zh-CN" dirty="0" smtClean="0"/>
              <a:t>/</a:t>
            </a:r>
            <a:r>
              <a:rPr lang="en-US" dirty="0" smtClean="0"/>
              <a:t> </a:t>
            </a:r>
            <a:r>
              <a:rPr lang="en-US" dirty="0" err="1" smtClean="0"/>
              <a:t>ReportTaskResult</a:t>
            </a:r>
            <a:r>
              <a:rPr lang="en-US" dirty="0" smtClean="0"/>
              <a:t>  </a:t>
            </a:r>
            <a:endParaRPr dirty="0"/>
          </a:p>
        </p:txBody>
      </p:sp>
      <p:sp>
        <p:nvSpPr>
          <p:cNvPr id="133" name="Model0"/>
          <p:cNvSpPr/>
          <p:nvPr/>
        </p:nvSpPr>
        <p:spPr>
          <a:xfrm>
            <a:off x="10142432" y="4755912"/>
            <a:ext cx="1358491" cy="446922"/>
          </a:xfrm>
          <a:prstGeom prst="roundRect">
            <a:avLst>
              <a:gd name="adj" fmla="val 37096"/>
            </a:avLst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1600" tIns="101600" rIns="101600" bIns="101600" anchor="ctr"/>
          <a:lstStyle>
            <a:lvl1pPr defTabSz="457200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z="1200" dirty="0" smtClean="0"/>
              <a:t>Checkpoint-</a:t>
            </a:r>
            <a:r>
              <a:rPr sz="1200" dirty="0" smtClean="0"/>
              <a:t>0</a:t>
            </a:r>
            <a:endParaRPr sz="1200" dirty="0"/>
          </a:p>
        </p:txBody>
      </p:sp>
      <p:sp>
        <p:nvSpPr>
          <p:cNvPr id="134" name="Model1"/>
          <p:cNvSpPr/>
          <p:nvPr/>
        </p:nvSpPr>
        <p:spPr>
          <a:xfrm>
            <a:off x="10142432" y="5421392"/>
            <a:ext cx="1358491" cy="446922"/>
          </a:xfrm>
          <a:prstGeom prst="roundRect">
            <a:avLst>
              <a:gd name="adj" fmla="val 37096"/>
            </a:avLst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1600" tIns="101600" rIns="101600" bIns="101600" anchor="ctr"/>
          <a:lstStyle>
            <a:lvl1pPr defTabSz="457200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z="1200" dirty="0" smtClean="0"/>
              <a:t>Checkpoint-</a:t>
            </a:r>
            <a:r>
              <a:rPr sz="1200" dirty="0" smtClean="0"/>
              <a:t>1</a:t>
            </a:r>
            <a:endParaRPr sz="1200" dirty="0"/>
          </a:p>
        </p:txBody>
      </p:sp>
      <p:sp>
        <p:nvSpPr>
          <p:cNvPr id="135" name="直线"/>
          <p:cNvSpPr/>
          <p:nvPr/>
        </p:nvSpPr>
        <p:spPr>
          <a:xfrm flipH="1">
            <a:off x="5509260" y="2661915"/>
            <a:ext cx="10067" cy="8900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101600" tIns="101600" rIns="101600" bIns="101600" anchor="ctr"/>
          <a:lstStyle/>
          <a:p>
            <a:pPr defTabSz="4572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Query status"/>
          <p:cNvSpPr txBox="1"/>
          <p:nvPr/>
        </p:nvSpPr>
        <p:spPr>
          <a:xfrm>
            <a:off x="4586452" y="2736012"/>
            <a:ext cx="1059697" cy="31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 defTabSz="457200">
              <a:defRPr sz="1100"/>
            </a:lvl1pPr>
          </a:lstStyle>
          <a:p>
            <a:r>
              <a:rPr dirty="0"/>
              <a:t>Query status</a:t>
            </a:r>
          </a:p>
        </p:txBody>
      </p:sp>
      <p:sp>
        <p:nvSpPr>
          <p:cNvPr id="137" name="直线"/>
          <p:cNvSpPr/>
          <p:nvPr/>
        </p:nvSpPr>
        <p:spPr>
          <a:xfrm flipH="1">
            <a:off x="9467851" y="3198575"/>
            <a:ext cx="452347" cy="40912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101600" tIns="101600" rIns="101600" bIns="101600" anchor="ctr"/>
          <a:lstStyle/>
          <a:p>
            <a:pPr defTabSz="4572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直线"/>
          <p:cNvSpPr/>
          <p:nvPr/>
        </p:nvSpPr>
        <p:spPr>
          <a:xfrm flipV="1">
            <a:off x="6955827" y="4957088"/>
            <a:ext cx="4977" cy="7018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101600" tIns="101600" rIns="101600" bIns="101600" anchor="ctr"/>
          <a:lstStyle/>
          <a:p>
            <a:pPr defTabSz="4572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4. A bee GetTask from coordinator, read corresponding data from shared storage, running the task (training or evaluation)"/>
          <p:cNvSpPr txBox="1"/>
          <p:nvPr/>
        </p:nvSpPr>
        <p:spPr>
          <a:xfrm>
            <a:off x="4230402" y="4999972"/>
            <a:ext cx="2698527" cy="878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 defTabSz="457200">
              <a:defRPr sz="1100"/>
            </a:lvl1pPr>
          </a:lstStyle>
          <a:p>
            <a:r>
              <a:rPr lang="en-US" dirty="0" smtClean="0"/>
              <a:t>3</a:t>
            </a:r>
            <a:r>
              <a:rPr dirty="0" smtClean="0"/>
              <a:t>. </a:t>
            </a:r>
            <a:r>
              <a:rPr dirty="0"/>
              <a:t>A </a:t>
            </a:r>
            <a:r>
              <a:rPr lang="en-US" dirty="0" smtClean="0"/>
              <a:t>worker</a:t>
            </a:r>
            <a:r>
              <a:rPr dirty="0" smtClean="0"/>
              <a:t> </a:t>
            </a:r>
            <a:r>
              <a:rPr dirty="0" err="1" smtClean="0"/>
              <a:t>GetTask</a:t>
            </a:r>
            <a:r>
              <a:rPr dirty="0" smtClean="0"/>
              <a:t> </a:t>
            </a:r>
            <a:r>
              <a:rPr dirty="0"/>
              <a:t>from </a:t>
            </a:r>
            <a:r>
              <a:rPr lang="en-US" dirty="0" smtClean="0"/>
              <a:t>master</a:t>
            </a:r>
            <a:r>
              <a:rPr dirty="0" smtClean="0"/>
              <a:t>, </a:t>
            </a:r>
            <a:r>
              <a:rPr lang="en-US" dirty="0" smtClean="0"/>
              <a:t>compute gradients and report back to master.</a:t>
            </a:r>
            <a:endParaRPr dirty="0"/>
          </a:p>
        </p:txBody>
      </p:sp>
      <p:sp>
        <p:nvSpPr>
          <p:cNvPr id="142" name="3a. Coordinator creates a task queue (data, nn.Module, hyperparameter, optional_init_model).…"/>
          <p:cNvSpPr txBox="1"/>
          <p:nvPr/>
        </p:nvSpPr>
        <p:spPr>
          <a:xfrm>
            <a:off x="1749956" y="2015183"/>
            <a:ext cx="2177802" cy="1320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 defTabSz="457200">
              <a:defRPr sz="1100"/>
            </a:pPr>
            <a:r>
              <a:rPr lang="en-US" dirty="0" smtClean="0"/>
              <a:t>2</a:t>
            </a:r>
            <a:r>
              <a:rPr dirty="0" smtClean="0"/>
              <a:t>a</a:t>
            </a:r>
            <a:r>
              <a:rPr dirty="0"/>
              <a:t>. </a:t>
            </a:r>
            <a:r>
              <a:rPr lang="en-US" dirty="0" smtClean="0"/>
              <a:t>Master</a:t>
            </a:r>
            <a:r>
              <a:rPr dirty="0" smtClean="0"/>
              <a:t> </a:t>
            </a:r>
            <a:r>
              <a:rPr lang="en-US" dirty="0" smtClean="0"/>
              <a:t>create</a:t>
            </a:r>
            <a:r>
              <a:rPr dirty="0" smtClean="0"/>
              <a:t> task</a:t>
            </a:r>
            <a:r>
              <a:rPr lang="en-US" dirty="0" smtClean="0"/>
              <a:t> queue</a:t>
            </a:r>
          </a:p>
          <a:p>
            <a:pPr algn="l" defTabSz="457200">
              <a:defRPr sz="1100"/>
            </a:pPr>
            <a:r>
              <a:rPr lang="en-US" dirty="0" smtClean="0"/>
              <a:t>2b. </a:t>
            </a:r>
            <a:r>
              <a:rPr lang="en-US" dirty="0" err="1" smtClean="0"/>
              <a:t>Optionally,start</a:t>
            </a:r>
            <a:r>
              <a:rPr lang="en-US" dirty="0" smtClean="0"/>
              <a:t> </a:t>
            </a:r>
            <a:r>
              <a:rPr lang="en-US" dirty="0" err="1"/>
              <a:t>tensorboard</a:t>
            </a:r>
            <a:r>
              <a:rPr lang="en-US" dirty="0"/>
              <a:t> service, checkpoint service, </a:t>
            </a:r>
            <a:r>
              <a:rPr lang="en-US" dirty="0" smtClean="0"/>
              <a:t>evaluation </a:t>
            </a:r>
            <a:r>
              <a:rPr lang="en-US" dirty="0" smtClean="0"/>
              <a:t>service</a:t>
            </a:r>
            <a:r>
              <a:rPr lang="en-US" b="1" dirty="0" smtClean="0"/>
              <a:t>.</a:t>
            </a:r>
            <a:endParaRPr lang="en-US" b="1" dirty="0" smtClean="0"/>
          </a:p>
          <a:p>
            <a:pPr algn="l" defTabSz="457200">
              <a:defRPr sz="1100"/>
            </a:pPr>
            <a:r>
              <a:rPr lang="en-US" altLang="zh-CN" dirty="0" smtClean="0"/>
              <a:t>2c. Master start </a:t>
            </a:r>
            <a:r>
              <a:rPr lang="en-US" altLang="zh-CN" dirty="0" err="1" smtClean="0"/>
              <a:t>grpc</a:t>
            </a:r>
            <a:r>
              <a:rPr lang="en-US" altLang="zh-CN" dirty="0" smtClean="0"/>
              <a:t> service.</a:t>
            </a:r>
          </a:p>
          <a:p>
            <a:pPr algn="l" defTabSz="457200">
              <a:defRPr sz="1100"/>
            </a:pPr>
            <a:r>
              <a:rPr lang="en-US" dirty="0" smtClean="0"/>
              <a:t>2d. Master </a:t>
            </a:r>
            <a:r>
              <a:rPr lang="en-US" altLang="zh-CN" dirty="0" smtClean="0"/>
              <a:t>launch</a:t>
            </a:r>
            <a:r>
              <a:rPr lang="en-US" dirty="0" smtClean="0"/>
              <a:t> worker </a:t>
            </a:r>
            <a:r>
              <a:rPr lang="en-US" altLang="zh-CN" dirty="0" smtClean="0"/>
              <a:t>manager</a:t>
            </a:r>
            <a:endParaRPr dirty="0"/>
          </a:p>
        </p:txBody>
      </p:sp>
      <p:sp>
        <p:nvSpPr>
          <p:cNvPr id="27" name="Model1"/>
          <p:cNvSpPr/>
          <p:nvPr/>
        </p:nvSpPr>
        <p:spPr>
          <a:xfrm rot="5400000">
            <a:off x="10162447" y="6039692"/>
            <a:ext cx="1358491" cy="446922"/>
          </a:xfrm>
          <a:prstGeom prst="roundRect">
            <a:avLst>
              <a:gd name="adj" fmla="val 37096"/>
            </a:avLst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1600" tIns="101600" rIns="101600" bIns="101600" anchor="ctr"/>
          <a:lstStyle>
            <a:lvl1pPr defTabSz="457200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z="1600" b="1" dirty="0" smtClean="0">
                <a:solidFill>
                  <a:schemeClr val="tx1"/>
                </a:solidFill>
              </a:rPr>
              <a:t>……</a:t>
            </a:r>
            <a:endParaRPr sz="1600" b="1" dirty="0">
              <a:solidFill>
                <a:schemeClr val="tx1"/>
              </a:solidFill>
            </a:endParaRPr>
          </a:p>
        </p:txBody>
      </p:sp>
      <p:sp>
        <p:nvSpPr>
          <p:cNvPr id="29" name="nn.Module"/>
          <p:cNvSpPr/>
          <p:nvPr/>
        </p:nvSpPr>
        <p:spPr>
          <a:xfrm>
            <a:off x="10162446" y="2292370"/>
            <a:ext cx="1358491" cy="446922"/>
          </a:xfrm>
          <a:prstGeom prst="roundRect">
            <a:avLst>
              <a:gd name="adj" fmla="val 37096"/>
            </a:avLst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1600" tIns="101600" rIns="101600" bIns="101600" anchor="ctr"/>
          <a:lstStyle>
            <a:lvl1pPr defTabSz="457200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</a:t>
            </a:r>
            <a:endParaRPr dirty="0"/>
          </a:p>
        </p:txBody>
      </p:sp>
      <p:sp>
        <p:nvSpPr>
          <p:cNvPr id="31" name="直线"/>
          <p:cNvSpPr/>
          <p:nvPr/>
        </p:nvSpPr>
        <p:spPr>
          <a:xfrm>
            <a:off x="3914240" y="4955945"/>
            <a:ext cx="167" cy="6984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101600" tIns="101600" rIns="101600" bIns="101600" anchor="ctr"/>
          <a:lstStyle/>
          <a:p>
            <a:pPr defTabSz="4572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直线"/>
          <p:cNvSpPr/>
          <p:nvPr/>
        </p:nvSpPr>
        <p:spPr>
          <a:xfrm flipV="1">
            <a:off x="9281160" y="5269842"/>
            <a:ext cx="659490" cy="43446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101600" tIns="101600" rIns="101600" bIns="101600" anchor="ctr"/>
          <a:lstStyle/>
          <a:p>
            <a:pPr defTabSz="457200">
              <a:defRPr sz="1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794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"/>
          <p:cNvSpPr/>
          <p:nvPr/>
        </p:nvSpPr>
        <p:spPr>
          <a:xfrm>
            <a:off x="2006600" y="4143499"/>
            <a:ext cx="2429868" cy="27112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" name="node"/>
          <p:cNvSpPr txBox="1"/>
          <p:nvPr/>
        </p:nvSpPr>
        <p:spPr>
          <a:xfrm>
            <a:off x="2066036" y="4193489"/>
            <a:ext cx="516129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node</a:t>
            </a:r>
          </a:p>
        </p:txBody>
      </p:sp>
      <p:sp>
        <p:nvSpPr>
          <p:cNvPr id="148" name="矩形"/>
          <p:cNvSpPr/>
          <p:nvPr/>
        </p:nvSpPr>
        <p:spPr>
          <a:xfrm>
            <a:off x="2222500" y="4668614"/>
            <a:ext cx="2040285" cy="8114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load data"/>
          <p:cNvSpPr txBox="1"/>
          <p:nvPr/>
        </p:nvSpPr>
        <p:spPr>
          <a:xfrm>
            <a:off x="2148947" y="7078539"/>
            <a:ext cx="858572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load data</a:t>
            </a:r>
          </a:p>
        </p:txBody>
      </p:sp>
      <p:sp>
        <p:nvSpPr>
          <p:cNvPr id="150" name="矩形"/>
          <p:cNvSpPr/>
          <p:nvPr/>
        </p:nvSpPr>
        <p:spPr>
          <a:xfrm>
            <a:off x="2628900" y="4948014"/>
            <a:ext cx="1484412" cy="44053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Container…"/>
          <p:cNvSpPr txBox="1"/>
          <p:nvPr/>
        </p:nvSpPr>
        <p:spPr>
          <a:xfrm>
            <a:off x="2613596" y="4916929"/>
            <a:ext cx="1497113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300"/>
            </a:pPr>
            <a:r>
              <a:rPr dirty="0"/>
              <a:t>Container </a:t>
            </a:r>
          </a:p>
          <a:p>
            <a:pPr>
              <a:defRPr sz="1300"/>
            </a:pPr>
            <a:r>
              <a:rPr dirty="0" smtClean="0"/>
              <a:t>(</a:t>
            </a:r>
            <a:r>
              <a:rPr lang="en-US" dirty="0" smtClean="0"/>
              <a:t>worker</a:t>
            </a:r>
            <a:r>
              <a:rPr dirty="0" smtClean="0"/>
              <a:t>1</a:t>
            </a:r>
            <a:r>
              <a:rPr dirty="0"/>
              <a:t>)</a:t>
            </a:r>
          </a:p>
        </p:txBody>
      </p:sp>
      <p:sp>
        <p:nvSpPr>
          <p:cNvPr id="152" name="矩形"/>
          <p:cNvSpPr/>
          <p:nvPr/>
        </p:nvSpPr>
        <p:spPr>
          <a:xfrm>
            <a:off x="2201391" y="5773514"/>
            <a:ext cx="2040285" cy="8114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3" name="Pod"/>
          <p:cNvSpPr txBox="1"/>
          <p:nvPr/>
        </p:nvSpPr>
        <p:spPr>
          <a:xfrm>
            <a:off x="2270696" y="5793689"/>
            <a:ext cx="437008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Pod</a:t>
            </a:r>
          </a:p>
        </p:txBody>
      </p:sp>
      <p:sp>
        <p:nvSpPr>
          <p:cNvPr id="154" name="矩形"/>
          <p:cNvSpPr/>
          <p:nvPr/>
        </p:nvSpPr>
        <p:spPr>
          <a:xfrm>
            <a:off x="2628900" y="6065614"/>
            <a:ext cx="1484412" cy="44053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" name="Container…"/>
          <p:cNvSpPr txBox="1"/>
          <p:nvPr/>
        </p:nvSpPr>
        <p:spPr>
          <a:xfrm>
            <a:off x="2622550" y="6034529"/>
            <a:ext cx="1497112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300"/>
            </a:pPr>
            <a:r>
              <a:rPr dirty="0"/>
              <a:t>Container </a:t>
            </a:r>
          </a:p>
          <a:p>
            <a:pPr>
              <a:defRPr sz="1300"/>
            </a:pPr>
            <a:r>
              <a:rPr dirty="0" smtClean="0"/>
              <a:t>(</a:t>
            </a:r>
            <a:r>
              <a:rPr lang="en-US" altLang="zh-CN" dirty="0" smtClean="0"/>
              <a:t>worker</a:t>
            </a:r>
            <a:r>
              <a:rPr dirty="0" smtClean="0"/>
              <a:t>2</a:t>
            </a:r>
            <a:r>
              <a:rPr dirty="0"/>
              <a:t>)</a:t>
            </a:r>
          </a:p>
        </p:txBody>
      </p:sp>
      <p:sp>
        <p:nvSpPr>
          <p:cNvPr id="156" name="矩形"/>
          <p:cNvSpPr/>
          <p:nvPr/>
        </p:nvSpPr>
        <p:spPr>
          <a:xfrm>
            <a:off x="5156200" y="4143499"/>
            <a:ext cx="2429868" cy="27112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7" name="node"/>
          <p:cNvSpPr txBox="1"/>
          <p:nvPr/>
        </p:nvSpPr>
        <p:spPr>
          <a:xfrm>
            <a:off x="5215636" y="4193489"/>
            <a:ext cx="516129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node</a:t>
            </a:r>
          </a:p>
        </p:txBody>
      </p:sp>
      <p:sp>
        <p:nvSpPr>
          <p:cNvPr id="158" name="矩形"/>
          <p:cNvSpPr/>
          <p:nvPr/>
        </p:nvSpPr>
        <p:spPr>
          <a:xfrm>
            <a:off x="5372100" y="4668614"/>
            <a:ext cx="2040285" cy="8114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9" name="Pod"/>
          <p:cNvSpPr txBox="1"/>
          <p:nvPr/>
        </p:nvSpPr>
        <p:spPr>
          <a:xfrm>
            <a:off x="5420296" y="4676089"/>
            <a:ext cx="437008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Pod</a:t>
            </a:r>
          </a:p>
        </p:txBody>
      </p:sp>
      <p:sp>
        <p:nvSpPr>
          <p:cNvPr id="160" name="矩形"/>
          <p:cNvSpPr/>
          <p:nvPr/>
        </p:nvSpPr>
        <p:spPr>
          <a:xfrm>
            <a:off x="5778500" y="4948014"/>
            <a:ext cx="1484412" cy="44053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1" name="Container (coordinator)"/>
          <p:cNvSpPr txBox="1"/>
          <p:nvPr/>
        </p:nvSpPr>
        <p:spPr>
          <a:xfrm>
            <a:off x="5763196" y="4916929"/>
            <a:ext cx="1497113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300"/>
            </a:lvl1pPr>
          </a:lstStyle>
          <a:p>
            <a:r>
              <a:rPr dirty="0"/>
              <a:t>Container </a:t>
            </a:r>
            <a:r>
              <a:rPr dirty="0" smtClean="0"/>
              <a:t>(</a:t>
            </a:r>
            <a:r>
              <a:rPr lang="en-US" dirty="0" smtClean="0"/>
              <a:t>master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162" name="矩形"/>
          <p:cNvSpPr/>
          <p:nvPr/>
        </p:nvSpPr>
        <p:spPr>
          <a:xfrm>
            <a:off x="5350991" y="5773514"/>
            <a:ext cx="2040285" cy="8114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3" name="Pod"/>
          <p:cNvSpPr txBox="1"/>
          <p:nvPr/>
        </p:nvSpPr>
        <p:spPr>
          <a:xfrm>
            <a:off x="5420296" y="5793689"/>
            <a:ext cx="437008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Pod</a:t>
            </a:r>
          </a:p>
        </p:txBody>
      </p:sp>
      <p:sp>
        <p:nvSpPr>
          <p:cNvPr id="164" name="矩形"/>
          <p:cNvSpPr/>
          <p:nvPr/>
        </p:nvSpPr>
        <p:spPr>
          <a:xfrm>
            <a:off x="5778500" y="6065614"/>
            <a:ext cx="1484412" cy="44053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5" name="Container…"/>
          <p:cNvSpPr txBox="1"/>
          <p:nvPr/>
        </p:nvSpPr>
        <p:spPr>
          <a:xfrm>
            <a:off x="5772150" y="6034529"/>
            <a:ext cx="1497112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300"/>
            </a:pPr>
            <a:r>
              <a:rPr dirty="0"/>
              <a:t>Container </a:t>
            </a:r>
          </a:p>
          <a:p>
            <a:pPr>
              <a:defRPr sz="1300"/>
            </a:pPr>
            <a:r>
              <a:rPr dirty="0" smtClean="0"/>
              <a:t>(</a:t>
            </a:r>
            <a:r>
              <a:rPr lang="en-US" altLang="zh-CN" dirty="0" smtClean="0"/>
              <a:t>worker</a:t>
            </a:r>
            <a:r>
              <a:rPr dirty="0" smtClean="0"/>
              <a:t>3</a:t>
            </a:r>
            <a:r>
              <a:rPr dirty="0"/>
              <a:t>)</a:t>
            </a:r>
          </a:p>
        </p:txBody>
      </p:sp>
      <p:sp>
        <p:nvSpPr>
          <p:cNvPr id="166" name="矩形"/>
          <p:cNvSpPr/>
          <p:nvPr/>
        </p:nvSpPr>
        <p:spPr>
          <a:xfrm>
            <a:off x="6896100" y="1510184"/>
            <a:ext cx="2903885" cy="13086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7" name="k8s master"/>
          <p:cNvSpPr txBox="1"/>
          <p:nvPr/>
        </p:nvSpPr>
        <p:spPr>
          <a:xfrm>
            <a:off x="6985050" y="1577289"/>
            <a:ext cx="990500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k8s master</a:t>
            </a:r>
          </a:p>
        </p:txBody>
      </p:sp>
      <p:sp>
        <p:nvSpPr>
          <p:cNvPr id="168" name="矩形"/>
          <p:cNvSpPr/>
          <p:nvPr/>
        </p:nvSpPr>
        <p:spPr>
          <a:xfrm>
            <a:off x="8343900" y="4143499"/>
            <a:ext cx="2429868" cy="27112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9" name="node"/>
          <p:cNvSpPr txBox="1"/>
          <p:nvPr/>
        </p:nvSpPr>
        <p:spPr>
          <a:xfrm>
            <a:off x="8403336" y="4193489"/>
            <a:ext cx="516129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node</a:t>
            </a:r>
          </a:p>
        </p:txBody>
      </p:sp>
      <p:sp>
        <p:nvSpPr>
          <p:cNvPr id="170" name="矩形"/>
          <p:cNvSpPr/>
          <p:nvPr/>
        </p:nvSpPr>
        <p:spPr>
          <a:xfrm>
            <a:off x="8559800" y="4668614"/>
            <a:ext cx="2040285" cy="8114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1" name="Pod"/>
          <p:cNvSpPr txBox="1"/>
          <p:nvPr/>
        </p:nvSpPr>
        <p:spPr>
          <a:xfrm>
            <a:off x="8607996" y="4676089"/>
            <a:ext cx="437008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Pod</a:t>
            </a:r>
          </a:p>
        </p:txBody>
      </p:sp>
      <p:sp>
        <p:nvSpPr>
          <p:cNvPr id="172" name="矩形"/>
          <p:cNvSpPr/>
          <p:nvPr/>
        </p:nvSpPr>
        <p:spPr>
          <a:xfrm>
            <a:off x="8966200" y="4948014"/>
            <a:ext cx="1484412" cy="44053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3" name="Container…"/>
          <p:cNvSpPr txBox="1"/>
          <p:nvPr/>
        </p:nvSpPr>
        <p:spPr>
          <a:xfrm>
            <a:off x="8950896" y="4916929"/>
            <a:ext cx="1497113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300"/>
            </a:pPr>
            <a:r>
              <a:rPr dirty="0"/>
              <a:t>Container </a:t>
            </a:r>
          </a:p>
          <a:p>
            <a:pPr>
              <a:defRPr sz="1300"/>
            </a:pPr>
            <a:r>
              <a:rPr dirty="0" smtClean="0"/>
              <a:t>(</a:t>
            </a:r>
            <a:r>
              <a:rPr lang="en-US" altLang="zh-CN" dirty="0" smtClean="0"/>
              <a:t>worker</a:t>
            </a:r>
            <a:r>
              <a:rPr dirty="0" smtClean="0"/>
              <a:t>4</a:t>
            </a:r>
            <a:r>
              <a:rPr dirty="0"/>
              <a:t>)</a:t>
            </a:r>
          </a:p>
        </p:txBody>
      </p:sp>
      <p:sp>
        <p:nvSpPr>
          <p:cNvPr id="174" name="矩形"/>
          <p:cNvSpPr/>
          <p:nvPr/>
        </p:nvSpPr>
        <p:spPr>
          <a:xfrm>
            <a:off x="8538691" y="5773514"/>
            <a:ext cx="2040285" cy="8114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5" name="Pod"/>
          <p:cNvSpPr txBox="1"/>
          <p:nvPr/>
        </p:nvSpPr>
        <p:spPr>
          <a:xfrm>
            <a:off x="8607996" y="5793689"/>
            <a:ext cx="437008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Pod</a:t>
            </a:r>
          </a:p>
        </p:txBody>
      </p:sp>
      <p:sp>
        <p:nvSpPr>
          <p:cNvPr id="176" name="矩形"/>
          <p:cNvSpPr/>
          <p:nvPr/>
        </p:nvSpPr>
        <p:spPr>
          <a:xfrm>
            <a:off x="8966200" y="6065614"/>
            <a:ext cx="1484412" cy="44053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7" name="Container…"/>
          <p:cNvSpPr txBox="1"/>
          <p:nvPr/>
        </p:nvSpPr>
        <p:spPr>
          <a:xfrm>
            <a:off x="8959850" y="6034529"/>
            <a:ext cx="1497112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300"/>
            </a:pPr>
            <a:r>
              <a:rPr dirty="0"/>
              <a:t>Container </a:t>
            </a:r>
          </a:p>
          <a:p>
            <a:pPr>
              <a:defRPr sz="1300"/>
            </a:pPr>
            <a:r>
              <a:rPr dirty="0" smtClean="0"/>
              <a:t>(</a:t>
            </a:r>
            <a:r>
              <a:rPr lang="en-US" altLang="zh-CN" dirty="0" smtClean="0"/>
              <a:t>worker</a:t>
            </a:r>
            <a:r>
              <a:rPr dirty="0" smtClean="0"/>
              <a:t>5</a:t>
            </a:r>
            <a:r>
              <a:rPr dirty="0"/>
              <a:t>)</a:t>
            </a:r>
          </a:p>
        </p:txBody>
      </p:sp>
      <p:sp>
        <p:nvSpPr>
          <p:cNvPr id="178" name="矩形"/>
          <p:cNvSpPr/>
          <p:nvPr/>
        </p:nvSpPr>
        <p:spPr>
          <a:xfrm>
            <a:off x="7327900" y="1966912"/>
            <a:ext cx="2040285" cy="44053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API Server"/>
          <p:cNvSpPr txBox="1"/>
          <p:nvPr/>
        </p:nvSpPr>
        <p:spPr>
          <a:xfrm>
            <a:off x="7871195" y="2037267"/>
            <a:ext cx="953695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API Server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222500" y="1789112"/>
            <a:ext cx="2040285" cy="811462"/>
            <a:chOff x="2222500" y="1789112"/>
            <a:chExt cx="2040285" cy="811462"/>
          </a:xfrm>
        </p:grpSpPr>
        <p:sp>
          <p:nvSpPr>
            <p:cNvPr id="182" name="矩形"/>
            <p:cNvSpPr/>
            <p:nvPr/>
          </p:nvSpPr>
          <p:spPr>
            <a:xfrm>
              <a:off x="2222500" y="1789112"/>
              <a:ext cx="2040285" cy="8114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3" name="ElasticDL Client"/>
            <p:cNvSpPr txBox="1"/>
            <p:nvPr/>
          </p:nvSpPr>
          <p:spPr>
            <a:xfrm>
              <a:off x="2537105" y="2044931"/>
              <a:ext cx="1368858" cy="2998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 err="1"/>
                <a:t>ElasticDL</a:t>
              </a:r>
              <a:r>
                <a:rPr dirty="0"/>
                <a:t> Client</a:t>
              </a:r>
            </a:p>
          </p:txBody>
        </p:sp>
      </p:grpSp>
      <p:sp>
        <p:nvSpPr>
          <p:cNvPr id="184" name="矩形"/>
          <p:cNvSpPr/>
          <p:nvPr/>
        </p:nvSpPr>
        <p:spPr>
          <a:xfrm>
            <a:off x="1993900" y="7602198"/>
            <a:ext cx="8796685" cy="8114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5" name="Shared Storage (eg: Pangu)"/>
          <p:cNvSpPr txBox="1"/>
          <p:nvPr/>
        </p:nvSpPr>
        <p:spPr>
          <a:xfrm>
            <a:off x="5475561" y="7848911"/>
            <a:ext cx="1359346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Shared </a:t>
            </a:r>
            <a:r>
              <a:rPr dirty="0" smtClean="0"/>
              <a:t>Storage</a:t>
            </a:r>
            <a:endParaRPr dirty="0"/>
          </a:p>
        </p:txBody>
      </p:sp>
      <p:sp>
        <p:nvSpPr>
          <p:cNvPr id="186" name="直线"/>
          <p:cNvSpPr/>
          <p:nvPr/>
        </p:nvSpPr>
        <p:spPr>
          <a:xfrm>
            <a:off x="4255679" y="2166968"/>
            <a:ext cx="307932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7" name="直线"/>
          <p:cNvSpPr/>
          <p:nvPr/>
        </p:nvSpPr>
        <p:spPr>
          <a:xfrm>
            <a:off x="4273398" y="2365087"/>
            <a:ext cx="2048138" cy="246091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8" name="直线"/>
          <p:cNvSpPr/>
          <p:nvPr/>
        </p:nvSpPr>
        <p:spPr>
          <a:xfrm>
            <a:off x="4151454" y="5139485"/>
            <a:ext cx="1236873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9" name="直线"/>
          <p:cNvSpPr/>
          <p:nvPr/>
        </p:nvSpPr>
        <p:spPr>
          <a:xfrm flipV="1">
            <a:off x="4151008" y="5369992"/>
            <a:ext cx="1241443" cy="8820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直线"/>
          <p:cNvSpPr/>
          <p:nvPr/>
        </p:nvSpPr>
        <p:spPr>
          <a:xfrm flipV="1">
            <a:off x="6493741" y="5508278"/>
            <a:ext cx="1" cy="5167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" name="直线"/>
          <p:cNvSpPr/>
          <p:nvPr/>
        </p:nvSpPr>
        <p:spPr>
          <a:xfrm flipH="1">
            <a:off x="7434695" y="5119121"/>
            <a:ext cx="144188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直线"/>
          <p:cNvSpPr/>
          <p:nvPr/>
        </p:nvSpPr>
        <p:spPr>
          <a:xfrm flipH="1" flipV="1">
            <a:off x="7430992" y="5401618"/>
            <a:ext cx="1504676" cy="81855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直线"/>
          <p:cNvSpPr/>
          <p:nvPr/>
        </p:nvSpPr>
        <p:spPr>
          <a:xfrm>
            <a:off x="3003054" y="6610544"/>
            <a:ext cx="1" cy="9660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4" name="直线"/>
          <p:cNvSpPr/>
          <p:nvPr/>
        </p:nvSpPr>
        <p:spPr>
          <a:xfrm flipH="1">
            <a:off x="3554124" y="5505643"/>
            <a:ext cx="1" cy="207098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5" name="直线"/>
          <p:cNvSpPr/>
          <p:nvPr/>
        </p:nvSpPr>
        <p:spPr>
          <a:xfrm>
            <a:off x="6155233" y="6610544"/>
            <a:ext cx="1" cy="9660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6" name="直线"/>
          <p:cNvSpPr/>
          <p:nvPr/>
        </p:nvSpPr>
        <p:spPr>
          <a:xfrm>
            <a:off x="6872882" y="5517587"/>
            <a:ext cx="1" cy="20709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7" name="直线"/>
          <p:cNvSpPr/>
          <p:nvPr/>
        </p:nvSpPr>
        <p:spPr>
          <a:xfrm>
            <a:off x="9341048" y="6571129"/>
            <a:ext cx="1" cy="9660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8" name="直线"/>
          <p:cNvSpPr/>
          <p:nvPr/>
        </p:nvSpPr>
        <p:spPr>
          <a:xfrm>
            <a:off x="10072664" y="5466228"/>
            <a:ext cx="1" cy="207098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9" name="Pod"/>
          <p:cNvSpPr txBox="1"/>
          <p:nvPr/>
        </p:nvSpPr>
        <p:spPr>
          <a:xfrm>
            <a:off x="2270696" y="4662264"/>
            <a:ext cx="437008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Pod</a:t>
            </a:r>
          </a:p>
        </p:txBody>
      </p:sp>
      <p:sp>
        <p:nvSpPr>
          <p:cNvPr id="200" name="load data"/>
          <p:cNvSpPr txBox="1"/>
          <p:nvPr/>
        </p:nvSpPr>
        <p:spPr>
          <a:xfrm>
            <a:off x="5149850" y="7051982"/>
            <a:ext cx="858571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load data</a:t>
            </a:r>
          </a:p>
        </p:txBody>
      </p:sp>
      <p:sp>
        <p:nvSpPr>
          <p:cNvPr id="201" name="load data"/>
          <p:cNvSpPr txBox="1"/>
          <p:nvPr/>
        </p:nvSpPr>
        <p:spPr>
          <a:xfrm>
            <a:off x="8397214" y="7026582"/>
            <a:ext cx="858572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load data</a:t>
            </a:r>
          </a:p>
        </p:txBody>
      </p:sp>
      <p:sp>
        <p:nvSpPr>
          <p:cNvPr id="202" name="checkpoint"/>
          <p:cNvSpPr txBox="1"/>
          <p:nvPr/>
        </p:nvSpPr>
        <p:spPr>
          <a:xfrm>
            <a:off x="6983450" y="7054171"/>
            <a:ext cx="993700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checkpoint</a:t>
            </a:r>
          </a:p>
        </p:txBody>
      </p:sp>
      <p:sp>
        <p:nvSpPr>
          <p:cNvPr id="203" name="submit job"/>
          <p:cNvSpPr txBox="1"/>
          <p:nvPr/>
        </p:nvSpPr>
        <p:spPr>
          <a:xfrm>
            <a:off x="5103929" y="1873040"/>
            <a:ext cx="951027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submit job</a:t>
            </a:r>
          </a:p>
        </p:txBody>
      </p:sp>
      <p:sp>
        <p:nvSpPr>
          <p:cNvPr id="204" name="check job status"/>
          <p:cNvSpPr txBox="1"/>
          <p:nvPr/>
        </p:nvSpPr>
        <p:spPr>
          <a:xfrm>
            <a:off x="4733391" y="2637840"/>
            <a:ext cx="1421842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check job status</a:t>
            </a:r>
          </a:p>
        </p:txBody>
      </p:sp>
      <p:sp>
        <p:nvSpPr>
          <p:cNvPr id="205" name="get task"/>
          <p:cNvSpPr txBox="1"/>
          <p:nvPr/>
        </p:nvSpPr>
        <p:spPr>
          <a:xfrm>
            <a:off x="4434730" y="5129495"/>
            <a:ext cx="749936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get task</a:t>
            </a:r>
          </a:p>
        </p:txBody>
      </p:sp>
      <p:sp>
        <p:nvSpPr>
          <p:cNvPr id="206" name="get task"/>
          <p:cNvSpPr txBox="1"/>
          <p:nvPr/>
        </p:nvSpPr>
        <p:spPr>
          <a:xfrm>
            <a:off x="7602182" y="5101796"/>
            <a:ext cx="749936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get task</a:t>
            </a:r>
          </a:p>
        </p:txBody>
      </p:sp>
      <p:sp>
        <p:nvSpPr>
          <p:cNvPr id="65" name="直线"/>
          <p:cNvSpPr/>
          <p:nvPr/>
        </p:nvSpPr>
        <p:spPr>
          <a:xfrm flipH="1">
            <a:off x="3705224" y="2888745"/>
            <a:ext cx="4381500" cy="1213215"/>
          </a:xfrm>
          <a:prstGeom prst="line">
            <a:avLst/>
          </a:prstGeom>
          <a:ln w="12700">
            <a:solidFill>
              <a:srgbClr val="000000"/>
            </a:solidFill>
            <a:prstDash val="dash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6" name="直线"/>
          <p:cNvSpPr/>
          <p:nvPr/>
        </p:nvSpPr>
        <p:spPr>
          <a:xfrm flipH="1">
            <a:off x="6834907" y="2887045"/>
            <a:ext cx="1250974" cy="1189937"/>
          </a:xfrm>
          <a:prstGeom prst="line">
            <a:avLst/>
          </a:prstGeom>
          <a:ln w="12700">
            <a:solidFill>
              <a:srgbClr val="000000"/>
            </a:solidFill>
            <a:prstDash val="dash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7" name="直线"/>
          <p:cNvSpPr/>
          <p:nvPr/>
        </p:nvSpPr>
        <p:spPr>
          <a:xfrm>
            <a:off x="8108191" y="2889055"/>
            <a:ext cx="1397759" cy="1187928"/>
          </a:xfrm>
          <a:prstGeom prst="line">
            <a:avLst/>
          </a:prstGeom>
          <a:ln w="12700">
            <a:solidFill>
              <a:srgbClr val="000000"/>
            </a:solidFill>
            <a:prstDash val="dash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" name="check job status"/>
          <p:cNvSpPr txBox="1"/>
          <p:nvPr/>
        </p:nvSpPr>
        <p:spPr>
          <a:xfrm>
            <a:off x="6846711" y="3134448"/>
            <a:ext cx="1808187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resource allocation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32334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178</Words>
  <Application>Microsoft Office PowerPoint</Application>
  <PresentationFormat>自定义</PresentationFormat>
  <Paragraphs>56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于华</cp:lastModifiedBy>
  <cp:revision>18</cp:revision>
  <dcterms:modified xsi:type="dcterms:W3CDTF">2019-07-11T12:50:32Z</dcterms:modified>
</cp:coreProperties>
</file>