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1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7B78D-223D-419D-A621-AEFCB49EAFC3}" type="datetimeFigureOut">
              <a:rPr lang="uk-UA" smtClean="0"/>
              <a:t>06.08.2025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5C55-D77E-44C9-84D3-37831D6C3E9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849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7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5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2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8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8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24819C0F-EFE4-DB1E-887E-5C526B02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045" b="7955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5320717" y="1387215"/>
            <a:ext cx="1995577" cy="5650990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261" y="3496574"/>
            <a:ext cx="4827078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/>
              <a:t>SQL Judo. Тінь майстра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261" y="4548996"/>
            <a:ext cx="4827078" cy="534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FFA536"/>
                </a:solidFill>
              </a:rPr>
              <a:t>“</a:t>
            </a:r>
            <a:r>
              <a:rPr lang="en-US" sz="1600" dirty="0" err="1">
                <a:solidFill>
                  <a:srgbClr val="FFA536"/>
                </a:solidFill>
              </a:rPr>
              <a:t>Тінь</a:t>
            </a:r>
            <a:r>
              <a:rPr lang="en-US" sz="1600" dirty="0">
                <a:solidFill>
                  <a:srgbClr val="FFA536"/>
                </a:solidFill>
              </a:rPr>
              <a:t> </a:t>
            </a:r>
            <a:r>
              <a:rPr lang="en-US" sz="1600" dirty="0" err="1">
                <a:solidFill>
                  <a:srgbClr val="FFA536"/>
                </a:solidFill>
              </a:rPr>
              <a:t>майстра</a:t>
            </a:r>
            <a:r>
              <a:rPr lang="en-US" sz="1600" dirty="0">
                <a:solidFill>
                  <a:srgbClr val="FFA536"/>
                </a:solidFill>
              </a:rPr>
              <a:t> — </a:t>
            </a:r>
            <a:r>
              <a:rPr lang="en-US" sz="1600" dirty="0" err="1">
                <a:solidFill>
                  <a:srgbClr val="FFA536"/>
                </a:solidFill>
              </a:rPr>
              <a:t>не</a:t>
            </a:r>
            <a:r>
              <a:rPr lang="en-US" sz="1600" dirty="0">
                <a:solidFill>
                  <a:srgbClr val="FFA536"/>
                </a:solidFill>
              </a:rPr>
              <a:t> </a:t>
            </a:r>
            <a:r>
              <a:rPr lang="en-US" sz="1600" dirty="0" err="1">
                <a:solidFill>
                  <a:srgbClr val="FFA536"/>
                </a:solidFill>
              </a:rPr>
              <a:t>наука</a:t>
            </a:r>
            <a:r>
              <a:rPr lang="en-US" sz="1600" dirty="0">
                <a:solidFill>
                  <a:srgbClr val="FFA536"/>
                </a:solidFill>
              </a:rPr>
              <a:t> і </a:t>
            </a:r>
            <a:r>
              <a:rPr lang="en-US" sz="1600" dirty="0" err="1">
                <a:solidFill>
                  <a:srgbClr val="FFA536"/>
                </a:solidFill>
              </a:rPr>
              <a:t>не</a:t>
            </a:r>
            <a:r>
              <a:rPr lang="en-US" sz="1600" dirty="0">
                <a:solidFill>
                  <a:srgbClr val="FFA536"/>
                </a:solidFill>
              </a:rPr>
              <a:t> </a:t>
            </a:r>
            <a:r>
              <a:rPr lang="en-US" sz="1600" dirty="0" err="1">
                <a:solidFill>
                  <a:srgbClr val="FFA536"/>
                </a:solidFill>
              </a:rPr>
              <a:t>правило</a:t>
            </a:r>
            <a:r>
              <a:rPr lang="en-US" sz="1600" dirty="0">
                <a:solidFill>
                  <a:srgbClr val="FFA536"/>
                </a:solidFill>
              </a:rPr>
              <a:t>. </a:t>
            </a:r>
            <a:r>
              <a:rPr lang="en-US" sz="1600" dirty="0" err="1">
                <a:solidFill>
                  <a:srgbClr val="FFA536"/>
                </a:solidFill>
              </a:rPr>
              <a:t>Це</a:t>
            </a:r>
            <a:r>
              <a:rPr lang="en-US" sz="1600" dirty="0">
                <a:solidFill>
                  <a:srgbClr val="FFA536"/>
                </a:solidFill>
              </a:rPr>
              <a:t> </a:t>
            </a:r>
            <a:r>
              <a:rPr lang="en-US" sz="1600" dirty="0" err="1">
                <a:solidFill>
                  <a:srgbClr val="FFA536"/>
                </a:solidFill>
              </a:rPr>
              <a:t>відчуття</a:t>
            </a:r>
            <a:r>
              <a:rPr lang="en-US" sz="1600" dirty="0">
                <a:solidFill>
                  <a:srgbClr val="FFA536"/>
                </a:solidFill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D1765727-59B8-A32E-9FF2-EC54C13E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Типи даних і перетворення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📉 Уникати неявної конвертації</a:t>
            </a:r>
          </a:p>
          <a:p>
            <a:r>
              <a:t>✅ varcharField = '1234'</a:t>
            </a:r>
          </a:p>
          <a:p>
            <a:endParaRPr/>
          </a:p>
          <a:p>
            <a:r>
              <a:t>Афоризм: “Вода й олія — число і рядок.”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306D230D-3C83-3973-8FE7-DD2A9BC162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Недетерміновані функції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📅 Поради щодо використання GETDATE</a:t>
            </a:r>
          </a:p>
          <a:p>
            <a:endParaRPr/>
          </a:p>
          <a:p>
            <a:r>
              <a:t>Афоризм: “Сліпий не знайде вірний шлях.”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119CA090-F241-FAC1-44D3-A44B5C65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CONCAT замість 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✅ CONCAT('No', OrderID)</a:t>
            </a:r>
          </a:p>
          <a:p>
            <a:endParaRPr/>
          </a:p>
          <a:p>
            <a:r>
              <a:t>Афоризм: “Слова, що зливаються, створюють гармонію.”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33711399-C3E9-5B1A-70AD-F378940B76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Вивчення структури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✅ sp_help 'dbo.YourTable'</a:t>
            </a:r>
          </a:p>
          <a:p>
            <a:r>
              <a:t>✅ dm_exec_describe_first_result_set(...)</a:t>
            </a:r>
          </a:p>
          <a:p>
            <a:endParaRPr/>
          </a:p>
          <a:p>
            <a:r>
              <a:t>🔍 Розуміння індексів, типів даних — основа продуктивності</a:t>
            </a:r>
          </a:p>
          <a:p>
            <a:endParaRPr/>
          </a:p>
          <a:p>
            <a:r>
              <a:t>Афоризм: “Той, хто бачить зерно, не загубить поле.”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DDEFD99C-4EAC-D340-21E1-8651ABD3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Уникайте SELECT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❌ SELECT * FROM Orders</a:t>
            </a:r>
          </a:p>
          <a:p>
            <a:r>
              <a:t>✅ SELECT OrderID, OrderDate, Amount FROM Orders</a:t>
            </a:r>
          </a:p>
          <a:p>
            <a:endParaRPr/>
          </a:p>
          <a:p>
            <a:r>
              <a:t>Афоризм: “Той, хто б'є у темряву, рідко влучає в ціль.”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229ABAB5-4B2A-0EA0-2D83-983170B63F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sz="3400"/>
              <a:t>Тимчасові таблиці — #</a:t>
            </a:r>
            <a:r>
              <a:rPr lang="en-US" sz="3400"/>
              <a:t>temp vs @table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🛢 #temp для обробки великих наборів</a:t>
            </a:r>
          </a:p>
          <a:p>
            <a:r>
              <a:t>🥄 @table для легких, швидких операцій</a:t>
            </a:r>
          </a:p>
          <a:p>
            <a:endParaRPr/>
          </a:p>
          <a:p>
            <a:r>
              <a:t>Афоризм: “Обирай посуд за потребою.”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9A9C2CC0-EFB0-9BAB-ECE8-5A01C7B9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CREATE TABLE замість SELECT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Пояснення ризиків автоматичного визначення типів</a:t>
            </a:r>
          </a:p>
          <a:p>
            <a:endParaRPr/>
          </a:p>
          <a:p>
            <a:r>
              <a:t>Афоризм: “Меч у тумані — небезпечний для самого майстра.”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0B2E8141-70F4-C8D7-C108-1FFF0D298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Індекси на тимчасові таблиці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Навіщо вони потрібні</a:t>
            </a:r>
          </a:p>
          <a:p>
            <a:endParaRPr/>
          </a:p>
          <a:p>
            <a:r>
              <a:t>Приклад:</a:t>
            </a:r>
          </a:p>
          <a:p>
            <a:r>
              <a:t>CREATE INDEX idx_temp ON #tempTable(ColumnName)</a:t>
            </a:r>
          </a:p>
          <a:p>
            <a:endParaRPr/>
          </a:p>
          <a:p>
            <a:r>
              <a:t>Афоризм: “Місячне світло краще ніж пітьма.”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C056FF13-E832-1782-3ADD-E254DC75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Раннє фільтрування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Приклад:</a:t>
            </a:r>
          </a:p>
          <a:p>
            <a:r>
              <a:t>WITH filtered_orders AS (...)</a:t>
            </a:r>
          </a:p>
          <a:p>
            <a:endParaRPr/>
          </a:p>
          <a:p>
            <a:r>
              <a:t>Пояснення впливу на продуктивність</a:t>
            </a:r>
          </a:p>
          <a:p>
            <a:endParaRPr/>
          </a:p>
          <a:p>
            <a:r>
              <a:t>Афоризм: “Шлях легший для того, хто не несе зайвого.”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A6B41FF8-CDC5-B9BC-D951-10F7DCC2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EXISTS &gt; IN/JOIN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Код:</a:t>
            </a:r>
          </a:p>
          <a:p>
            <a:r>
              <a:t>WHERE EXISTS (...)</a:t>
            </a:r>
          </a:p>
          <a:p>
            <a:endParaRPr/>
          </a:p>
          <a:p>
            <a:r>
              <a:t>Заміна IN та JOIN для перевірки</a:t>
            </a:r>
          </a:p>
          <a:p>
            <a:endParaRPr/>
          </a:p>
          <a:p>
            <a:r>
              <a:t>Афоризм: “Один точний удар краще тисячі сліпих помахів.”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інь, ссавець, підлога, земл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182C29EB-3394-3C8A-A55A-610D02A6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8751" b="625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CTE / APPLY замість вкладених запитів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7765321" cy="4058751"/>
          </a:xfrm>
        </p:spPr>
        <p:txBody>
          <a:bodyPr anchor="ctr">
            <a:normAutofit/>
          </a:bodyPr>
          <a:lstStyle/>
          <a:p>
            <a:r>
              <a:t>🔄 Покращення читабельності та продуктивності</a:t>
            </a:r>
          </a:p>
          <a:p>
            <a:endParaRPr/>
          </a:p>
          <a:p>
            <a:r>
              <a:t>Афоризм: “Ясний розум бачить шлях…”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ь">
  <a:themeElements>
    <a:clrScheme name="Сланец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TM04033929[[fn=Сланець]]</Template>
  <TotalTime>10</TotalTime>
  <Words>313</Words>
  <Application>Microsoft Office PowerPoint</Application>
  <PresentationFormat>Екран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Aptos</vt:lpstr>
      <vt:lpstr>Calisto MT</vt:lpstr>
      <vt:lpstr>Wingdings 2</vt:lpstr>
      <vt:lpstr>Сланець</vt:lpstr>
      <vt:lpstr>SQL Judo. Тінь майстра</vt:lpstr>
      <vt:lpstr>Вивчення структури даних</vt:lpstr>
      <vt:lpstr>Уникайте SELECT *</vt:lpstr>
      <vt:lpstr>Тимчасові таблиці — #temp vs @table</vt:lpstr>
      <vt:lpstr>CREATE TABLE замість SELECT INTO</vt:lpstr>
      <vt:lpstr>Індекси на тимчасові таблиці</vt:lpstr>
      <vt:lpstr>Раннє фільтрування даних</vt:lpstr>
      <vt:lpstr>EXISTS &gt; IN/JOIN</vt:lpstr>
      <vt:lpstr>CTE / APPLY замість вкладених запитів</vt:lpstr>
      <vt:lpstr>Типи даних і перетворення</vt:lpstr>
      <vt:lpstr>Недетерміновані функції</vt:lpstr>
      <vt:lpstr>CONCAT замість +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Oleksiy SQLS DBA</dc:creator>
  <cp:keywords/>
  <dc:description>generated using python-pptx</dc:description>
  <cp:lastModifiedBy>Хрустовський Олексій Володимирович</cp:lastModifiedBy>
  <cp:revision>3</cp:revision>
  <dcterms:created xsi:type="dcterms:W3CDTF">2013-01-27T09:14:16Z</dcterms:created>
  <dcterms:modified xsi:type="dcterms:W3CDTF">2025-08-06T18:09:53Z</dcterms:modified>
  <cp:category/>
</cp:coreProperties>
</file>