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9" r:id="rId6"/>
    <p:sldId id="266" r:id="rId7"/>
    <p:sldId id="270" r:id="rId8"/>
    <p:sldId id="276" r:id="rId9"/>
    <p:sldId id="271" r:id="rId10"/>
    <p:sldId id="277" r:id="rId11"/>
    <p:sldId id="273" r:id="rId12"/>
    <p:sldId id="279" r:id="rId13"/>
    <p:sldId id="275" r:id="rId14"/>
    <p:sldId id="258" r:id="rId15"/>
    <p:sldId id="283" r:id="rId16"/>
    <p:sldId id="291" r:id="rId17"/>
    <p:sldId id="292" r:id="rId18"/>
    <p:sldId id="293" r:id="rId19"/>
    <p:sldId id="294" r:id="rId20"/>
    <p:sldId id="295" r:id="rId21"/>
    <p:sldId id="297" r:id="rId22"/>
    <p:sldId id="281" r:id="rId23"/>
    <p:sldId id="284" r:id="rId24"/>
    <p:sldId id="289" r:id="rId25"/>
    <p:sldId id="290" r:id="rId26"/>
    <p:sldId id="285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125FA5-9CDE-4ED2-B3F1-670A7F956FE5}">
          <p14:sldIdLst>
            <p14:sldId id="256"/>
            <p14:sldId id="260"/>
          </p14:sldIdLst>
        </p14:section>
        <p14:section name="5. SELECT 문" id="{06C45651-9141-4263-833A-48028D6C39BA}">
          <p14:sldIdLst>
            <p14:sldId id="257"/>
            <p14:sldId id="259"/>
            <p14:sldId id="269"/>
            <p14:sldId id="266"/>
            <p14:sldId id="270"/>
            <p14:sldId id="276"/>
            <p14:sldId id="271"/>
            <p14:sldId id="277"/>
            <p14:sldId id="273"/>
            <p14:sldId id="279"/>
            <p14:sldId id="275"/>
          </p14:sldIdLst>
        </p14:section>
        <p14:section name="6. 단일 행 함수" id="{89304AB4-2A34-4FE3-9229-7D1C1B7B4A1B}">
          <p14:sldIdLst>
            <p14:sldId id="258"/>
            <p14:sldId id="283"/>
            <p14:sldId id="291"/>
            <p14:sldId id="292"/>
            <p14:sldId id="293"/>
            <p14:sldId id="294"/>
            <p14:sldId id="295"/>
            <p14:sldId id="297"/>
          </p14:sldIdLst>
        </p14:section>
        <p14:section name="7. WHERE 절" id="{2288485B-C4E1-4144-BF6D-C79938ED7251}">
          <p14:sldIdLst>
            <p14:sldId id="281"/>
            <p14:sldId id="284"/>
            <p14:sldId id="289"/>
            <p14:sldId id="290"/>
          </p14:sldIdLst>
        </p14:section>
        <p14:section name="8. ORDER BY절" id="{7E644A83-BEEA-49A4-AA5A-6F410D3AB2C9}">
          <p14:sldIdLst>
            <p14:sldId id="28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jc.asia/bbs/board.php?bo_table=LecSQLnPlSql&amp;wr_id=252" TargetMode="External"/><Relationship Id="rId2" Type="http://schemas.openxmlformats.org/officeDocument/2006/relationships/hyperlink" Target="https://blogs.oracle.com/machinelearning/to-sample-or-not-to-sample-part-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bee.net/lecture/1032" TargetMode="External"/><Relationship Id="rId2" Type="http://schemas.openxmlformats.org/officeDocument/2006/relationships/hyperlink" Target="http://www.gurubee.net/lecture/10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seotaji&amp;logNo=80199874344&amp;proxyReferer=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spc="-150" dirty="0" smtClean="0"/>
              <a:t>불친절한 </a:t>
            </a:r>
            <a:r>
              <a:rPr lang="en-US" altLang="ko-KR" sz="6000" spc="-150" dirty="0" smtClean="0"/>
              <a:t>SQL </a:t>
            </a:r>
            <a:r>
              <a:rPr lang="ko-KR" altLang="en-US" sz="6000" spc="-150" dirty="0" smtClean="0"/>
              <a:t>프로그래밍</a:t>
            </a:r>
            <a:endParaRPr lang="ko-KR" altLang="en-US" sz="6000" spc="-15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2</a:t>
            </a:r>
            <a:r>
              <a:rPr lang="ko-KR" altLang="en-US" sz="2800" dirty="0" smtClean="0">
                <a:solidFill>
                  <a:schemeClr val="tx1"/>
                </a:solidFill>
              </a:rPr>
              <a:t>부 기초쿼리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ko-KR" altLang="en-US" sz="2800" dirty="0" err="1" smtClean="0"/>
              <a:t>리터럴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4.  </a:t>
            </a:r>
            <a:r>
              <a:rPr lang="ko-KR" altLang="en-US" dirty="0" smtClean="0"/>
              <a:t>인터벌</a:t>
            </a:r>
            <a:r>
              <a:rPr lang="en-US" altLang="ko-KR" dirty="0" smtClean="0"/>
              <a:t>(interval)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시간의 간격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INTERVAL + ‘</a:t>
            </a:r>
            <a:r>
              <a:rPr lang="ko-KR" altLang="en-US" dirty="0" smtClean="0"/>
              <a:t>수치</a:t>
            </a:r>
            <a:r>
              <a:rPr lang="en-US" altLang="ko-KR" dirty="0" smtClean="0"/>
              <a:t>’ +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3014" y="2402958"/>
            <a:ext cx="10818527" cy="3601027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94686" y="2736851"/>
            <a:ext cx="9770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'1' YEAR 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			-- 1</a:t>
            </a:r>
            <a:r>
              <a:rPr lang="ko-KR" altLang="en-US" dirty="0" smtClean="0">
                <a:latin typeface="Consolas" panose="020B0609020204030204" pitchFamily="49" charset="0"/>
              </a:rPr>
              <a:t>년 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</a:t>
            </a:r>
            <a:r>
              <a:rPr lang="en-US" altLang="ko-K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＇1＇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MONTH 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		-- 1</a:t>
            </a:r>
            <a:r>
              <a:rPr lang="ko-KR" altLang="en-US" dirty="0" smtClean="0">
                <a:latin typeface="Consolas" panose="020B0609020204030204" pitchFamily="49" charset="0"/>
              </a:rPr>
              <a:t>달 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</a:t>
            </a:r>
            <a:r>
              <a:rPr lang="en-US" altLang="ko-K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＇1＇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dirty="0">
                <a:latin typeface="Consolas" panose="020B0609020204030204" pitchFamily="49" charset="0"/>
              </a:rPr>
              <a:t>  FROM DUAL</a:t>
            </a:r>
            <a:r>
              <a:rPr lang="en-US" altLang="ko-KR" dirty="0" smtClean="0">
                <a:latin typeface="Consolas" panose="020B0609020204030204" pitchFamily="49" charset="0"/>
              </a:rPr>
              <a:t>;			-- 1</a:t>
            </a:r>
            <a:r>
              <a:rPr lang="ko-KR" altLang="en-US" dirty="0" smtClean="0">
                <a:latin typeface="Consolas" panose="020B0609020204030204" pitchFamily="49" charset="0"/>
              </a:rPr>
              <a:t>일 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'1' HOUR 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			-- 1</a:t>
            </a:r>
            <a:r>
              <a:rPr lang="ko-KR" altLang="en-US" dirty="0" smtClean="0">
                <a:latin typeface="Consolas" panose="020B0609020204030204" pitchFamily="49" charset="0"/>
              </a:rPr>
              <a:t>시간 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'1' MINUTE</a:t>
            </a:r>
            <a:r>
              <a:rPr lang="en-US" altLang="ko-KR" dirty="0">
                <a:latin typeface="Consolas" panose="020B0609020204030204" pitchFamily="49" charset="0"/>
              </a:rPr>
              <a:t>  FROM DUAL</a:t>
            </a:r>
            <a:r>
              <a:rPr lang="en-US" altLang="ko-KR" dirty="0" smtClean="0">
                <a:latin typeface="Consolas" panose="020B0609020204030204" pitchFamily="49" charset="0"/>
              </a:rPr>
              <a:t>;		-- 1</a:t>
            </a:r>
            <a:r>
              <a:rPr lang="ko-KR" altLang="en-US" dirty="0" smtClean="0">
                <a:latin typeface="Consolas" panose="020B0609020204030204" pitchFamily="49" charset="0"/>
              </a:rPr>
              <a:t>분 후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'10-1' YEAR TO MONTH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    -- </a:t>
            </a:r>
            <a:r>
              <a:rPr lang="en-US" altLang="ko-KR" dirty="0">
                <a:latin typeface="Consolas" panose="020B0609020204030204" pitchFamily="49" charset="0"/>
              </a:rPr>
              <a:t>+10</a:t>
            </a:r>
            <a:r>
              <a:rPr lang="ko-KR" altLang="en-US" dirty="0">
                <a:latin typeface="Consolas" panose="020B0609020204030204" pitchFamily="49" charset="0"/>
              </a:rPr>
              <a:t>년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개월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'2:10' HOUR TO MINUTE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   -- </a:t>
            </a:r>
            <a:r>
              <a:rPr lang="en-US" altLang="ko-KR" dirty="0">
                <a:latin typeface="Consolas" panose="020B0609020204030204" pitchFamily="49" charset="0"/>
              </a:rPr>
              <a:t>+2</a:t>
            </a:r>
            <a:r>
              <a:rPr lang="ko-KR" altLang="en-US" dirty="0">
                <a:latin typeface="Consolas" panose="020B0609020204030204" pitchFamily="49" charset="0"/>
              </a:rPr>
              <a:t>시간 </a:t>
            </a:r>
            <a:r>
              <a:rPr lang="en-US" altLang="ko-KR" dirty="0">
                <a:latin typeface="Consolas" panose="020B0609020204030204" pitchFamily="49" charset="0"/>
              </a:rPr>
              <a:t>10</a:t>
            </a:r>
            <a:r>
              <a:rPr lang="ko-KR" altLang="en-US" dirty="0">
                <a:latin typeface="Consolas" panose="020B0609020204030204" pitchFamily="49" charset="0"/>
              </a:rPr>
              <a:t>분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SELECT SYSDATE +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INTERVAL '1:30' MINUTE TO SECOND</a:t>
            </a:r>
            <a:r>
              <a:rPr lang="en-US" altLang="ko-KR" dirty="0">
                <a:latin typeface="Consolas" panose="020B0609020204030204" pitchFamily="49" charset="0"/>
              </a:rPr>
              <a:t> FROM DUAL</a:t>
            </a:r>
            <a:r>
              <a:rPr lang="en-US" altLang="ko-KR" dirty="0" smtClean="0">
                <a:latin typeface="Consolas" panose="020B0609020204030204" pitchFamily="49" charset="0"/>
              </a:rPr>
              <a:t>; -- </a:t>
            </a:r>
            <a:r>
              <a:rPr lang="en-US" altLang="ko-KR" dirty="0">
                <a:latin typeface="Consolas" panose="020B0609020204030204" pitchFamily="49" charset="0"/>
              </a:rPr>
              <a:t>+1</a:t>
            </a:r>
            <a:r>
              <a:rPr lang="ko-KR" altLang="en-US" dirty="0">
                <a:latin typeface="Consolas" panose="020B0609020204030204" pitchFamily="49" charset="0"/>
              </a:rPr>
              <a:t>분 </a:t>
            </a:r>
            <a:r>
              <a:rPr lang="en-US" altLang="ko-KR" dirty="0">
                <a:latin typeface="Consolas" panose="020B0609020204030204" pitchFamily="49" charset="0"/>
              </a:rPr>
              <a:t>30</a:t>
            </a:r>
            <a:r>
              <a:rPr lang="ko-KR" altLang="en-US" dirty="0">
                <a:latin typeface="Consolas" panose="020B0609020204030204" pitchFamily="49" charset="0"/>
              </a:rPr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/>
          </a:bodyPr>
          <a:lstStyle/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en-US" altLang="ko-KR" dirty="0">
                <a:latin typeface="맑은 고딕" panose="020B0503020000020004" pitchFamily="50" charset="-127"/>
              </a:rPr>
              <a:t>※ </a:t>
            </a:r>
            <a:r>
              <a:rPr lang="en-US" altLang="ko-KR" i="1" dirty="0">
                <a:latin typeface="맑은 고딕" panose="020B0503020000020004" pitchFamily="50" charset="-127"/>
              </a:rPr>
              <a:t>TIMESTAMP</a:t>
            </a:r>
            <a:r>
              <a:rPr lang="ko-KR" altLang="en-US" i="1" dirty="0">
                <a:latin typeface="맑은 고딕" panose="020B0503020000020004" pitchFamily="50" charset="-127"/>
              </a:rPr>
              <a:t> 활용하여</a:t>
            </a:r>
            <a:r>
              <a:rPr lang="en-US" altLang="ko-KR" i="1" dirty="0">
                <a:latin typeface="맑은 고딕" panose="020B0503020000020004" pitchFamily="50" charset="-127"/>
              </a:rPr>
              <a:t> </a:t>
            </a:r>
            <a:r>
              <a:rPr lang="ko-KR" altLang="en-US" i="1" dirty="0">
                <a:latin typeface="맑은 고딕" panose="020B0503020000020004" pitchFamily="50" charset="-127"/>
              </a:rPr>
              <a:t>데이터 복구</a:t>
            </a:r>
            <a:endParaRPr lang="en-US" altLang="ko-KR" i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i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/>
              <a:t>    -  FROM</a:t>
            </a:r>
            <a:r>
              <a:rPr lang="ko-KR" altLang="en-US" dirty="0"/>
              <a:t>절에 </a:t>
            </a:r>
            <a:r>
              <a:rPr lang="en-US" altLang="ko-KR" dirty="0">
                <a:solidFill>
                  <a:srgbClr val="FFFF00"/>
                </a:solidFill>
              </a:rPr>
              <a:t>AS OF TIMESTAMP(‘SYSTIMESTAMP – INTERVAL</a:t>
            </a:r>
            <a:r>
              <a:rPr lang="en-US" altLang="ko-KR" dirty="0"/>
              <a:t> ‘10’ MINUTE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사용하면 </a:t>
            </a:r>
            <a:r>
              <a:rPr lang="en-US" altLang="ko-KR" dirty="0"/>
              <a:t>DELETE </a:t>
            </a:r>
            <a:r>
              <a:rPr lang="ko-KR" altLang="en-US" dirty="0"/>
              <a:t>하기 전 </a:t>
            </a:r>
            <a:r>
              <a:rPr lang="en-US" altLang="ko-KR" dirty="0"/>
              <a:t>10</a:t>
            </a:r>
            <a:r>
              <a:rPr lang="ko-KR" altLang="en-US" dirty="0"/>
              <a:t>분 전 데이터를 조회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[‘</a:t>
            </a:r>
            <a:r>
              <a:rPr lang="ko-KR" altLang="en-US" dirty="0"/>
              <a:t>수치</a:t>
            </a:r>
            <a:r>
              <a:rPr lang="en-US" altLang="ko-KR" dirty="0"/>
              <a:t>’ + SECOND/MINUTE/HOUR/DAY]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r>
              <a:rPr lang="ko-KR" altLang="en-US" sz="2800" dirty="0" smtClean="0"/>
              <a:t>널</a:t>
            </a:r>
            <a:r>
              <a:rPr lang="en-US" altLang="ko-KR" sz="2800" dirty="0" smtClean="0"/>
              <a:t>(NULL)</a:t>
            </a:r>
          </a:p>
          <a:p>
            <a:pPr marL="0" indent="0">
              <a:buNone/>
            </a:pPr>
            <a:r>
              <a:rPr lang="en-US" altLang="ko-KR" dirty="0" smtClean="0"/>
              <a:t>  : </a:t>
            </a:r>
            <a:r>
              <a:rPr lang="ko-KR" altLang="en-US" dirty="0" smtClean="0"/>
              <a:t>값이 없거나 정해지지 않은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오라클에서는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을 동일한 것으로 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‘’</a:t>
            </a:r>
            <a:r>
              <a:rPr lang="ko-KR" altLang="en-US" dirty="0" smtClean="0"/>
              <a:t>보다는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위해서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 사용을 추천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35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800" dirty="0" smtClean="0"/>
              <a:t>연산자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* </a:t>
            </a:r>
            <a:r>
              <a:rPr lang="ko-KR" altLang="en-US" sz="2400" dirty="0"/>
              <a:t>연결 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 : </a:t>
            </a:r>
            <a:r>
              <a:rPr lang="en-US" altLang="ko-KR" sz="2400" dirty="0">
                <a:solidFill>
                  <a:srgbClr val="FFFF00"/>
                </a:solidFill>
              </a:rPr>
              <a:t>||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피연산자를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연결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ko-KR" altLang="en-US" sz="2800" dirty="0" err="1" smtClean="0"/>
              <a:t>표현식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* </a:t>
            </a:r>
            <a:r>
              <a:rPr lang="en-US" altLang="ko-KR" sz="2200" dirty="0" smtClean="0"/>
              <a:t>CASE</a:t>
            </a:r>
          </a:p>
          <a:p>
            <a:pPr marL="0" indent="0">
              <a:buNone/>
            </a:pPr>
            <a:r>
              <a:rPr lang="en-US" altLang="ko-KR" dirty="0" smtClean="0"/>
              <a:t>    -  </a:t>
            </a:r>
            <a:r>
              <a:rPr lang="en-US" altLang="ko-KR" dirty="0"/>
              <a:t>CASE </a:t>
            </a:r>
            <a:r>
              <a:rPr lang="ko-KR" altLang="en-US" dirty="0" smtClean="0"/>
              <a:t> </a:t>
            </a:r>
            <a:r>
              <a:rPr lang="en-US" altLang="ko-KR" dirty="0"/>
              <a:t>WHEN </a:t>
            </a:r>
            <a:r>
              <a:rPr lang="ko-KR" altLang="en-US" dirty="0" err="1" smtClean="0"/>
              <a:t>평가식</a:t>
            </a:r>
            <a:r>
              <a:rPr lang="en-US" altLang="ko-KR" dirty="0" smtClean="0"/>
              <a:t>1 </a:t>
            </a:r>
            <a:r>
              <a:rPr lang="en-US" altLang="ko-KR" dirty="0"/>
              <a:t>THEN </a:t>
            </a:r>
            <a:r>
              <a:rPr lang="ko-KR" altLang="en-US" dirty="0" err="1"/>
              <a:t>반환값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     WHEN </a:t>
            </a:r>
            <a:r>
              <a:rPr lang="ko-KR" altLang="en-US" dirty="0" err="1" smtClean="0"/>
              <a:t>평가식</a:t>
            </a:r>
            <a:r>
              <a:rPr lang="en-US" altLang="ko-KR" dirty="0" smtClean="0"/>
              <a:t>2 THEN </a:t>
            </a:r>
            <a:r>
              <a:rPr lang="ko-KR" altLang="en-US" dirty="0" err="1"/>
              <a:t>반환값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     [ELSE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3]  </a:t>
            </a:r>
            <a:r>
              <a:rPr lang="en-US" altLang="ko-KR" dirty="0"/>
              <a:t>-- </a:t>
            </a:r>
            <a:r>
              <a:rPr lang="ko-KR" altLang="en-US" dirty="0"/>
              <a:t>생략하면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/>
              <a:t>END AS </a:t>
            </a:r>
            <a:r>
              <a:rPr lang="en-US" altLang="ko-KR" dirty="0" smtClean="0"/>
              <a:t>alias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SELECT, WHERE, GROUP BY, HAVING, ORDER </a:t>
            </a:r>
            <a:r>
              <a:rPr lang="ko-KR" altLang="en-US" dirty="0" smtClean="0"/>
              <a:t>절 다 사용 가능</a:t>
            </a:r>
            <a:endParaRPr lang="en-US" altLang="ko-KR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슈도</a:t>
            </a:r>
            <a:r>
              <a:rPr lang="ko-KR" altLang="en-US" sz="2800" dirty="0" smtClean="0"/>
              <a:t> 칼럼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테이블에 없는 </a:t>
            </a:r>
            <a:r>
              <a:rPr lang="ko-KR" altLang="en-US" sz="2800" dirty="0" err="1" smtClean="0"/>
              <a:t>컬럼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200" dirty="0" smtClean="0"/>
              <a:t>* ROWID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데이터베이스에서 행을 식별하는 고유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값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 번호로 구성되어</a:t>
            </a:r>
            <a:r>
              <a:rPr lang="en-US" altLang="ko-KR" dirty="0"/>
              <a:t> </a:t>
            </a:r>
            <a:r>
              <a:rPr lang="ko-KR" altLang="en-US" dirty="0" smtClean="0"/>
              <a:t>테이블에 빨리 접근이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주석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    -- </a:t>
            </a:r>
            <a:r>
              <a:rPr lang="ko-KR" altLang="en-US" sz="1800" dirty="0" smtClean="0">
                <a:solidFill>
                  <a:schemeClr val="tx1">
                    <a:lumMod val="65000"/>
                  </a:schemeClr>
                </a:solidFill>
              </a:rPr>
              <a:t>한 줄 주석</a:t>
            </a:r>
            <a:endParaRPr lang="en-US" altLang="ko-KR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     /*  </a:t>
            </a:r>
            <a:r>
              <a:rPr lang="ko-KR" altLang="en-US" sz="1800" dirty="0" smtClean="0">
                <a:solidFill>
                  <a:schemeClr val="tx1">
                    <a:lumMod val="65000"/>
                  </a:schemeClr>
                </a:solidFill>
              </a:rPr>
              <a:t>블록 주석 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*/ 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ko-KR" altLang="en-US" sz="2400" dirty="0" smtClean="0"/>
              <a:t>힌트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 --</a:t>
            </a:r>
            <a:r>
              <a:rPr lang="en-US" altLang="ko-KR" sz="1800" dirty="0" smtClean="0">
                <a:solidFill>
                  <a:srgbClr val="FFFF00"/>
                </a:solidFill>
              </a:rPr>
              <a:t>+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</a:schemeClr>
                </a:solidFill>
              </a:rPr>
              <a:t>한 줄 </a:t>
            </a:r>
            <a:r>
              <a:rPr lang="ko-KR" altLang="en-US" sz="1800" dirty="0" smtClean="0">
                <a:solidFill>
                  <a:schemeClr val="tx1">
                    <a:lumMod val="65000"/>
                  </a:schemeClr>
                </a:solidFill>
              </a:rPr>
              <a:t>힌트</a:t>
            </a:r>
            <a:endParaRPr lang="en-US" altLang="ko-KR" sz="18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65000"/>
                  </a:schemeClr>
                </a:solidFill>
              </a:rPr>
              <a:t>     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/*</a:t>
            </a:r>
            <a:r>
              <a:rPr lang="en-US" altLang="ko-KR" sz="1800" dirty="0" smtClean="0">
                <a:solidFill>
                  <a:srgbClr val="FFFF00"/>
                </a:solidFill>
              </a:rPr>
              <a:t>+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ko-KR" altLang="en-US" sz="1800" dirty="0" smtClean="0">
                <a:solidFill>
                  <a:schemeClr val="tx1">
                    <a:lumMod val="65000"/>
                  </a:schemeClr>
                </a:solidFill>
              </a:rPr>
              <a:t>블록 힌트 </a:t>
            </a:r>
            <a:r>
              <a:rPr lang="en-US" altLang="ko-KR" sz="1800" dirty="0" smtClean="0">
                <a:solidFill>
                  <a:schemeClr val="tx1">
                    <a:lumMod val="65000"/>
                  </a:schemeClr>
                </a:solidFill>
              </a:rPr>
              <a:t>*/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2400" dirty="0" err="1" smtClean="0"/>
              <a:t>바인드</a:t>
            </a:r>
            <a:r>
              <a:rPr lang="ko-KR" altLang="en-US" sz="2400" dirty="0" smtClean="0"/>
              <a:t> 변수  </a:t>
            </a:r>
            <a:r>
              <a:rPr lang="en-US" altLang="ko-KR" sz="2400" dirty="0" smtClean="0"/>
              <a:t>:v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* </a:t>
            </a:r>
            <a:r>
              <a:rPr lang="ko-KR" altLang="en-US" sz="1800" dirty="0" smtClean="0"/>
              <a:t>같은 </a:t>
            </a:r>
            <a:r>
              <a:rPr lang="en-US" altLang="ko-KR" sz="1800" dirty="0" smtClean="0"/>
              <a:t>SQL</a:t>
            </a:r>
            <a:r>
              <a:rPr lang="ko-KR" altLang="en-US" sz="1800" dirty="0" smtClean="0"/>
              <a:t>문이라도 </a:t>
            </a:r>
            <a:r>
              <a:rPr lang="en-US" altLang="ko-KR" sz="1800" dirty="0" smtClean="0"/>
              <a:t>WHERE </a:t>
            </a:r>
            <a:r>
              <a:rPr lang="en-US" altLang="ko-KR" sz="1800" dirty="0" err="1" smtClean="0"/>
              <a:t>empno</a:t>
            </a:r>
            <a:r>
              <a:rPr lang="en-US" altLang="ko-KR" sz="1800" dirty="0" smtClean="0"/>
              <a:t>=4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WHERE </a:t>
            </a:r>
            <a:r>
              <a:rPr lang="en-US" altLang="ko-KR" sz="1800" dirty="0" err="1" smtClean="0"/>
              <a:t>empno</a:t>
            </a:r>
            <a:r>
              <a:rPr lang="en-US" altLang="ko-KR" sz="1800" dirty="0" smtClean="0"/>
              <a:t>=5</a:t>
            </a:r>
            <a:r>
              <a:rPr lang="ko-KR" altLang="en-US" sz="1800" dirty="0" smtClean="0"/>
              <a:t>을 다른 </a:t>
            </a:r>
            <a:r>
              <a:rPr lang="en-US" altLang="ko-KR" sz="1800" dirty="0" smtClean="0"/>
              <a:t>SQL </a:t>
            </a:r>
            <a:r>
              <a:rPr lang="ko-KR" altLang="en-US" sz="1800" dirty="0" smtClean="0"/>
              <a:t>문장으로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인식하여 </a:t>
            </a:r>
            <a:r>
              <a:rPr lang="ko-KR" altLang="en-US" sz="1800" dirty="0" err="1" smtClean="0"/>
              <a:t>하드파싱을</a:t>
            </a:r>
            <a:r>
              <a:rPr lang="ko-KR" altLang="en-US" sz="1800" dirty="0" smtClean="0"/>
              <a:t> 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WHERE </a:t>
            </a:r>
            <a:r>
              <a:rPr lang="en-US" altLang="ko-KR" sz="1800" dirty="0" err="1"/>
              <a:t>empno</a:t>
            </a:r>
            <a:r>
              <a:rPr lang="en-US" altLang="ko-KR" sz="1800" dirty="0"/>
              <a:t>=:</a:t>
            </a:r>
            <a:r>
              <a:rPr lang="en-US" altLang="ko-KR" sz="1800" dirty="0" smtClean="0"/>
              <a:t>v </a:t>
            </a:r>
            <a:r>
              <a:rPr lang="ko-KR" altLang="en-US" sz="1800" dirty="0" smtClean="0"/>
              <a:t>으로 사용 시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소프트파싱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변수 대신 </a:t>
            </a:r>
            <a:r>
              <a:rPr lang="ko-KR" altLang="en-US" sz="1800" dirty="0" err="1"/>
              <a:t>바인드</a:t>
            </a:r>
            <a:r>
              <a:rPr lang="ko-KR" altLang="en-US" sz="1800" dirty="0"/>
              <a:t> 변수를 </a:t>
            </a:r>
            <a:r>
              <a:rPr lang="ko-KR" altLang="en-US" sz="1800" dirty="0" smtClean="0"/>
              <a:t>활용하면 </a:t>
            </a:r>
            <a:r>
              <a:rPr lang="ko-KR" altLang="en-US" sz="1800" dirty="0" err="1"/>
              <a:t>퀴리의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재사용성을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높여 효율적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WHERE </a:t>
            </a:r>
            <a:r>
              <a:rPr lang="en-US" altLang="ko-KR" sz="1800" dirty="0" err="1"/>
              <a:t>empno</a:t>
            </a:r>
            <a:r>
              <a:rPr lang="en-US" altLang="ko-KR" sz="1800" dirty="0"/>
              <a:t>=:</a:t>
            </a:r>
            <a:r>
              <a:rPr lang="en-US" altLang="ko-KR" sz="1800" dirty="0" smtClean="0"/>
              <a:t>v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705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단일 행 함수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104293" y="1518080"/>
            <a:ext cx="9256032" cy="44255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내장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함수 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문자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숫자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날짜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변환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널 관련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비교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엔코딩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정보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5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600" dirty="0" smtClean="0"/>
              <a:t>1. </a:t>
            </a:r>
            <a:r>
              <a:rPr lang="ko-KR" altLang="en-US" sz="2600" dirty="0" smtClean="0"/>
              <a:t>문자 함수</a:t>
            </a:r>
            <a:endParaRPr lang="en-US" altLang="ko-KR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LOWER (char) / UPPER (char) : </a:t>
            </a:r>
            <a:r>
              <a:rPr lang="ko-KR" altLang="en-US" dirty="0" smtClean="0"/>
              <a:t>소문자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대문자 변환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LPAD (expr1, n [,expr2]) / RPAD (expr1, n [,expr2])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: expr1</a:t>
            </a:r>
            <a:r>
              <a:rPr lang="ko-KR" altLang="en-US" dirty="0" smtClean="0"/>
              <a:t>의 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오른쪽에 </a:t>
            </a:r>
            <a:r>
              <a:rPr lang="en-US" altLang="ko-KR" dirty="0" smtClean="0"/>
              <a:t>expr2 </a:t>
            </a:r>
            <a:r>
              <a:rPr lang="ko-KR" altLang="en-US" dirty="0" smtClean="0"/>
              <a:t>문자를 </a:t>
            </a:r>
            <a:r>
              <a:rPr lang="ko-KR" altLang="en-US" dirty="0" err="1" smtClean="0"/>
              <a:t>끼워넣어서</a:t>
            </a:r>
            <a:r>
              <a:rPr lang="ko-KR" altLang="en-US" dirty="0" smtClean="0"/>
              <a:t> 전체 길이를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로 맞춤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TRIM ( expr1 [,expr2] ) / LTRIM </a:t>
            </a:r>
            <a:r>
              <a:rPr lang="en-US" altLang="ko-KR" dirty="0"/>
              <a:t>( expr1 [,expr2] </a:t>
            </a:r>
            <a:r>
              <a:rPr lang="en-US" altLang="ko-KR" dirty="0" smtClean="0"/>
              <a:t>) / RTRIM </a:t>
            </a:r>
            <a:r>
              <a:rPr lang="en-US" altLang="ko-KR" dirty="0"/>
              <a:t>( expr1 [,expr2] 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공백을 제거하거나 특정문자 </a:t>
            </a:r>
            <a:r>
              <a:rPr lang="en-US" altLang="ko-KR" dirty="0" smtClean="0"/>
              <a:t>expr2</a:t>
            </a:r>
            <a:r>
              <a:rPr lang="ko-KR" altLang="en-US" dirty="0" smtClean="0"/>
              <a:t>을 제거하기 위해 사용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SUBSTR(char, m [, n]) : </a:t>
            </a:r>
            <a:r>
              <a:rPr lang="ko-KR" altLang="en-US" dirty="0" smtClean="0"/>
              <a:t>문자열에서 특정 문자열 추출하기 위해 사용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	Ex. </a:t>
            </a:r>
            <a:r>
              <a:rPr lang="en-US" altLang="ko-KR" dirty="0"/>
              <a:t>SELECT SUBSTR(</a:t>
            </a:r>
            <a:r>
              <a:rPr lang="en-US" altLang="ko-KR" dirty="0" smtClean="0"/>
              <a:t>'HELLO ORACLE</a:t>
            </a:r>
            <a:r>
              <a:rPr lang="en-US" altLang="ko-KR" dirty="0"/>
              <a:t>', </a:t>
            </a:r>
            <a:r>
              <a:rPr lang="en-US" altLang="ko-KR" dirty="0" smtClean="0"/>
              <a:t>7) </a:t>
            </a:r>
            <a:r>
              <a:rPr lang="en-US" altLang="ko-KR" dirty="0"/>
              <a:t>FROM dual</a:t>
            </a:r>
            <a:r>
              <a:rPr lang="en-US" altLang="ko-KR" dirty="0" smtClean="0"/>
              <a:t>;	-- ORACLE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	Ex. SELECT SUBSTR('HELLO ORACLE', </a:t>
            </a:r>
            <a:r>
              <a:rPr lang="en-US" altLang="ko-KR" dirty="0" smtClean="0"/>
              <a:t>7, 2) </a:t>
            </a:r>
            <a:r>
              <a:rPr lang="en-US" altLang="ko-KR" dirty="0"/>
              <a:t>FROM dual;	-- </a:t>
            </a:r>
            <a:r>
              <a:rPr lang="en-US" altLang="ko-KR" dirty="0" smtClean="0"/>
              <a:t>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REPLACE (char, str1 [,str2]) : </a:t>
            </a:r>
            <a:r>
              <a:rPr lang="ko-KR" altLang="en-US" dirty="0" smtClean="0"/>
              <a:t>문자열 중 특정 문자열로 대체하기 위해 사용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9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9947125" cy="52450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숫자 함수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ABS (n) : </a:t>
            </a:r>
            <a:r>
              <a:rPr lang="ko-KR" altLang="en-US" dirty="0" smtClean="0"/>
              <a:t>절대값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SIGN (n) : </a:t>
            </a:r>
            <a:r>
              <a:rPr lang="ko-KR" altLang="en-US" dirty="0" smtClean="0"/>
              <a:t>부호 </a:t>
            </a:r>
            <a:r>
              <a:rPr lang="en-US" altLang="ko-KR" dirty="0" smtClean="0"/>
              <a:t>(1, -1, 0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ROUND (n1 [, n2]) : </a:t>
            </a:r>
            <a:r>
              <a:rPr lang="ko-KR" altLang="en-US" dirty="0" smtClean="0"/>
              <a:t>반올림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TRUNC </a:t>
            </a:r>
            <a:r>
              <a:rPr lang="en-US" altLang="ko-KR" dirty="0"/>
              <a:t>(n1 [, n2</a:t>
            </a:r>
            <a:r>
              <a:rPr lang="en-US" altLang="ko-KR" dirty="0" smtClean="0"/>
              <a:t>]) : </a:t>
            </a:r>
            <a:r>
              <a:rPr lang="ko-KR" altLang="en-US" dirty="0" smtClean="0"/>
              <a:t>버림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Ex. </a:t>
            </a:r>
            <a:r>
              <a:rPr lang="en-US" altLang="ko-KR" dirty="0"/>
              <a:t>ROUND (15.59) =&gt;16 </a:t>
            </a:r>
            <a:r>
              <a:rPr lang="en-US" altLang="ko-KR" dirty="0" smtClean="0"/>
              <a:t> / TRUNC </a:t>
            </a:r>
            <a:r>
              <a:rPr lang="en-US" altLang="ko-KR" dirty="0"/>
              <a:t>(15.59) =&gt;</a:t>
            </a:r>
            <a:r>
              <a:rPr lang="en-US" altLang="ko-KR" dirty="0" smtClean="0"/>
              <a:t>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CEIL (n) : </a:t>
            </a:r>
            <a:r>
              <a:rPr lang="ko-KR" altLang="en-US" dirty="0" smtClean="0"/>
              <a:t>가장 근접한 정수 값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크거나 같은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FLOOR (n) : </a:t>
            </a:r>
            <a:r>
              <a:rPr lang="ko-KR" altLang="en-US" dirty="0" smtClean="0"/>
              <a:t>가장 </a:t>
            </a:r>
            <a:r>
              <a:rPr lang="ko-KR" altLang="en-US" dirty="0"/>
              <a:t>근접한 정수 값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작거나 </a:t>
            </a:r>
            <a:r>
              <a:rPr lang="ko-KR" altLang="en-US" dirty="0">
                <a:solidFill>
                  <a:srgbClr val="FFFF00"/>
                </a:solidFill>
              </a:rPr>
              <a:t>같은 </a:t>
            </a:r>
            <a:r>
              <a:rPr lang="ko-KR" altLang="en-US" dirty="0"/>
              <a:t>값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Ex. CEIL (16 / 3) =&gt; 6  / FLOOR (16 / 3) =&gt;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MOD (n1, n2) : n1 % n2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n1 – ( n2 * </a:t>
            </a:r>
            <a:r>
              <a:rPr lang="en-US" altLang="ko-KR" dirty="0" smtClean="0">
                <a:sym typeface="Wingdings" panose="05000000000000000000" pitchFamily="2" charset="2"/>
              </a:rPr>
              <a:t>FLOOR </a:t>
            </a:r>
            <a:r>
              <a:rPr lang="en-US" altLang="ko-KR" dirty="0">
                <a:sym typeface="Wingdings" panose="05000000000000000000" pitchFamily="2" charset="2"/>
              </a:rPr>
              <a:t>(n1 / n2) 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REMAINDER (n1, n2) : n1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n2</a:t>
            </a:r>
            <a:r>
              <a:rPr lang="ko-KR" altLang="en-US" dirty="0" smtClean="0"/>
              <a:t>로 나눈 나머지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 n1 – ( n2 * ROUND (n1 / n2)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1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날짜 함수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: </a:t>
            </a:r>
            <a:r>
              <a:rPr lang="ko-KR" altLang="en-US" sz="2200" dirty="0"/>
              <a:t> </a:t>
            </a:r>
            <a:r>
              <a:rPr lang="ko-KR" altLang="en-US" sz="2200" dirty="0" err="1" smtClean="0"/>
              <a:t>날짜별</a:t>
            </a:r>
            <a:r>
              <a:rPr lang="ko-KR" altLang="en-US" sz="2200" dirty="0" smtClean="0"/>
              <a:t> 예약 접수 현황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주 단위 가장 많이 팔린 상품 등 달력 형태 계산 시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</a:t>
            </a:r>
            <a:r>
              <a:rPr lang="ko-KR" altLang="en-US" sz="2200" dirty="0" smtClean="0"/>
              <a:t> 주로 사용</a:t>
            </a:r>
            <a:endParaRPr lang="en-US" altLang="ko-KR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LAST_DAY (date) : </a:t>
            </a:r>
            <a:r>
              <a:rPr lang="ko-KR" altLang="en-US" sz="2200" dirty="0" smtClean="0"/>
              <a:t>해당 날짜가 속한 월의 말일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ADD_MONTHS (date, </a:t>
            </a:r>
            <a:r>
              <a:rPr lang="en-US" altLang="ko-KR" sz="2200" dirty="0"/>
              <a:t>n</a:t>
            </a:r>
            <a:r>
              <a:rPr lang="en-US" altLang="ko-KR" sz="2200" dirty="0" smtClean="0"/>
              <a:t>) : </a:t>
            </a:r>
            <a:r>
              <a:rPr lang="ko-KR" altLang="en-US" sz="2200" dirty="0" smtClean="0"/>
              <a:t>해당 날짜의</a:t>
            </a:r>
            <a:r>
              <a:rPr lang="en-US" altLang="ko-KR" sz="2200" dirty="0" smtClean="0"/>
              <a:t> n</a:t>
            </a:r>
            <a:r>
              <a:rPr lang="ko-KR" altLang="en-US" sz="2200" dirty="0" smtClean="0"/>
              <a:t>달 후 날짜</a:t>
            </a:r>
            <a:endParaRPr lang="en-US" altLang="ko-KR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MONTHS_BETWEEN (date1, date2) : </a:t>
            </a:r>
            <a:r>
              <a:rPr lang="ko-KR" altLang="en-US" sz="2200" dirty="0" smtClean="0"/>
              <a:t>날짜 사이의 개월 수</a:t>
            </a:r>
            <a:endParaRPr lang="en-US" altLang="ko-KR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EXTRACT ( YEAR/MONTH/DAY/HOUR/MINUTE/SECOND </a:t>
            </a:r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	 FROM expr )  : expr </a:t>
            </a:r>
            <a:r>
              <a:rPr lang="ko-KR" altLang="en-US" sz="2200" dirty="0" err="1" smtClean="0"/>
              <a:t>표현식에서</a:t>
            </a:r>
            <a:r>
              <a:rPr lang="ko-KR" altLang="en-US" sz="2200" dirty="0" smtClean="0"/>
              <a:t> 날짜 정보를 숫자 값으로 추출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400" dirty="0" smtClean="0"/>
              <a:t>	Ex. SELECT </a:t>
            </a:r>
            <a:r>
              <a:rPr lang="en-US" altLang="ko-KR" sz="2400" dirty="0"/>
              <a:t>EXTRACT(HOUR FROM SYSTIMESTAMP) FROM dual</a:t>
            </a:r>
            <a:r>
              <a:rPr lang="en-US" altLang="ko-KR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ROUND (date [, </a:t>
            </a:r>
            <a:r>
              <a:rPr lang="en-US" altLang="ko-KR" sz="2200" dirty="0" err="1" smtClean="0"/>
              <a:t>fmt</a:t>
            </a:r>
            <a:r>
              <a:rPr lang="en-US" altLang="ko-KR" sz="2200" dirty="0" smtClean="0"/>
              <a:t>]) : </a:t>
            </a:r>
            <a:r>
              <a:rPr lang="ko-KR" altLang="en-US" sz="2200" dirty="0" smtClean="0"/>
              <a:t>날짜 반올림 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fmt</a:t>
            </a:r>
            <a:r>
              <a:rPr lang="ko-KR" altLang="en-US" sz="2200" dirty="0" smtClean="0"/>
              <a:t> 없으면 </a:t>
            </a:r>
            <a:r>
              <a:rPr lang="en-US" altLang="ko-KR" sz="2200" dirty="0" smtClean="0"/>
              <a:t>day </a:t>
            </a:r>
            <a:r>
              <a:rPr lang="ko-KR" altLang="en-US" sz="2200" dirty="0" smtClean="0"/>
              <a:t>기준</a:t>
            </a:r>
            <a:r>
              <a:rPr lang="en-US" altLang="ko-KR" sz="2200" dirty="0" smtClean="0"/>
              <a:t>)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TRUNC </a:t>
            </a:r>
            <a:r>
              <a:rPr lang="en-US" altLang="ko-KR" sz="2200" dirty="0"/>
              <a:t>(date [, </a:t>
            </a:r>
            <a:r>
              <a:rPr lang="en-US" altLang="ko-KR" sz="2200" dirty="0" err="1"/>
              <a:t>fmt</a:t>
            </a:r>
            <a:r>
              <a:rPr lang="en-US" altLang="ko-KR" sz="2200" dirty="0"/>
              <a:t>]) : </a:t>
            </a:r>
            <a:r>
              <a:rPr lang="ko-KR" altLang="en-US" sz="2200" dirty="0" smtClean="0"/>
              <a:t>날짜 버림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	Ex. </a:t>
            </a:r>
            <a:r>
              <a:rPr lang="en-US" altLang="ko-KR" sz="2400" dirty="0" smtClean="0"/>
              <a:t>ROUND (</a:t>
            </a:r>
            <a:r>
              <a:rPr lang="en-US" altLang="ko-KR" sz="2400" dirty="0"/>
              <a:t>DATE '2003-06-17', 'MONTH</a:t>
            </a:r>
            <a:r>
              <a:rPr lang="en-US" altLang="ko-KR" sz="2400" dirty="0" smtClean="0"/>
              <a:t>') =&gt; ‘2003-07-01’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    </a:t>
            </a:r>
            <a:r>
              <a:rPr lang="en-US" altLang="ko-KR" sz="2400" dirty="0" smtClean="0"/>
              <a:t>TRUNC (DATE </a:t>
            </a:r>
            <a:r>
              <a:rPr lang="en-US" altLang="ko-KR" sz="2400" dirty="0"/>
              <a:t>'2003-06-17', 'MONTH') =&gt; ‘</a:t>
            </a:r>
            <a:r>
              <a:rPr lang="en-US" altLang="ko-KR" sz="2400" dirty="0" smtClean="0"/>
              <a:t>2003-06-01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66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변환 함수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: </a:t>
            </a:r>
            <a:r>
              <a:rPr lang="ko-KR" altLang="en-US" dirty="0" smtClean="0"/>
              <a:t>데이터 타입을 다른 타입으로 변환하는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명시적 변환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TO_CHAR (number)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Ex. TO_CHAR( 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, ‘YYYY-MM’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TO_NUMBER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TO_DATE ( char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Ex. TO_DATE ( ‘202003’, ‘YYYYMM’)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TO_TIMESTAMP( char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CAST (expr AS </a:t>
            </a:r>
            <a:r>
              <a:rPr lang="en-US" altLang="ko-KR" dirty="0" err="1" smtClean="0"/>
              <a:t>type_name</a:t>
            </a:r>
            <a:r>
              <a:rPr lang="en-US" altLang="ko-KR" dirty="0" smtClean="0"/>
              <a:t>) : expr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type_name</a:t>
            </a:r>
            <a:r>
              <a:rPr lang="ko-KR" altLang="en-US" dirty="0" smtClean="0"/>
              <a:t>에 지정한 타입으로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널 관련 함수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: </a:t>
            </a:r>
            <a:r>
              <a:rPr lang="ko-KR" altLang="en-US" dirty="0" smtClean="0"/>
              <a:t>널 처리를 위한 함수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NVL ( expr1, expr2 ) : expr1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널이면 </a:t>
            </a:r>
            <a:r>
              <a:rPr lang="en-US" altLang="ko-KR" dirty="0" smtClean="0"/>
              <a:t>expr2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NVL2 ( expr1</a:t>
            </a:r>
            <a:r>
              <a:rPr lang="en-US" altLang="ko-KR" dirty="0"/>
              <a:t>, </a:t>
            </a:r>
            <a:r>
              <a:rPr lang="en-US" altLang="ko-KR" dirty="0" smtClean="0"/>
              <a:t>expr2, expr3 ) : expr1</a:t>
            </a:r>
            <a:r>
              <a:rPr lang="ko-KR" altLang="en-US" dirty="0" smtClean="0"/>
              <a:t>이 널이 아니면 </a:t>
            </a:r>
            <a:r>
              <a:rPr lang="en-US" altLang="ko-KR" dirty="0" smtClean="0"/>
              <a:t>expr2, </a:t>
            </a:r>
            <a:r>
              <a:rPr lang="ko-KR" altLang="en-US" dirty="0" smtClean="0"/>
              <a:t>널이면 </a:t>
            </a:r>
            <a:r>
              <a:rPr lang="en-US" altLang="ko-KR" dirty="0" smtClean="0"/>
              <a:t>expr3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COALESCE ( expr [, expr …]) : </a:t>
            </a:r>
            <a:r>
              <a:rPr lang="ko-KR" altLang="en-US" dirty="0" smtClean="0"/>
              <a:t>널이 아닌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NULLIF ( expr1, expr2 ) : expr1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expr2</a:t>
            </a:r>
            <a:r>
              <a:rPr lang="ko-KR" altLang="en-US" dirty="0" smtClean="0"/>
              <a:t>이 같으면 </a:t>
            </a:r>
            <a:r>
              <a:rPr lang="en-US" altLang="ko-KR" dirty="0" smtClean="0"/>
              <a:t>NULL,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expr1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  </a:t>
            </a:r>
            <a:r>
              <a:rPr lang="en-US" altLang="ko-KR" dirty="0" smtClean="0"/>
              <a:t> Ex. SELECT 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/ ISNULL (</a:t>
            </a:r>
            <a:r>
              <a:rPr lang="en-US" altLang="ko-KR" dirty="0" smtClean="0">
                <a:solidFill>
                  <a:srgbClr val="FFFF00"/>
                </a:solidFill>
              </a:rPr>
              <a:t>NULLIF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, 0) ,1) FROM </a:t>
            </a:r>
            <a:r>
              <a:rPr lang="en-US" altLang="ko-KR" dirty="0" err="1" smtClean="0"/>
              <a:t>dept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으로 나누기 오류 방지를 위해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CASE WHEN 0  THEN …</a:t>
            </a:r>
            <a:r>
              <a:rPr lang="ko-KR" altLang="en-US" dirty="0" smtClean="0">
                <a:sym typeface="Wingdings" panose="05000000000000000000" pitchFamily="2" charset="2"/>
              </a:rPr>
              <a:t>은 복잡하기 때문에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 NULLIF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NULL  1</a:t>
            </a:r>
            <a:r>
              <a:rPr lang="ko-KR" altLang="en-US" dirty="0" smtClean="0">
                <a:sym typeface="Wingdings" panose="05000000000000000000" pitchFamily="2" charset="2"/>
              </a:rPr>
              <a:t>로 치환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603529" y="697087"/>
            <a:ext cx="6332773" cy="375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부 기초쿼리</a:t>
            </a: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5. SELECT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문</a:t>
            </a: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6.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단일 행 함수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(SQL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내장 함수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7. WHERE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절</a:t>
            </a: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8. ORDER BY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절</a:t>
            </a: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9.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집계 함수</a:t>
            </a:r>
            <a:endParaRPr lang="en-US" altLang="ko-KR" b="1" cap="all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10.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GROUP BY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절과 </a:t>
            </a:r>
            <a:r>
              <a:rPr lang="en-US" altLang="ko-KR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HAVING </a:t>
            </a:r>
            <a:r>
              <a:rPr lang="ko-KR" altLang="en-US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절</a:t>
            </a:r>
            <a:endParaRPr lang="ko-KR" altLang="en-US" b="1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비교 함수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최소값이나 최대값을 결정하는 함수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LEAST ( expr [, expr…] ) : expr </a:t>
            </a:r>
            <a:r>
              <a:rPr lang="ko-KR" altLang="en-US" dirty="0"/>
              <a:t>중 최소값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GREATEST ( expr [, expr…] ) : expr </a:t>
            </a:r>
            <a:r>
              <a:rPr lang="ko-KR" altLang="en-US" dirty="0"/>
              <a:t>중 최대값 </a:t>
            </a:r>
            <a:r>
              <a:rPr lang="en-US" altLang="ko-KR" dirty="0"/>
              <a:t>(null </a:t>
            </a:r>
            <a:r>
              <a:rPr lang="ko-KR" altLang="en-US" dirty="0"/>
              <a:t>있으면 </a:t>
            </a:r>
            <a:r>
              <a:rPr lang="en-US" altLang="ko-KR" dirty="0"/>
              <a:t>null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sz="2800" dirty="0" smtClean="0"/>
              <a:t>7. </a:t>
            </a:r>
            <a:r>
              <a:rPr lang="ko-KR" altLang="en-US" sz="2800" dirty="0" err="1" smtClean="0"/>
              <a:t>엔코딩</a:t>
            </a:r>
            <a:r>
              <a:rPr lang="en-US" altLang="ko-KR" sz="2800" dirty="0" smtClean="0"/>
              <a:t>/ </a:t>
            </a:r>
            <a:r>
              <a:rPr lang="ko-KR" altLang="en-US" sz="2800" dirty="0" err="1" smtClean="0"/>
              <a:t>디코딩</a:t>
            </a:r>
            <a:r>
              <a:rPr lang="ko-KR" altLang="en-US" sz="2800" dirty="0" smtClean="0"/>
              <a:t> 함수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DECODE (expr, search1, result1, search2, result2 …, default)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Ex. DECODE (job, ‘CLEAR’,’</a:t>
            </a:r>
            <a:r>
              <a:rPr lang="ko-KR" altLang="en-US" dirty="0" smtClean="0"/>
              <a:t>판매원</a:t>
            </a:r>
            <a:r>
              <a:rPr lang="en-US" altLang="ko-KR" dirty="0" smtClean="0"/>
              <a:t>’, ‘SALESMAN’, ‘</a:t>
            </a:r>
            <a:r>
              <a:rPr lang="ko-KR" altLang="en-US" dirty="0" smtClean="0"/>
              <a:t>영업사원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일반사원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동등 비교만 가능</a:t>
            </a:r>
            <a:r>
              <a:rPr lang="en-US" altLang="ko-KR" dirty="0" smtClean="0"/>
              <a:t>(true/false)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- default </a:t>
            </a:r>
            <a:r>
              <a:rPr lang="ko-KR" altLang="en-US" dirty="0" smtClean="0"/>
              <a:t>생략 시 </a:t>
            </a:r>
            <a:r>
              <a:rPr lang="en-US" altLang="ko-KR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0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8. </a:t>
            </a:r>
            <a:r>
              <a:rPr lang="ko-KR" altLang="en-US" sz="2800" dirty="0" smtClean="0"/>
              <a:t>환경 </a:t>
            </a:r>
            <a:r>
              <a:rPr lang="ko-KR" altLang="en-US" sz="2800" dirty="0" err="1" smtClean="0"/>
              <a:t>식별자</a:t>
            </a:r>
            <a:r>
              <a:rPr lang="ko-KR" altLang="en-US" sz="2800" dirty="0" smtClean="0"/>
              <a:t> 함수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: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세션에 대한 정보 제공하는 함수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USER, UID : </a:t>
            </a:r>
            <a:r>
              <a:rPr lang="ko-KR" altLang="en-US" dirty="0" smtClean="0"/>
              <a:t>로그인한 사용자의 이름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UID : </a:t>
            </a:r>
            <a:r>
              <a:rPr lang="ko-KR" altLang="en-US" dirty="0"/>
              <a:t>시스템에서 할당하는 사용자의 고유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그 외 함수들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58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WHERE 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104293" y="1518080"/>
            <a:ext cx="9256032" cy="44255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 </a:t>
            </a:r>
            <a:r>
              <a:rPr lang="ko-KR" altLang="en-US" dirty="0" smtClean="0"/>
              <a:t>같거나</a:t>
            </a:r>
            <a:r>
              <a:rPr lang="en-US" altLang="ko-KR" dirty="0" smtClean="0"/>
              <a:t>(=),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(!=, ^=, &lt;&gt;)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ko-KR" altLang="en-US" dirty="0" smtClean="0"/>
              <a:t>작음</a:t>
            </a:r>
            <a:r>
              <a:rPr lang="en-US" altLang="ko-KR" dirty="0" smtClean="0"/>
              <a:t>(&lt;), </a:t>
            </a:r>
            <a:r>
              <a:rPr lang="ko-KR" altLang="en-US" dirty="0" smtClean="0"/>
              <a:t>작거나 같음</a:t>
            </a:r>
            <a:r>
              <a:rPr lang="en-US" altLang="ko-KR" dirty="0" smtClean="0"/>
              <a:t>(&lt;=), </a:t>
            </a:r>
            <a:r>
              <a:rPr lang="ko-KR" altLang="en-US" dirty="0" smtClean="0"/>
              <a:t>큼</a:t>
            </a:r>
            <a:r>
              <a:rPr lang="en-US" altLang="ko-KR" dirty="0" smtClean="0"/>
              <a:t>(&gt;), </a:t>
            </a:r>
            <a:r>
              <a:rPr lang="ko-KR" altLang="en-US" dirty="0" smtClean="0"/>
              <a:t>크거나 같음</a:t>
            </a:r>
            <a:r>
              <a:rPr lang="en-US" altLang="ko-KR" dirty="0" smtClean="0"/>
              <a:t>(&gt;=)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SQL</a:t>
            </a:r>
            <a:r>
              <a:rPr lang="ko-KR" altLang="en-US" dirty="0" smtClean="0"/>
              <a:t>조건 연산자</a:t>
            </a:r>
            <a:r>
              <a:rPr lang="en-US" altLang="ko-KR" dirty="0" smtClean="0"/>
              <a:t>(ANY / SOME / ALL)  : </a:t>
            </a:r>
            <a:r>
              <a:rPr lang="ko-KR" altLang="en-US" dirty="0" smtClean="0"/>
              <a:t>주로 서브쿼리에서 사용됨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&gt;ANY(a, b, c…) :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a  or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b  or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c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ALL(a, b, c…) :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a  and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b  and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c</a:t>
            </a:r>
          </a:p>
          <a:p>
            <a:r>
              <a:rPr lang="ko-KR" altLang="en-US" dirty="0" smtClean="0"/>
              <a:t>논리 조건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AND , OR, NOT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35144" y="6330293"/>
            <a:ext cx="8153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참고 </a:t>
            </a:r>
            <a:r>
              <a:rPr lang="en-US" altLang="ko-KR" dirty="0">
                <a:hlinkClick r:id="rId3"/>
              </a:rPr>
              <a:t>http://ojc.asia/bbs/board.php?bo_table=LecSQLnPlSql&amp;wr_id=252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7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BETWEEN </a:t>
            </a:r>
            <a:r>
              <a:rPr lang="ko-KR" altLang="en-US" sz="2800" dirty="0" smtClean="0"/>
              <a:t>조건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ko-KR" altLang="en-US" dirty="0" smtClean="0"/>
              <a:t>값의 범위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BETWEEN a AND b  : a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(a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둘 다 포함하는 범위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ko-KR" altLang="en-US" dirty="0" smtClean="0"/>
              <a:t>수치 </a:t>
            </a:r>
            <a:r>
              <a:rPr lang="en-US" altLang="ko-KR" dirty="0" smtClean="0"/>
              <a:t>BETWEEN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1 AND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2 :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값으로도 범위 지정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IN </a:t>
            </a:r>
            <a:r>
              <a:rPr lang="ko-KR" altLang="en-US" sz="2800" dirty="0" smtClean="0"/>
              <a:t>조건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-  WHERE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 IN 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2’, ..)   = 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1‘ or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2‘ or …</a:t>
            </a:r>
          </a:p>
          <a:p>
            <a:pPr marL="0" indent="0">
              <a:buNone/>
            </a:pPr>
            <a:r>
              <a:rPr lang="en-US" altLang="ko-KR" dirty="0" smtClean="0"/>
              <a:t>   - 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사용 시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(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2) IN ((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2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1), (</a:t>
            </a:r>
            <a:r>
              <a:rPr lang="ko-KR" altLang="en-US" dirty="0" err="1" smtClean="0"/>
              <a:t>컬럼</a:t>
            </a:r>
            <a:r>
              <a:rPr lang="en-US" altLang="ko-KR" dirty="0"/>
              <a:t>1</a:t>
            </a:r>
            <a:r>
              <a:rPr lang="ko-KR" altLang="en-US" dirty="0" smtClean="0"/>
              <a:t>값</a:t>
            </a:r>
            <a:r>
              <a:rPr lang="en-US" altLang="ko-KR" dirty="0"/>
              <a:t>2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2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6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LIKE </a:t>
            </a:r>
            <a:r>
              <a:rPr lang="ko-KR" altLang="en-US" sz="2800" dirty="0" smtClean="0"/>
              <a:t>조건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 smtClean="0"/>
              <a:t>패턴으로 </a:t>
            </a:r>
            <a:r>
              <a:rPr lang="ko-KR" altLang="en-US" dirty="0"/>
              <a:t>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 와일드카드 </a:t>
            </a:r>
            <a:r>
              <a:rPr lang="en-US" altLang="ko-KR" dirty="0" smtClean="0"/>
              <a:t>: %, _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dirty="0">
                <a:solidFill>
                  <a:srgbClr val="FFFF00"/>
                </a:solidFill>
              </a:rPr>
              <a:t>LIKE ‘A%’ </a:t>
            </a:r>
            <a:r>
              <a:rPr lang="en-US" altLang="ko-KR" dirty="0"/>
              <a:t>A</a:t>
            </a:r>
            <a:r>
              <a:rPr lang="ko-KR" altLang="en-US" dirty="0"/>
              <a:t>로 시작하는 행 </a:t>
            </a:r>
            <a:r>
              <a:rPr lang="en-US" altLang="ko-KR" dirty="0"/>
              <a:t>/ LIKE ‘%ON%’ ON</a:t>
            </a:r>
            <a:r>
              <a:rPr lang="ko-KR" altLang="en-US" dirty="0"/>
              <a:t>이 포함되는 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FF00"/>
                </a:solidFill>
              </a:rPr>
              <a:t>- LIKE ‘__M__’ </a:t>
            </a:r>
            <a:r>
              <a:rPr lang="ko-KR" altLang="en-US" dirty="0"/>
              <a:t>길이가 </a:t>
            </a:r>
            <a:r>
              <a:rPr lang="en-US" altLang="ko-KR" dirty="0"/>
              <a:t>5</a:t>
            </a:r>
            <a:r>
              <a:rPr lang="ko-KR" altLang="en-US" dirty="0"/>
              <a:t>자리이고 가운데 문자가 </a:t>
            </a:r>
            <a:r>
              <a:rPr lang="en-US" altLang="ko-KR" dirty="0"/>
              <a:t>M</a:t>
            </a:r>
            <a:r>
              <a:rPr lang="ko-KR" altLang="en-US" dirty="0"/>
              <a:t>인 행</a:t>
            </a:r>
            <a:endParaRPr lang="en-US" altLang="ko-KR" dirty="0" smtClean="0"/>
          </a:p>
          <a:p>
            <a:r>
              <a:rPr lang="en-US" altLang="ko-KR" sz="2800" dirty="0" smtClean="0"/>
              <a:t>NULL </a:t>
            </a:r>
            <a:r>
              <a:rPr lang="ko-KR" altLang="en-US" sz="2800" dirty="0" smtClean="0"/>
              <a:t>조건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- IS NULL :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인 행을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IS NOT NULL :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아닌 행을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smtClean="0">
                <a:solidFill>
                  <a:srgbClr val="FFFF00"/>
                </a:solidFill>
              </a:rPr>
              <a:t>NVL </a:t>
            </a:r>
            <a:r>
              <a:rPr lang="ko-KR" altLang="en-US" dirty="0" smtClean="0">
                <a:solidFill>
                  <a:srgbClr val="FFFF00"/>
                </a:solidFill>
              </a:rPr>
              <a:t>함수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SELECT </a:t>
            </a:r>
            <a:r>
              <a:rPr lang="en-US" altLang="ko-KR" dirty="0" err="1">
                <a:solidFill>
                  <a:srgbClr val="FFFF00"/>
                </a:solidFill>
              </a:rPr>
              <a:t>nvl</a:t>
            </a:r>
            <a:r>
              <a:rPr lang="en-US" altLang="ko-KR" dirty="0">
                <a:solidFill>
                  <a:srgbClr val="FFFF00"/>
                </a:solidFill>
              </a:rPr>
              <a:t>(</a:t>
            </a:r>
            <a:r>
              <a:rPr lang="en-US" altLang="ko-KR" dirty="0" err="1">
                <a:solidFill>
                  <a:srgbClr val="FFFF00"/>
                </a:solidFill>
              </a:rPr>
              <a:t>comm</a:t>
            </a:r>
            <a:r>
              <a:rPr lang="en-US" altLang="ko-KR" dirty="0">
                <a:solidFill>
                  <a:srgbClr val="FFFF00"/>
                </a:solidFill>
              </a:rPr>
              <a:t>, 0)  </a:t>
            </a:r>
            <a:r>
              <a:rPr lang="en-US" altLang="ko-KR" dirty="0"/>
              <a:t>FROM emp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LNNVL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WHERE </a:t>
            </a:r>
            <a:r>
              <a:rPr lang="ko-KR" altLang="en-US" dirty="0" smtClean="0"/>
              <a:t>절에서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SELECT * FROM emp WHERE </a:t>
            </a:r>
            <a:r>
              <a:rPr lang="en-US" altLang="ko-KR" dirty="0" err="1" smtClean="0">
                <a:solidFill>
                  <a:srgbClr val="FFFF00"/>
                </a:solidFill>
              </a:rPr>
              <a:t>lnnvl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en-US" altLang="ko-KR" dirty="0" err="1" smtClean="0">
                <a:solidFill>
                  <a:srgbClr val="FFFF00"/>
                </a:solidFill>
              </a:rPr>
              <a:t>comm</a:t>
            </a:r>
            <a:r>
              <a:rPr lang="en-US" altLang="ko-KR" dirty="0" smtClean="0">
                <a:solidFill>
                  <a:srgbClr val="FFFF00"/>
                </a:solidFill>
              </a:rPr>
              <a:t> &lt;&gt; </a:t>
            </a:r>
            <a:r>
              <a:rPr lang="en-US" altLang="ko-KR" dirty="0">
                <a:solidFill>
                  <a:srgbClr val="FFFF00"/>
                </a:solidFill>
              </a:rPr>
              <a:t>0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7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ko-KR" altLang="en-US" sz="2800" dirty="0" smtClean="0"/>
              <a:t>조건 우선순위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비교연산자</a:t>
            </a:r>
            <a:r>
              <a:rPr lang="en-US" altLang="ko-KR" dirty="0" smtClean="0"/>
              <a:t> &gt; SQL</a:t>
            </a:r>
            <a:r>
              <a:rPr lang="ko-KR" altLang="en-US" dirty="0" smtClean="0"/>
              <a:t>비교연산자</a:t>
            </a:r>
            <a:r>
              <a:rPr lang="en-US" altLang="ko-KR" dirty="0" smtClean="0"/>
              <a:t>(BETWEEN, IN, IS NULL)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&gt; </a:t>
            </a:r>
            <a:r>
              <a:rPr lang="ko-KR" altLang="en-US" dirty="0" smtClean="0"/>
              <a:t>논리연산자</a:t>
            </a:r>
            <a:r>
              <a:rPr lang="en-US" altLang="ko-KR" dirty="0" smtClean="0"/>
              <a:t>( NOT &gt; </a:t>
            </a:r>
            <a:r>
              <a:rPr lang="en-US" altLang="ko-KR" dirty="0" smtClean="0">
                <a:solidFill>
                  <a:srgbClr val="FFFF00"/>
                </a:solidFill>
              </a:rPr>
              <a:t>AND &gt; OR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- 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사용 시</a:t>
            </a:r>
            <a:r>
              <a:rPr lang="en-US" altLang="ko-KR" dirty="0" smtClean="0"/>
              <a:t>, OR </a:t>
            </a:r>
            <a:r>
              <a:rPr lang="ko-KR" altLang="en-US" dirty="0" smtClean="0"/>
              <a:t>조건에 괄호 사용</a:t>
            </a:r>
            <a:r>
              <a:rPr lang="en-US" altLang="ko-KR" dirty="0" smtClean="0"/>
              <a:t>/ IN </a:t>
            </a:r>
            <a:r>
              <a:rPr lang="ko-KR" altLang="en-US" dirty="0" smtClean="0"/>
              <a:t>절을 사용하는 것이 </a:t>
            </a:r>
            <a:r>
              <a:rPr lang="ko-KR" altLang="en-US" dirty="0" err="1" smtClean="0"/>
              <a:t>바람직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0484" y="2644296"/>
            <a:ext cx="10818527" cy="2874002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3894" y="2760600"/>
            <a:ext cx="7142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SELECT * FROM emp</a:t>
            </a:r>
          </a:p>
          <a:p>
            <a:r>
              <a:rPr lang="en-US" altLang="ko-KR" sz="1600" dirty="0"/>
              <a:t>WHERE deptno = 10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</a:t>
            </a:r>
            <a:r>
              <a:rPr lang="en-US" altLang="ko-KR" sz="1600" dirty="0"/>
              <a:t>OR </a:t>
            </a:r>
            <a:r>
              <a:rPr lang="en-US" altLang="ko-KR" sz="1600" dirty="0" smtClean="0"/>
              <a:t>DEPTNO = 20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AND </a:t>
            </a:r>
            <a:r>
              <a:rPr lang="en-US" altLang="ko-KR" sz="1600" dirty="0"/>
              <a:t>job='CLERK</a:t>
            </a:r>
            <a:r>
              <a:rPr lang="en-US" altLang="ko-KR" sz="1600" dirty="0" smtClean="0"/>
              <a:t>';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 smtClean="0"/>
              <a:t>실제 결과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SELECT * FROM emp</a:t>
            </a:r>
          </a:p>
          <a:p>
            <a:r>
              <a:rPr lang="en-US" altLang="ko-KR" sz="1600" dirty="0"/>
              <a:t>WHERE deptno = 10</a:t>
            </a:r>
          </a:p>
          <a:p>
            <a:r>
              <a:rPr lang="en-US" altLang="ko-KR" sz="1600" dirty="0"/>
              <a:t>      OR </a:t>
            </a:r>
            <a:r>
              <a:rPr lang="en-US" altLang="ko-KR" sz="1600" dirty="0" smtClean="0"/>
              <a:t>( DEPTNO </a:t>
            </a:r>
            <a:r>
              <a:rPr lang="en-US" altLang="ko-KR" sz="1600" dirty="0"/>
              <a:t>= 20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AND job=</a:t>
            </a:r>
            <a:r>
              <a:rPr lang="en-US" altLang="ko-KR" sz="1600" dirty="0" smtClean="0"/>
              <a:t>'CLERK‘ 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70" y="4149602"/>
            <a:ext cx="7132784" cy="10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ORDER BY 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104293" y="1518080"/>
            <a:ext cx="9256032" cy="442552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ORDER BY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ASC(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, default)/ DESC(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ORDER BY </a:t>
            </a:r>
            <a:r>
              <a:rPr lang="ko-KR" altLang="en-US" dirty="0" err="1" smtClean="0"/>
              <a:t>열위치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FROM emp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ORDER BY 2 DESC, 3;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sal</a:t>
            </a:r>
            <a:r>
              <a:rPr lang="ko-KR" altLang="en-US" dirty="0" smtClean="0">
                <a:sym typeface="Wingdings" panose="05000000000000000000" pitchFamily="2" charset="2"/>
              </a:rPr>
              <a:t>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내림차순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comm</a:t>
            </a:r>
            <a:r>
              <a:rPr lang="ko-KR" altLang="en-US" dirty="0" smtClean="0">
                <a:sym typeface="Wingdings" panose="05000000000000000000" pitchFamily="2" charset="2"/>
              </a:rPr>
              <a:t>은 오름차순으로 정렬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   - NULL</a:t>
            </a:r>
            <a:r>
              <a:rPr lang="ko-KR" altLang="en-US" dirty="0" smtClean="0"/>
              <a:t>의 정렬 위치 기술 </a:t>
            </a:r>
            <a:r>
              <a:rPr lang="en-US" altLang="ko-KR" dirty="0" smtClean="0"/>
              <a:t>NULLS FIRST / NULLS LAST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SELECT </a:t>
            </a:r>
            <a:r>
              <a:rPr lang="en-US" altLang="ko-KR" dirty="0"/>
              <a:t>* FROM EMP  WHERE deptno=30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ORDER </a:t>
            </a:r>
            <a:r>
              <a:rPr lang="en-US" altLang="ko-KR" dirty="0"/>
              <a:t>BY </a:t>
            </a:r>
            <a:r>
              <a:rPr lang="en-US" altLang="ko-KR" dirty="0" err="1"/>
              <a:t>comm</a:t>
            </a:r>
            <a:r>
              <a:rPr lang="en-US" altLang="ko-KR" dirty="0"/>
              <a:t>;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SELECT </a:t>
            </a:r>
            <a:r>
              <a:rPr lang="en-US" altLang="ko-KR" dirty="0"/>
              <a:t>* FROM EMP  WHERE deptno=30</a:t>
            </a:r>
          </a:p>
          <a:p>
            <a:pPr marL="0" indent="0">
              <a:buNone/>
            </a:pPr>
            <a:r>
              <a:rPr lang="en-US" altLang="ko-KR" dirty="0"/>
              <a:t>     ORDER BY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NULLS FIRST</a:t>
            </a:r>
            <a:r>
              <a:rPr lang="en-US" altLang="ko-KR" dirty="0" smtClean="0"/>
              <a:t>; 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16" y="4335795"/>
            <a:ext cx="4928191" cy="761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16" y="5553075"/>
            <a:ext cx="4928191" cy="7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://www.gurubee.net/lecture/1031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http://www.gurubee.net/lecture/1032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SELECT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518080"/>
            <a:ext cx="9256032" cy="44255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절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의 한 부분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Ex. SELECT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WHERE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FROM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WITH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IN</a:t>
            </a:r>
            <a:r>
              <a:rPr lang="ko-KR" altLang="en-US" dirty="0" smtClean="0"/>
              <a:t>절 등</a:t>
            </a:r>
            <a:endParaRPr lang="en-US" altLang="ko-KR" dirty="0" smtClean="0"/>
          </a:p>
          <a:p>
            <a:r>
              <a:rPr lang="ko-KR" altLang="en-US" dirty="0">
                <a:solidFill>
                  <a:srgbClr val="FFFF00"/>
                </a:solidFill>
              </a:rPr>
              <a:t>문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이상의 절이 결합된 문장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Ex. SELECT DISTINCT deptno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FROM emp;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FFFF00"/>
                </a:solidFill>
              </a:rPr>
              <a:t>키워드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개별적인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(reserved Keywords) :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 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</a:t>
            </a:r>
            <a:r>
              <a:rPr lang="en-US" altLang="ko-KR" dirty="0"/>
              <a:t>Ex. DISTINCT, SELECT, INSERT, DELETE, FROM, WHERE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err="1" smtClean="0"/>
              <a:t>미예약어</a:t>
            </a:r>
            <a:r>
              <a:rPr lang="en-US" altLang="ko-KR" dirty="0" smtClean="0"/>
              <a:t>(non-reserved Keywords) : </a:t>
            </a:r>
            <a:r>
              <a:rPr lang="ko-KR" altLang="en-US" dirty="0" smtClean="0"/>
              <a:t>특정 문맥에서 특별한 의미를 지니며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그 외 문맥에서는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테이블 명으로 사용시</a:t>
            </a:r>
            <a:r>
              <a:rPr lang="en-US" altLang="ko-KR" dirty="0" smtClean="0"/>
              <a:t>, ‘’</a:t>
            </a:r>
            <a:r>
              <a:rPr lang="ko-KR" altLang="en-US" dirty="0" smtClean="0"/>
              <a:t>따옴표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SELECT </a:t>
            </a:r>
            <a:r>
              <a:rPr lang="en-US" altLang="ko-KR" dirty="0" smtClean="0"/>
              <a:t>‘DATE’ </a:t>
            </a:r>
            <a:r>
              <a:rPr lang="en-US" altLang="ko-KR" dirty="0" smtClean="0"/>
              <a:t>FROM TB1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7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SELECT </a:t>
            </a:r>
            <a:r>
              <a:rPr lang="ko-KR" altLang="en-US" sz="2800" dirty="0" smtClean="0"/>
              <a:t>절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- * (</a:t>
            </a:r>
            <a:r>
              <a:rPr lang="ko-KR" altLang="en-US" dirty="0" smtClean="0"/>
              <a:t>테이블의 전체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)/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여러개를</a:t>
            </a:r>
            <a:r>
              <a:rPr lang="ko-KR" altLang="en-US" dirty="0" smtClean="0"/>
              <a:t> 쉼표로 연결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alias(</a:t>
            </a:r>
            <a:r>
              <a:rPr lang="ko-KR" altLang="en-US" dirty="0" smtClean="0"/>
              <a:t>별칭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AS 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*  DISTINCT / UNIQUE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중복을 제거하고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0484" y="3646967"/>
            <a:ext cx="10818527" cy="2495041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3894" y="3971157"/>
            <a:ext cx="7142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b="1" dirty="0">
                <a:solidFill>
                  <a:srgbClr val="FFFF00"/>
                </a:solidFill>
              </a:rPr>
              <a:t>DISTINCT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/>
              <a:t>C1</a:t>
            </a:r>
            <a:endParaRPr lang="en-US" altLang="ko-KR" sz="1600" dirty="0"/>
          </a:p>
          <a:p>
            <a:r>
              <a:rPr lang="en-US" altLang="ko-KR" sz="1600" dirty="0"/>
              <a:t>  FROM    (SELECT 'AAA' C1, '111' C2 FROM DUAL UNION ALL</a:t>
            </a:r>
          </a:p>
          <a:p>
            <a:pPr lvl="1"/>
            <a:r>
              <a:rPr lang="en-US" altLang="ko-KR" sz="1600" dirty="0"/>
              <a:t>             SELECT 'AAA', '222' FROM DUAL UNION ALL</a:t>
            </a:r>
          </a:p>
          <a:p>
            <a:pPr lvl="1"/>
            <a:r>
              <a:rPr lang="en-US" altLang="ko-KR" sz="1600" dirty="0"/>
              <a:t>             SELECT 'AAA', '222' FROM DUAL UNION ALL</a:t>
            </a:r>
          </a:p>
          <a:p>
            <a:pPr lvl="1"/>
            <a:r>
              <a:rPr lang="en-US" altLang="ko-KR" sz="1600" dirty="0"/>
              <a:t>             SELECT 'BBB', '333' FROM DUAL UNION ALL</a:t>
            </a:r>
          </a:p>
          <a:p>
            <a:pPr lvl="1"/>
            <a:r>
              <a:rPr lang="en-US" altLang="ko-KR" sz="1600" dirty="0"/>
              <a:t>             SELECT 'BBB', '444' FROM DUAL UNION ALL</a:t>
            </a:r>
          </a:p>
          <a:p>
            <a:pPr lvl="1"/>
            <a:r>
              <a:rPr lang="en-US" altLang="ko-KR" sz="1600" dirty="0"/>
              <a:t>             SELECT 'CCC', '444' FROM DUAL);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03" y="4268942"/>
            <a:ext cx="1388294" cy="1388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79" y="4268942"/>
            <a:ext cx="865658" cy="9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SELECT </a:t>
            </a:r>
            <a:r>
              <a:rPr lang="ko-KR" altLang="en-US" sz="2800" dirty="0" smtClean="0"/>
              <a:t>절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*  DISTINCT / UNIQUE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/>
              <a:t>DISTINCT </a:t>
            </a:r>
            <a:r>
              <a:rPr lang="ko-KR" altLang="en-US" dirty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</a:t>
            </a:r>
            <a:r>
              <a:rPr lang="ko-KR" altLang="en-US" dirty="0"/>
              <a:t>조합했을 때 </a:t>
            </a:r>
            <a:r>
              <a:rPr lang="ko-KR" altLang="en-US" dirty="0" err="1"/>
              <a:t>유니크한</a:t>
            </a:r>
            <a:r>
              <a:rPr lang="ko-KR" altLang="en-US" dirty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0484" y="2456121"/>
            <a:ext cx="10818527" cy="2870791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65" y="3220603"/>
            <a:ext cx="1388294" cy="1388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3894" y="2914546"/>
            <a:ext cx="7142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b="1" dirty="0">
                <a:solidFill>
                  <a:srgbClr val="FFFF00"/>
                </a:solidFill>
              </a:rPr>
              <a:t>DISTINCT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/>
              <a:t>C1, C2</a:t>
            </a:r>
            <a:endParaRPr lang="en-US" altLang="ko-KR" sz="1600" dirty="0"/>
          </a:p>
          <a:p>
            <a:r>
              <a:rPr lang="en-US" altLang="ko-KR" sz="1600" dirty="0"/>
              <a:t>  FROM    (SELECT 'AAA' C1, '111' C2 FROM DUAL UNION ALL</a:t>
            </a:r>
          </a:p>
          <a:p>
            <a:pPr lvl="1"/>
            <a:r>
              <a:rPr lang="en-US" altLang="ko-KR" sz="1600" dirty="0"/>
              <a:t>             SELECT 'AAA', '222' FROM DUAL UNION ALL</a:t>
            </a:r>
          </a:p>
          <a:p>
            <a:pPr lvl="1"/>
            <a:r>
              <a:rPr lang="en-US" altLang="ko-KR" sz="1600" dirty="0"/>
              <a:t>             SELECT 'AAA', '222' FROM DUAL UNION ALL</a:t>
            </a:r>
          </a:p>
          <a:p>
            <a:pPr lvl="1"/>
            <a:r>
              <a:rPr lang="en-US" altLang="ko-KR" sz="1600" dirty="0"/>
              <a:t>             SELECT 'BBB', '333' FROM DUAL UNION ALL</a:t>
            </a:r>
          </a:p>
          <a:p>
            <a:pPr lvl="1"/>
            <a:r>
              <a:rPr lang="en-US" altLang="ko-KR" sz="1600" dirty="0"/>
              <a:t>             SELECT 'BBB', '444' FROM DUAL UNION ALL</a:t>
            </a:r>
          </a:p>
          <a:p>
            <a:pPr lvl="1"/>
            <a:r>
              <a:rPr lang="en-US" altLang="ko-KR" sz="1600" dirty="0"/>
              <a:t>             SELECT 'CCC', '444' FROM DUAL);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64" y="3220603"/>
            <a:ext cx="1388294" cy="12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/>
              <a:t>FROM </a:t>
            </a:r>
            <a:r>
              <a:rPr lang="ko-KR" altLang="en-US" sz="2800" dirty="0" smtClean="0"/>
              <a:t>절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alias(</a:t>
            </a:r>
            <a:r>
              <a:rPr lang="ko-KR" altLang="en-US" dirty="0" smtClean="0"/>
              <a:t>별칭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등으로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Ex. SELECT * FROM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d</a:t>
            </a:r>
            <a:r>
              <a:rPr lang="en-US" altLang="ko-KR" dirty="0" smtClean="0"/>
              <a:t>, emp </a:t>
            </a:r>
            <a:r>
              <a:rPr lang="en-US" altLang="ko-KR" dirty="0" smtClean="0">
                <a:solidFill>
                  <a:srgbClr val="FFFF00"/>
                </a:solidFill>
              </a:rPr>
              <a:t>e</a:t>
            </a:r>
            <a:r>
              <a:rPr lang="en-US" altLang="ko-KR" dirty="0" smtClean="0"/>
              <a:t> WHERE </a:t>
            </a:r>
            <a:r>
              <a:rPr lang="en-US" altLang="ko-KR" dirty="0" err="1" smtClean="0">
                <a:solidFill>
                  <a:srgbClr val="FFFF00"/>
                </a:solidFill>
              </a:rPr>
              <a:t>d</a:t>
            </a:r>
            <a:r>
              <a:rPr lang="en-US" altLang="ko-KR" dirty="0" err="1" smtClean="0"/>
              <a:t>.deptno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rgbClr val="FFFF00"/>
                </a:solidFill>
              </a:rPr>
              <a:t>e</a:t>
            </a:r>
            <a:r>
              <a:rPr lang="en-US" altLang="ko-KR" dirty="0" err="1" smtClean="0"/>
              <a:t>.deptno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- [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] .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err="1"/>
              <a:t>오라클</a:t>
            </a:r>
            <a:r>
              <a:rPr lang="ko-KR" altLang="en-US" dirty="0"/>
              <a:t> 데이터베이스에 있는 샘플 스키마를 예로</a:t>
            </a:r>
            <a:r>
              <a:rPr lang="en-US" altLang="ko-KR" dirty="0"/>
              <a:t>, </a:t>
            </a:r>
            <a:r>
              <a:rPr lang="en-US" altLang="ko-KR" dirty="0" err="1"/>
              <a:t>scott</a:t>
            </a:r>
            <a:r>
              <a:rPr lang="en-US" altLang="ko-KR" dirty="0"/>
              <a:t> </a:t>
            </a:r>
            <a:r>
              <a:rPr lang="ko-KR" altLang="en-US" dirty="0"/>
              <a:t>스키마를 기본으로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갖는 </a:t>
            </a:r>
            <a:r>
              <a:rPr lang="ko-KR" altLang="en-US" dirty="0"/>
              <a:t>사용자가 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스키마에 존재하는 </a:t>
            </a:r>
            <a:r>
              <a:rPr lang="en-US" altLang="ko-KR" dirty="0"/>
              <a:t>employees </a:t>
            </a:r>
            <a:r>
              <a:rPr lang="ko-KR" altLang="en-US" dirty="0"/>
              <a:t>테이블을 </a:t>
            </a:r>
            <a:r>
              <a:rPr lang="ko-KR" altLang="en-US" dirty="0" smtClean="0"/>
              <a:t>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  </a:t>
            </a:r>
            <a:r>
              <a:rPr lang="en-US" altLang="ko-KR" dirty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 	 </a:t>
            </a:r>
            <a:r>
              <a:rPr lang="en-US" altLang="ko-KR" dirty="0"/>
              <a:t>	</a:t>
            </a:r>
            <a:r>
              <a:rPr lang="en-US" altLang="ko-KR" dirty="0" smtClean="0"/>
              <a:t>    FROM </a:t>
            </a:r>
            <a:r>
              <a:rPr lang="en-US" altLang="ko-KR" dirty="0">
                <a:solidFill>
                  <a:srgbClr val="FFFF00"/>
                </a:solidFill>
              </a:rPr>
              <a:t>HR.</a:t>
            </a:r>
            <a:r>
              <a:rPr lang="en-US" altLang="ko-KR" dirty="0"/>
              <a:t>EMPLOYEES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오라클에서</a:t>
            </a:r>
            <a:r>
              <a:rPr lang="ko-KR" altLang="en-US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샘플 스키마 사용</a:t>
            </a:r>
            <a:endParaRPr lang="en-US" altLang="ko-KR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HR(Human Resource), OE(Order Entry), PM(Product Media),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IX(Information Exchange), SH(Sales History)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u="sng" dirty="0" smtClean="0">
                <a:sym typeface="Wingdings" panose="05000000000000000000" pitchFamily="2" charset="2"/>
              </a:rPr>
              <a:t>ALTER USER ‘</a:t>
            </a:r>
            <a:r>
              <a:rPr lang="ko-KR" altLang="en-US" u="sng" dirty="0" err="1" smtClean="0">
                <a:sym typeface="Wingdings" panose="05000000000000000000" pitchFamily="2" charset="2"/>
              </a:rPr>
              <a:t>계정명</a:t>
            </a:r>
            <a:r>
              <a:rPr lang="en-US" altLang="ko-KR" u="sng" dirty="0" smtClean="0">
                <a:sym typeface="Wingdings" panose="05000000000000000000" pitchFamily="2" charset="2"/>
              </a:rPr>
              <a:t>’ IDENTIFIED BY ‘</a:t>
            </a:r>
            <a:r>
              <a:rPr lang="ko-KR" altLang="en-US" u="sng" dirty="0" smtClean="0">
                <a:sym typeface="Wingdings" panose="05000000000000000000" pitchFamily="2" charset="2"/>
              </a:rPr>
              <a:t>비밀번호</a:t>
            </a:r>
            <a:r>
              <a:rPr lang="en-US" altLang="ko-KR" u="sng" dirty="0" smtClean="0">
                <a:sym typeface="Wingdings" panose="05000000000000000000" pitchFamily="2" charset="2"/>
              </a:rPr>
              <a:t>’ ACCOUNT UNLOCK;</a:t>
            </a:r>
            <a:endParaRPr lang="en-US" altLang="ko-KR" u="sng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20455" y="6089045"/>
            <a:ext cx="998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2"/>
              </a:rPr>
              <a:t>참고 </a:t>
            </a:r>
            <a:r>
              <a:rPr lang="en-US" altLang="ko-KR" sz="1200" dirty="0" smtClean="0">
                <a:hlinkClick r:id="rId2"/>
              </a:rPr>
              <a:t>(</a:t>
            </a:r>
            <a:r>
              <a:rPr lang="ko-KR" altLang="en-US" sz="1200" dirty="0" smtClean="0">
                <a:hlinkClick r:id="rId2"/>
              </a:rPr>
              <a:t>스키마와 유저의 관계</a:t>
            </a:r>
            <a:r>
              <a:rPr lang="en-US" altLang="ko-KR" sz="1200" dirty="0" smtClean="0">
                <a:hlinkClick r:id="rId2"/>
              </a:rPr>
              <a:t>)</a:t>
            </a:r>
          </a:p>
          <a:p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://m.blog.naver.com/PostView.nhn?blogId=seotaji&amp;logNo=80199874344&amp;proxyReferer=https%3A%2F%2Fwww.google.com%2F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87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FROM </a:t>
            </a:r>
            <a:r>
              <a:rPr lang="ko-KR" altLang="en-US" sz="2800" dirty="0" smtClean="0"/>
              <a:t>절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*  SAMPLE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테이블의 데이터 중 사용자가 부여한 비율만큼 데이터를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FROM</a:t>
            </a:r>
            <a:r>
              <a:rPr lang="ko-KR" altLang="en-US" dirty="0" smtClean="0"/>
              <a:t>절에 </a:t>
            </a:r>
            <a:r>
              <a:rPr lang="en-US" altLang="ko-KR" dirty="0" smtClean="0">
                <a:solidFill>
                  <a:srgbClr val="FFFF00"/>
                </a:solidFill>
              </a:rPr>
              <a:t>SAMPLE [BLOCK] (</a:t>
            </a:r>
            <a:r>
              <a:rPr lang="en-US" altLang="ko-KR" dirty="0" err="1" smtClean="0">
                <a:solidFill>
                  <a:srgbClr val="FFFF00"/>
                </a:solidFill>
              </a:rPr>
              <a:t>sample_percent</a:t>
            </a:r>
            <a:r>
              <a:rPr lang="en-US" altLang="ko-KR" dirty="0" smtClean="0">
                <a:solidFill>
                  <a:srgbClr val="FFFF00"/>
                </a:solidFill>
              </a:rPr>
              <a:t> [,SEED])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23014" y="2654730"/>
            <a:ext cx="10818527" cy="3767335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6424" y="2667191"/>
            <a:ext cx="83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*</a:t>
            </a:r>
          </a:p>
          <a:p>
            <a:r>
              <a:rPr lang="en-US" altLang="ko-KR" sz="1400" dirty="0"/>
              <a:t>  FROM 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dept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FF00"/>
                </a:solidFill>
              </a:rPr>
              <a:t>SAMPLE (30)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각 레코드가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0% </a:t>
            </a:r>
            <a:r>
              <a:rPr lang="ko-KR" altLang="en-US" sz="1400" dirty="0" smtClean="0"/>
              <a:t>확률로 선택됨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SELECT </a:t>
            </a:r>
            <a:r>
              <a:rPr lang="en-US" altLang="ko-KR" sz="1400" dirty="0"/>
              <a:t>*</a:t>
            </a:r>
          </a:p>
          <a:p>
            <a:r>
              <a:rPr lang="en-US" altLang="ko-KR" sz="1400" dirty="0"/>
              <a:t>  FROM 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dept</a:t>
            </a:r>
            <a:r>
              <a:rPr lang="en-US" altLang="ko-KR" sz="1400" dirty="0" smtClean="0"/>
              <a:t>  </a:t>
            </a:r>
            <a:r>
              <a:rPr lang="en-US" altLang="ko-KR" sz="1400" dirty="0">
                <a:solidFill>
                  <a:srgbClr val="FFFF00"/>
                </a:solidFill>
              </a:rPr>
              <a:t>SAMPLE </a:t>
            </a:r>
            <a:r>
              <a:rPr lang="en-US" altLang="ko-KR" sz="1400" dirty="0" smtClean="0">
                <a:solidFill>
                  <a:srgbClr val="FFFF00"/>
                </a:solidFill>
              </a:rPr>
              <a:t>BLOCK (20)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 레코드 블록이 </a:t>
            </a:r>
            <a:r>
              <a:rPr lang="en-US" altLang="ko-KR" sz="1400" dirty="0" smtClean="0"/>
              <a:t>20% </a:t>
            </a:r>
            <a:r>
              <a:rPr lang="ko-KR" altLang="en-US" sz="1400" dirty="0" smtClean="0"/>
              <a:t>확률로 선택됨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블록 레벨로 선택되므로 </a:t>
            </a:r>
            <a:r>
              <a:rPr lang="en-US" altLang="ko-KR" sz="1400" dirty="0" smtClean="0"/>
              <a:t>SAMPLE</a:t>
            </a:r>
            <a:r>
              <a:rPr lang="ko-KR" altLang="en-US" sz="1400" dirty="0" smtClean="0"/>
              <a:t>보다 성능 향상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SELECT *</a:t>
            </a:r>
          </a:p>
          <a:p>
            <a:r>
              <a:rPr lang="en-US" altLang="ko-KR" sz="1400" dirty="0"/>
              <a:t>  FROM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dept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SAMPLE (20, 8621)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매개변수</a:t>
            </a:r>
            <a:r>
              <a:rPr lang="en-US" altLang="ko-KR" sz="1400" dirty="0" smtClean="0"/>
              <a:t>(seed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설정하면 여러 번 반복해도 같은 값이 출력됨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* Sample </a:t>
            </a:r>
            <a:r>
              <a:rPr lang="en-US" altLang="ko-KR" sz="1400" dirty="0"/>
              <a:t>Table </a:t>
            </a:r>
            <a:r>
              <a:rPr lang="en-US" altLang="ko-KR" sz="1400" dirty="0" smtClean="0"/>
              <a:t>Scans </a:t>
            </a:r>
            <a:r>
              <a:rPr lang="ko-KR" altLang="en-US" sz="1400" dirty="0" smtClean="0"/>
              <a:t>방식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3" y="5263971"/>
            <a:ext cx="74866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/>
          <a:lstStyle/>
          <a:p>
            <a:r>
              <a:rPr lang="en-US" altLang="ko-KR" sz="2800" dirty="0" smtClean="0"/>
              <a:t>FROM </a:t>
            </a:r>
            <a:r>
              <a:rPr lang="ko-KR" altLang="en-US" sz="2800" dirty="0" smtClean="0"/>
              <a:t>절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   *  DUAL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개의 행을 갖는 테이블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23014" y="2378283"/>
            <a:ext cx="10818527" cy="3221665"/>
          </a:xfrm>
          <a:prstGeom prst="rect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07" y="2956499"/>
            <a:ext cx="1501568" cy="525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07" y="4164290"/>
            <a:ext cx="932701" cy="7530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47384" y="40892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SELECT 'ABC' AS c1 FROM DUAL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UNION </a:t>
            </a:r>
            <a:r>
              <a:rPr lang="en-US" altLang="ko-KR" dirty="0">
                <a:latin typeface="Consolas" panose="020B0609020204030204" pitchFamily="49" charset="0"/>
              </a:rPr>
              <a:t>ALL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latin typeface="Consolas" panose="020B0609020204030204" pitchFamily="49" charset="0"/>
              </a:rPr>
              <a:t>'DEF' AS c1 FROM </a:t>
            </a:r>
            <a:r>
              <a:rPr lang="en-US" altLang="ko-KR" dirty="0" smtClean="0">
                <a:latin typeface="Consolas" panose="020B0609020204030204" pitchFamily="49" charset="0"/>
              </a:rPr>
              <a:t>DUAL;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47384" y="2757404"/>
            <a:ext cx="4327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SELECT 'ABC' AS c1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en-US" altLang="ko-KR" dirty="0">
                <a:latin typeface="Consolas" panose="020B0609020204030204" pitchFamily="49" charset="0"/>
              </a:rPr>
              <a:t>'DEF' AS c2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FROM </a:t>
            </a:r>
            <a:r>
              <a:rPr lang="en-US" altLang="ko-KR" dirty="0">
                <a:latin typeface="Consolas" panose="020B0609020204030204" pitchFamily="49" charset="0"/>
              </a:rPr>
              <a:t>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2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686" y="758957"/>
            <a:ext cx="8946541" cy="5245028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리터럴</a:t>
            </a:r>
            <a:r>
              <a:rPr lang="en-US" altLang="ko-KR" sz="2800" dirty="0" smtClean="0"/>
              <a:t>(literal)</a:t>
            </a:r>
          </a:p>
          <a:p>
            <a:pPr marL="0" indent="0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상수처럼 변하지 않는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 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‘’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(SELECT ‘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’ AS C1 FROM DUAL;)</a:t>
            </a:r>
          </a:p>
          <a:p>
            <a:pPr marL="0" indent="0">
              <a:buNone/>
            </a:pPr>
            <a:r>
              <a:rPr lang="en-US" altLang="ko-KR" dirty="0" smtClean="0"/>
              <a:t>   2. 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‘’ </a:t>
            </a:r>
            <a:r>
              <a:rPr lang="ko-KR" altLang="en-US" dirty="0" smtClean="0"/>
              <a:t>없이 정수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3. 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-  </a:t>
            </a:r>
            <a:r>
              <a:rPr lang="en-US" altLang="ko-KR" dirty="0">
                <a:solidFill>
                  <a:srgbClr val="FFFF00"/>
                </a:solidFill>
              </a:rPr>
              <a:t>DATE ‘2020-03-01’</a:t>
            </a:r>
            <a:r>
              <a:rPr lang="en-US" altLang="ko-KR" dirty="0"/>
              <a:t> : </a:t>
            </a:r>
            <a:r>
              <a:rPr lang="ko-KR" altLang="en-US" dirty="0"/>
              <a:t>연월일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 TO_DATE(‘2020-03-01 23:59:59’, ‘YYYY-MM-DD HH24:MI:SS’) </a:t>
            </a:r>
          </a:p>
          <a:p>
            <a:pPr marL="0" indent="0">
              <a:buNone/>
            </a:pPr>
            <a:r>
              <a:rPr lang="en-US" altLang="ko-KR" dirty="0"/>
              <a:t>		: </a:t>
            </a:r>
            <a:r>
              <a:rPr lang="ko-KR" altLang="en-US" dirty="0"/>
              <a:t>시간까지 </a:t>
            </a:r>
            <a:r>
              <a:rPr lang="ko-KR" altLang="en-US" dirty="0" smtClean="0"/>
              <a:t>지정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- TIMESTAMP : </a:t>
            </a:r>
            <a:r>
              <a:rPr lang="ko-KR" altLang="en-US" dirty="0"/>
              <a:t>소수점 이하 초</a:t>
            </a:r>
            <a:r>
              <a:rPr lang="en-US" altLang="ko-KR" dirty="0"/>
              <a:t>(</a:t>
            </a:r>
            <a:r>
              <a:rPr lang="ko-KR" altLang="en-US" dirty="0" err="1"/>
              <a:t>밀리세컨드</a:t>
            </a:r>
            <a:r>
              <a:rPr lang="en-US" altLang="ko-KR" dirty="0"/>
              <a:t>)</a:t>
            </a:r>
            <a:r>
              <a:rPr lang="ko-KR" altLang="en-US" dirty="0"/>
              <a:t>까지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TIMESTAMP ‘2020-03-01 23:59:59.999999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SYSDATE : </a:t>
            </a:r>
            <a:r>
              <a:rPr lang="ko-KR" altLang="en-US" dirty="0"/>
              <a:t>현재 시간을 </a:t>
            </a:r>
            <a:r>
              <a:rPr lang="ko-KR" altLang="en-US" dirty="0" err="1"/>
              <a:t>시분초까지</a:t>
            </a:r>
            <a:r>
              <a:rPr lang="ko-KR" altLang="en-US" dirty="0"/>
              <a:t> </a:t>
            </a:r>
            <a:r>
              <a:rPr lang="ko-KR" altLang="en-US" dirty="0" smtClean="0"/>
              <a:t>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60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2605</TotalTime>
  <Words>1896</Words>
  <Application>Microsoft Office PowerPoint</Application>
  <PresentationFormat>와이드스크린</PresentationFormat>
  <Paragraphs>297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Century Gothic</vt:lpstr>
      <vt:lpstr>Consolas</vt:lpstr>
      <vt:lpstr>Wingdings</vt:lpstr>
      <vt:lpstr>Wingdings 3</vt:lpstr>
      <vt:lpstr>이온</vt:lpstr>
      <vt:lpstr>불친절한 SQL 프로그래밍</vt:lpstr>
      <vt:lpstr>PowerPoint 프레젠테이션</vt:lpstr>
      <vt:lpstr>5장. SELECT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6장. 단일 행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7장. WHERE 절</vt:lpstr>
      <vt:lpstr>PowerPoint 프레젠테이션</vt:lpstr>
      <vt:lpstr>PowerPoint 프레젠테이션</vt:lpstr>
      <vt:lpstr>PowerPoint 프레젠테이션</vt:lpstr>
      <vt:lpstr>8장. ORDER BY 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불친절한 SQL 프로그래밍</dc:title>
  <dc:creator>yoo hyunmi</dc:creator>
  <cp:lastModifiedBy>yoo hyunmi</cp:lastModifiedBy>
  <cp:revision>127</cp:revision>
  <dcterms:created xsi:type="dcterms:W3CDTF">2020-03-03T06:02:16Z</dcterms:created>
  <dcterms:modified xsi:type="dcterms:W3CDTF">2020-03-06T03:03:50Z</dcterms:modified>
</cp:coreProperties>
</file>