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8" r:id="rId3"/>
    <p:sldId id="369" r:id="rId4"/>
    <p:sldId id="434" r:id="rId5"/>
    <p:sldId id="442" r:id="rId6"/>
    <p:sldId id="443" r:id="rId7"/>
    <p:sldId id="438" r:id="rId8"/>
    <p:sldId id="444" r:id="rId9"/>
    <p:sldId id="445" r:id="rId10"/>
    <p:sldId id="447" r:id="rId11"/>
    <p:sldId id="446" r:id="rId12"/>
    <p:sldId id="435" r:id="rId13"/>
    <p:sldId id="461" r:id="rId14"/>
    <p:sldId id="462" r:id="rId15"/>
    <p:sldId id="463" r:id="rId16"/>
    <p:sldId id="459" r:id="rId17"/>
    <p:sldId id="448" r:id="rId18"/>
    <p:sldId id="449" r:id="rId19"/>
    <p:sldId id="270" r:id="rId20"/>
    <p:sldId id="276" r:id="rId21"/>
    <p:sldId id="277" r:id="rId22"/>
    <p:sldId id="272" r:id="rId23"/>
    <p:sldId id="279" r:id="rId24"/>
    <p:sldId id="280" r:id="rId25"/>
    <p:sldId id="281" r:id="rId26"/>
    <p:sldId id="273" r:id="rId27"/>
    <p:sldId id="271" r:id="rId28"/>
    <p:sldId id="278" r:id="rId29"/>
    <p:sldId id="436" r:id="rId30"/>
    <p:sldId id="455" r:id="rId31"/>
    <p:sldId id="456" r:id="rId32"/>
    <p:sldId id="457" r:id="rId33"/>
    <p:sldId id="458" r:id="rId34"/>
    <p:sldId id="439" r:id="rId35"/>
    <p:sldId id="440" r:id="rId36"/>
    <p:sldId id="441" r:id="rId37"/>
    <p:sldId id="437" r:id="rId38"/>
    <p:sldId id="454" r:id="rId39"/>
    <p:sldId id="452" r:id="rId40"/>
    <p:sldId id="422" r:id="rId41"/>
    <p:sldId id="451" r:id="rId42"/>
    <p:sldId id="404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5" r:id="rId51"/>
    <p:sldId id="266" r:id="rId52"/>
    <p:sldId id="453" r:id="rId53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86427" autoAdjust="0"/>
  </p:normalViewPr>
  <p:slideViewPr>
    <p:cSldViewPr>
      <p:cViewPr varScale="1">
        <p:scale>
          <a:sx n="57" d="100"/>
          <a:sy n="57" d="100"/>
        </p:scale>
        <p:origin x="996" y="52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33-41A0-AFDE-CBD6D612A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33-41A0-AFDE-CBD6D612A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33-41A0-AFDE-CBD6D612A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8786416"/>
        <c:axId val="1608799472"/>
      </c:barChart>
      <c:catAx>
        <c:axId val="160878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608799472"/>
        <c:crosses val="autoZero"/>
        <c:auto val="1"/>
        <c:lblAlgn val="ctr"/>
        <c:lblOffset val="100"/>
        <c:noMultiLvlLbl val="0"/>
      </c:catAx>
      <c:valAx>
        <c:axId val="1608799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78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6876902474565418"/>
          <c:y val="0.4040687031688068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756744807151783"/>
          <c:y val="4.3114802308370608E-2"/>
          <c:w val="0.44820524429691361"/>
          <c:h val="0.8390318259340608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A-495D-AD56-D734CE3185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83977171839587861"/>
          <c:y val="0.32650885568441518"/>
          <c:w val="0.12336096541783682"/>
          <c:h val="0.3115279554870426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</a:t>
            </a:r>
            <a:r>
              <a:rPr lang="en-US" dirty="0" err="1"/>
              <a:t>Idera</a:t>
            </a:r>
            <a:r>
              <a:rPr lang="en-US" dirty="0"/>
              <a:t> has workload analysis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81E1-D1CF-456A-834B-29B6EF528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60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away from the Single branding…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tiers may experience performance degradation during maintenance</a:t>
            </a:r>
          </a:p>
          <a:p>
            <a:r>
              <a:rPr lang="en-US" dirty="0"/>
              <a:t>High tiers very similar to an Always On AG under the covers…likely little to no performance degradation</a:t>
            </a:r>
          </a:p>
          <a:p>
            <a:r>
              <a:rPr lang="en-US" dirty="0"/>
              <a:t>Don’t forget zone-redundant configuration to make your DB very resilient! (99.995% financially-backed SLA)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6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place to draw parallels between AG-</a:t>
            </a:r>
            <a:r>
              <a:rPr lang="en-US" dirty="0" err="1"/>
              <a:t>ish</a:t>
            </a:r>
            <a:r>
              <a:rPr lang="en-US" dirty="0"/>
              <a:t> tiers in both DTU and </a:t>
            </a:r>
            <a:r>
              <a:rPr lang="en-US" dirty="0" err="1"/>
              <a:t>vCore</a:t>
            </a:r>
            <a:r>
              <a:rPr lang="en-US" dirty="0"/>
              <a:t> licensing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08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Failover is </a:t>
            </a:r>
            <a:r>
              <a:rPr lang="en-US" dirty="0" err="1"/>
              <a:t>automagic</a:t>
            </a:r>
            <a:r>
              <a:rPr lang="en-US" dirty="0"/>
              <a:t> as long as proper nodes are provisioned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6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22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2C5A8-5592-4597-AD99-C20284D7E0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69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3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3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4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7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mode is really manual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4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enterprise-wide way to do this via PowerShell on Resources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8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443, 53, 5671-5672, 9350-9354, 445, 12000 need to be open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to create a service principal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2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2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getting extended security updates for three years for SQL Server and Windows Server 2008</a:t>
            </a:r>
          </a:p>
          <a:p>
            <a:r>
              <a:rPr lang="en-US" dirty="0"/>
              <a:t>Smart thing to do for legacy app support</a:t>
            </a:r>
          </a:p>
          <a:p>
            <a:r>
              <a:rPr lang="en-US" dirty="0"/>
              <a:t>SQL 2012 extended support ends on 7/12/22</a:t>
            </a:r>
          </a:p>
          <a:p>
            <a:r>
              <a:rPr lang="en-US" dirty="0"/>
              <a:t>Windows 2012 extended support ends on 10/10/23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 not bought in or giving us what we need</a:t>
            </a:r>
          </a:p>
          <a:p>
            <a:r>
              <a:rPr lang="en-US" dirty="0"/>
              <a:t>Operations team not comfortable with cloud or perhaps resistant to change</a:t>
            </a:r>
          </a:p>
          <a:p>
            <a:r>
              <a:rPr lang="en-US" dirty="0"/>
              <a:t>Dev team not wanting to lose control of their environments are resistant to things like Azure SQL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group often throws obstacles in cloud migrations…refer to cert page I sent to Tim (and add it to Resources slide)</a:t>
            </a:r>
          </a:p>
          <a:p>
            <a:r>
              <a:rPr lang="en-US" dirty="0"/>
              <a:t>Need to work closely with our networking team to ensure proper network security and conventions are followed in Azure…need management to pull those together for us</a:t>
            </a:r>
          </a:p>
          <a:p>
            <a:r>
              <a:rPr lang="en-US" dirty="0"/>
              <a:t>DBA may be uncomfortable in the cloud…discuss all the different ways to upskill them and link to Ground to Cloud workshop on Resources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8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3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81E1-D1CF-456A-834B-29B6EF528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75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1B81E1-D1CF-456A-834B-29B6EF528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59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3" y="5365977"/>
            <a:ext cx="3024336" cy="13276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838EC5-30F9-4D40-B0E8-A96ED663E918}"/>
              </a:ext>
            </a:extLst>
          </p:cNvPr>
          <p:cNvSpPr/>
          <p:nvPr userDrawn="1"/>
        </p:nvSpPr>
        <p:spPr>
          <a:xfrm>
            <a:off x="10916567" y="3692522"/>
            <a:ext cx="1267496" cy="290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32BE52-2604-45C0-85DD-55DC527E75CE}"/>
              </a:ext>
            </a:extLst>
          </p:cNvPr>
          <p:cNvSpPr/>
          <p:nvPr userDrawn="1"/>
        </p:nvSpPr>
        <p:spPr>
          <a:xfrm>
            <a:off x="11803351" y="6475269"/>
            <a:ext cx="380712" cy="382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D7BAD-8E3F-4872-926E-72CC10D019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59" y="116632"/>
            <a:ext cx="6659728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1C-F930-4723-87D5-E619DDB64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54" y="2063396"/>
            <a:ext cx="1038794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2931E-AB56-4CA6-A221-2295371498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12F28-A8D4-4AB7-85D6-A966ABC3D8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BD2750-346A-4074-BE94-4126F1DD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EE9B-DB2D-4E3A-B965-0A66821A52EF}"/>
              </a:ext>
            </a:extLst>
          </p:cNvPr>
          <p:cNvSpPr/>
          <p:nvPr userDrawn="1"/>
        </p:nvSpPr>
        <p:spPr>
          <a:xfrm>
            <a:off x="6812111" y="6453336"/>
            <a:ext cx="496855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D2A9-43C6-4455-950B-70EF3502A2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349D1-E0AC-4884-A962-48789DE0899E}"/>
              </a:ext>
            </a:extLst>
          </p:cNvPr>
          <p:cNvSpPr/>
          <p:nvPr userDrawn="1"/>
        </p:nvSpPr>
        <p:spPr>
          <a:xfrm>
            <a:off x="6812111" y="6453336"/>
            <a:ext cx="4896544" cy="2880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AC72D-C430-4B03-877A-7835B70CD17B}"/>
              </a:ext>
            </a:extLst>
          </p:cNvPr>
          <p:cNvSpPr txBox="1"/>
          <p:nvPr userDrawn="1"/>
        </p:nvSpPr>
        <p:spPr>
          <a:xfrm>
            <a:off x="6956127" y="6551766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</a:rPr>
              <a:t>Data Platform Virtual Summit 2020 is a</a:t>
            </a:r>
            <a:r>
              <a:rPr lang="en-US" sz="1100" baseline="0" dirty="0">
                <a:solidFill>
                  <a:schemeClr val="bg1"/>
                </a:solidFill>
              </a:rPr>
              <a:t> community initiative by DataPlatformGeeks 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C335-94D2-4355-9AB3-636FF40C07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7" y="116632"/>
            <a:ext cx="2084437" cy="208443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23311" y="2135734"/>
            <a:ext cx="1580882" cy="65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AACA0-3668-467A-9A74-9363A289CF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0777" y="-1179512"/>
            <a:ext cx="4571789" cy="464711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1391" y="2109774"/>
            <a:ext cx="1624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4658C-A282-4FE5-92E2-9E44AB4A8E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AD0C8-EF30-4727-B0E0-A9C2FB998E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575" y="5013176"/>
            <a:ext cx="2630602" cy="27089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  <p:sldLayoutId id="2147483666" r:id="rId11"/>
    <p:sldLayoutId id="214748366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://www.sqlatspeed.com/" TargetMode="External"/><Relationship Id="rId7" Type="http://schemas.openxmlformats.org/officeDocument/2006/relationships/image" Target="../media/image10.png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service-tiers-dt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ql-database/sql-database-service-tiers-vcore" TargetMode="External"/><Relationship Id="rId4" Type="http://schemas.openxmlformats.org/officeDocument/2006/relationships/hyperlink" Target="https://sqlperformance.com/2017/03/azure/what-the-heck-is-a-dtu#targetText=Andy%20Mallon%20is%20a%20SQL,%2C%20and%20non%2Dprofit%20sectors.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Database-Migration-Azure-Modernization/dp/1484282299" TargetMode="External"/><Relationship Id="rId2" Type="http://schemas.openxmlformats.org/officeDocument/2006/relationships/hyperlink" Target="https://www.amazon.com/Beginning-Azure-Cognitive-Services-Intelligence/dp/1484271750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dma/dma-consolidatereports?view=sql-server-ver15" TargetMode="External"/><Relationship Id="rId3" Type="http://schemas.openxmlformats.org/officeDocument/2006/relationships/hyperlink" Target="https://azure.microsoft.com/en-us/overview/trusted-cloud/compliance/#:~:text=See%20proof%20of%20Azure%20security%20with%20third%2Dparty%20reports&amp;text=Get%20independent%20audit%20reports%20verifying,MTCS%2C%20IRAP%2C%20and%20ENS" TargetMode="External"/><Relationship Id="rId7" Type="http://schemas.openxmlformats.org/officeDocument/2006/relationships/hyperlink" Target="https://azure.microsoft.com/en-us/blog/announcing-new-options-for-sql-server-2008-and-windows-server-2008-end-of-suppor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1Bow4j0UA&amp;list=PLlrxD0HtieHieV7Jls72yFPSKyGqycbZR&amp;index=2" TargetMode="External"/><Relationship Id="rId5" Type="http://schemas.openxmlformats.org/officeDocument/2006/relationships/hyperlink" Target="https://www.youtube.com/watch?v=IJ4TsI9HGh0&amp;list=PLlrxD0HtieHieV7Jls72yFPSKyGqycbZR&amp;index=6&amp;t=16s" TargetMode="External"/><Relationship Id="rId10" Type="http://schemas.openxmlformats.org/officeDocument/2006/relationships/hyperlink" Target="https://github.com/MicrosoftDocs/azure-docs/blob/main/articles/dms/migration-using-azure-data-studio.md" TargetMode="External"/><Relationship Id="rId4" Type="http://schemas.openxmlformats.org/officeDocument/2006/relationships/hyperlink" Target="https://microsoft.github.io/sqlworkshops/" TargetMode="External"/><Relationship Id="rId9" Type="http://schemas.openxmlformats.org/officeDocument/2006/relationships/hyperlink" Target="https://learn.microsoft.com/en-us/samples/azure-samples/smartbulkcopy/smart-bulk-copy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Jacksonville%20%22I%20Broke%20It%22%20Feedback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atspeed.com/" TargetMode="External"/><Relationship Id="rId2" Type="http://schemas.openxmlformats.org/officeDocument/2006/relationships/hyperlink" Target="mailto:matt@sqlatspeed.com?subject=SQL%20Saturday%20Oregon%20respon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05" y="403522"/>
            <a:ext cx="12048024" cy="1568785"/>
          </a:xfrm>
        </p:spPr>
        <p:txBody>
          <a:bodyPr/>
          <a:lstStyle/>
          <a:p>
            <a:r>
              <a:rPr lang="en-IN" dirty="0"/>
              <a:t>Setting The Right Foundation For Your Cloud Migration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259383" y="4653136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Matt Gordon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Senior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Centric Consulting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7">
            <a:extLst>
              <a:ext uri="{FF2B5EF4-FFF2-40B4-BE49-F238E27FC236}">
                <a16:creationId xmlns:a16="http://schemas.microsoft.com/office/drawing/2014/main" id="{58D6188A-3125-2C54-866F-D6EE84B42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dera, Inc. | About IDERA">
            <a:extLst>
              <a:ext uri="{FF2B5EF4-FFF2-40B4-BE49-F238E27FC236}">
                <a16:creationId xmlns:a16="http://schemas.microsoft.com/office/drawing/2014/main" id="{6190B056-4C7A-3D71-F375-6AB217E5D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76" y="3692521"/>
            <a:ext cx="35718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an outside consultant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Keen sense of organizational politics essential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Understand the competing interests at play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Learn where the </a:t>
            </a:r>
            <a:r>
              <a:rPr lang="en-IN" sz="2600" dirty="0" err="1">
                <a:solidFill>
                  <a:schemeClr val="accent1"/>
                </a:solidFill>
              </a:rPr>
              <a:t>centers</a:t>
            </a:r>
            <a:r>
              <a:rPr lang="en-IN" sz="2600" dirty="0">
                <a:solidFill>
                  <a:schemeClr val="accent1"/>
                </a:solidFill>
              </a:rPr>
              <a:t> of power are in the organization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Executing as a full-time employee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Politics potentially less of a concern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Likely can work up the org chart for support to move obstacles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Great way to expand your knowledge outside the realm of data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9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83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Not Quite Ready For That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How are we baselining our databases?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Gut feel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Homebuilt tooling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Third party tools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7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Quite Ready For That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How are we monitoring our databases?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at all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Homebuilt tooling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Third party tools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08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Ready For That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How are we testing our workloads?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at all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Internal automated testing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Cloud vendor and third party tools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WhERE</a:t>
            </a:r>
            <a:r>
              <a:rPr lang="en-US" dirty="0"/>
              <a:t>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1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Your Terms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C79CE-C59C-1342-A115-342DF5FB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http://robertgreiner.com/uploads/images/2014/AzureServicesOverview.png">
            <a:extLst>
              <a:ext uri="{FF2B5EF4-FFF2-40B4-BE49-F238E27FC236}">
                <a16:creationId xmlns:a16="http://schemas.microsoft.com/office/drawing/2014/main" id="{46B0E36F-0CF6-994F-A537-EC6EFC9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26" y="1417638"/>
            <a:ext cx="7878723" cy="48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on IaaS 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Easy to lift and shift using 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Think about whether lift and shift is the right strategy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Did we choose this for comfort or for technical reasons?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Deployment Models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Fully-managed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Isolated (by logical server)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Elastic Pool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Collection of single databases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set of resources (CPU, memory, etc.)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</a:rPr>
              <a:t>Managed Instance</a:t>
            </a:r>
          </a:p>
        </p:txBody>
      </p:sp>
    </p:spTree>
    <p:extLst>
      <p:ext uri="{BB962C8B-B14F-4D97-AF65-F5344CB8AC3E}">
        <p14:creationId xmlns:p14="http://schemas.microsoft.com/office/powerpoint/2010/main" val="12524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Senior Architect</a:t>
            </a:r>
          </a:p>
          <a:p>
            <a:pPr marL="0" indent="0">
              <a:buNone/>
            </a:pPr>
            <a:r>
              <a:rPr lang="en-US" dirty="0"/>
              <a:t>Centric Consulting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3970B-3120-B0DA-6B45-65766AF339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50229" y="3605931"/>
            <a:ext cx="1742108" cy="2496787"/>
          </a:xfrm>
          <a:prstGeom prst="rect">
            <a:avLst/>
          </a:prstGeom>
        </p:spPr>
      </p:pic>
      <p:pic>
        <p:nvPicPr>
          <p:cNvPr id="8" name="Picture 7" descr="A picture containing grass, sky, outdoor, car&#10;&#10;Description automatically generated">
            <a:extLst>
              <a:ext uri="{FF2B5EF4-FFF2-40B4-BE49-F238E27FC236}">
                <a16:creationId xmlns:a16="http://schemas.microsoft.com/office/drawing/2014/main" id="{B4575DF7-A488-BE3C-0EE6-45AD6E74A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499" y="3605931"/>
            <a:ext cx="3280475" cy="2455406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648E49F-9538-678E-8227-6C4E7C303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923" y="3605931"/>
            <a:ext cx="1730144" cy="245212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47B96AF-4D5A-DD41-DB99-DD734531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7671654" y="2417979"/>
            <a:ext cx="3903206" cy="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6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T-SQL support nearly equivalent to on-premises SQL Server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Does not support cross-database queries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SQL Server Agent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Basic/Standard/General Purpose service tiers separate compute and storage (99.99% SLA)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Premium/Business Critical service tier co-locates compute and storage</a:t>
            </a:r>
          </a:p>
        </p:txBody>
      </p:sp>
    </p:spTree>
    <p:extLst>
      <p:ext uri="{BB962C8B-B14F-4D97-AF65-F5344CB8AC3E}">
        <p14:creationId xmlns:p14="http://schemas.microsoft.com/office/powerpoint/2010/main" val="135785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Cost Information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DTU-based purchasing model (not valid for MI)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https://docs.microsoft.com/en-us/azure/sql-database/sql-database-service-tiers-dtu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a DTU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vCore</a:t>
            </a:r>
            <a:r>
              <a:rPr lang="en-US" dirty="0">
                <a:solidFill>
                  <a:srgbClr val="C00000"/>
                </a:solidFill>
              </a:rPr>
              <a:t>-based purchasing model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https://docs.microsoft.com/en-us/azure/sql-database/sql-database-service-tiers-vcore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52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Basic Info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Different service tier of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Looks and acts just like Azure SQL Database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Backed by Hyperscale scale-out storage technology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Targeted to and optimized for very large workloads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capacity of 100 TB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Resiliency provided at the storage level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For true HA, you should provision at least 2 compute nodes</a:t>
            </a:r>
          </a:p>
        </p:txBody>
      </p:sp>
    </p:spTree>
    <p:extLst>
      <p:ext uri="{BB962C8B-B14F-4D97-AF65-F5344CB8AC3E}">
        <p14:creationId xmlns:p14="http://schemas.microsoft.com/office/powerpoint/2010/main" val="2458195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Hyperscale – More Details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Support for up to 100 TB of database size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Nearly instantaneous database backups (based on file snapshots stored in Azure Blob storage)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no IO impact on compute resources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Fast database restores (based on file snapshots) 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Higher overall performance due to higher log throughput and faster transaction commit times regardless of data volumes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out 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provision one or more read-only nodes for offloading your read workload and for use as hot-standbys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Rapid scale up </a:t>
            </a:r>
          </a:p>
        </p:txBody>
      </p:sp>
    </p:spTree>
    <p:extLst>
      <p:ext uri="{BB962C8B-B14F-4D97-AF65-F5344CB8AC3E}">
        <p14:creationId xmlns:p14="http://schemas.microsoft.com/office/powerpoint/2010/main" val="324676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Limits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Elastic pools not supported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Compute and storage billed separately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738175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– Hyperscale Architecture</a:t>
            </a:r>
          </a:p>
        </p:txBody>
      </p:sp>
      <p:pic>
        <p:nvPicPr>
          <p:cNvPr id="3074" name="Picture 2" descr="architecture">
            <a:extLst>
              <a:ext uri="{FF2B5EF4-FFF2-40B4-BE49-F238E27FC236}">
                <a16:creationId xmlns:a16="http://schemas.microsoft.com/office/drawing/2014/main" id="{E70CFC59-69F0-4FAA-9924-BB58638EF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35" y="1078620"/>
            <a:ext cx="6013069" cy="539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Serverless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It’s not actually serverless!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Configuration settings:	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Min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Max </a:t>
            </a:r>
            <a:r>
              <a:rPr lang="en-US" dirty="0" err="1">
                <a:solidFill>
                  <a:srgbClr val="C00000"/>
                </a:solidFill>
              </a:rPr>
              <a:t>vCores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 err="1">
                <a:solidFill>
                  <a:srgbClr val="C00000"/>
                </a:solidFill>
              </a:rPr>
              <a:t>Autopause</a:t>
            </a:r>
            <a:r>
              <a:rPr lang="en-US" dirty="0">
                <a:solidFill>
                  <a:srgbClr val="C00000"/>
                </a:solidFill>
              </a:rPr>
              <a:t> delay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Intermittent, unpredictable usage patterns are best suited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Billed per second</a:t>
            </a: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Not the most responsive on scaling</a:t>
            </a:r>
          </a:p>
        </p:txBody>
      </p:sp>
    </p:spTree>
    <p:extLst>
      <p:ext uri="{BB962C8B-B14F-4D97-AF65-F5344CB8AC3E}">
        <p14:creationId xmlns:p14="http://schemas.microsoft.com/office/powerpoint/2010/main" val="4239293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- Managed Instance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Provides near 100% compatibility with on-premises Enterprise Edition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Preserves PaaS capabilities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Automatic patching &amp; version updates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Automated backups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High availability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Using DMS (Data Migration Service) is a popular lift &amp; shift path</a:t>
            </a:r>
          </a:p>
        </p:txBody>
      </p:sp>
    </p:spTree>
    <p:extLst>
      <p:ext uri="{BB962C8B-B14F-4D97-AF65-F5344CB8AC3E}">
        <p14:creationId xmlns:p14="http://schemas.microsoft.com/office/powerpoint/2010/main" val="403162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MI – How to Connect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Secure public endpoint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Best for app access</a:t>
            </a: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>
                <a:solidFill>
                  <a:srgbClr val="C00000"/>
                </a:solidFill>
              </a:rPr>
              <a:t>ExpressRoute/VPN</a:t>
            </a: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Cross-region or access from different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endParaRPr lang="en-US" dirty="0">
              <a:solidFill>
                <a:srgbClr val="C00000"/>
              </a:solidFill>
            </a:endParaRPr>
          </a:p>
          <a:p>
            <a:pPr marL="604418" indent="-604418"/>
            <a:endParaRPr lang="en-US" dirty="0">
              <a:solidFill>
                <a:srgbClr val="C00000"/>
              </a:solidFill>
            </a:endParaRPr>
          </a:p>
          <a:p>
            <a:pPr marL="604418" indent="-604418"/>
            <a:r>
              <a:rPr lang="en-US" dirty="0" err="1">
                <a:solidFill>
                  <a:srgbClr val="C00000"/>
                </a:solidFill>
              </a:rPr>
              <a:t>Jumpbox</a:t>
            </a:r>
            <a:endParaRPr lang="en-US" dirty="0">
              <a:solidFill>
                <a:srgbClr val="C00000"/>
              </a:solidFill>
            </a:endParaRPr>
          </a:p>
          <a:p>
            <a:pPr marL="1004468" lvl="1" indent="-604418"/>
            <a:r>
              <a:rPr lang="en-US" dirty="0">
                <a:solidFill>
                  <a:srgbClr val="C00000"/>
                </a:solidFill>
              </a:rPr>
              <a:t>Need to be on same </a:t>
            </a:r>
            <a:r>
              <a:rPr lang="en-US" dirty="0" err="1">
                <a:solidFill>
                  <a:srgbClr val="C00000"/>
                </a:solidFill>
              </a:rPr>
              <a:t>Vnet</a:t>
            </a:r>
            <a:r>
              <a:rPr lang="en-US" dirty="0">
                <a:solidFill>
                  <a:srgbClr val="C00000"/>
                </a:solidFill>
              </a:rPr>
              <a:t> as managed instance </a:t>
            </a:r>
          </a:p>
        </p:txBody>
      </p:sp>
    </p:spTree>
    <p:extLst>
      <p:ext uri="{BB962C8B-B14F-4D97-AF65-F5344CB8AC3E}">
        <p14:creationId xmlns:p14="http://schemas.microsoft.com/office/powerpoint/2010/main" val="130827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9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4418" indent="-604418"/>
            <a:r>
              <a:rPr lang="en-US" sz="2961" dirty="0"/>
              <a:t>20+ years of SQL Server experience</a:t>
            </a:r>
          </a:p>
          <a:p>
            <a:pPr marL="604418" indent="-604418"/>
            <a:r>
              <a:rPr lang="en-US" sz="2961" dirty="0"/>
              <a:t>Microsoft Data Platform MVP</a:t>
            </a:r>
          </a:p>
          <a:p>
            <a:pPr marL="604418" indent="-604418"/>
            <a:r>
              <a:rPr lang="en-US" sz="2961" dirty="0"/>
              <a:t>Managed 24x7 datacenters</a:t>
            </a:r>
          </a:p>
          <a:p>
            <a:pPr marL="604418" indent="-604418"/>
            <a:r>
              <a:rPr lang="en-US" sz="2961" dirty="0"/>
              <a:t>Worked on development teams</a:t>
            </a:r>
          </a:p>
          <a:p>
            <a:pPr marL="604418" indent="-604418"/>
            <a:r>
              <a:rPr lang="en-US" sz="2961" dirty="0"/>
              <a:t>Domestic and international data community speaker</a:t>
            </a:r>
          </a:p>
          <a:p>
            <a:pPr marL="604418" indent="-604418"/>
            <a:r>
              <a:rPr lang="en-US" sz="2961" dirty="0"/>
              <a:t>Leader of Lexington, KY Data Technology Group</a:t>
            </a:r>
          </a:p>
          <a:p>
            <a:pPr marL="604418" indent="-604418"/>
            <a:endParaRPr lang="en-US" sz="296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82F72-F194-5247-B450-CCCC4568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99" y="1997058"/>
            <a:ext cx="1595510" cy="25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Replication to Azure SQL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Replication to SQL Server on Azure VM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shipping to SQL Server on Azure VM</a:t>
            </a:r>
          </a:p>
          <a:p>
            <a:pPr marL="0" indent="0">
              <a:buNone/>
            </a:pP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Export data-tier application in SSMS and save to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Bulk load to Managed Instance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9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Migration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Scale Availability Group to Azure for Failover-based Migration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Migrate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Log Replay Service (LRS)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Smart Bulk Copy tool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Data Studio </a:t>
            </a:r>
            <a:r>
              <a:rPr lang="en-IN" sz="2800">
                <a:solidFill>
                  <a:schemeClr val="accent1"/>
                </a:solidFill>
              </a:rPr>
              <a:t>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Migrate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Best suited to enterprise-wide moves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 “unified approach” of individual tools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Experience is tailored to individual server roles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2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LRS - (</a:t>
            </a:r>
            <a:r>
              <a:rPr lang="en-US" dirty="0" err="1"/>
              <a:t>kinda</a:t>
            </a:r>
            <a:r>
              <a:rPr lang="en-US" dirty="0"/>
              <a:t>) Log Shipping to Managed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SQL Server 2008+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Full/diff/log backups w/ CHECKSUM enabled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Azure Blob Storage container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Autocomplete or continuous mode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97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Data Migration Assistant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 err="1"/>
              <a:t>Analyze</a:t>
            </a:r>
            <a:r>
              <a:rPr lang="en-IN" dirty="0"/>
              <a:t> a database for migration</a:t>
            </a:r>
          </a:p>
          <a:p>
            <a:r>
              <a:rPr lang="en-IN" dirty="0"/>
              <a:t>Review feature parity</a:t>
            </a:r>
          </a:p>
          <a:p>
            <a:r>
              <a:rPr lang="en-IN" dirty="0"/>
              <a:t>Review compatibility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82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94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Migrate using Azure DMS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Provision DMS</a:t>
            </a:r>
          </a:p>
          <a:p>
            <a:r>
              <a:rPr lang="en-IN" dirty="0"/>
              <a:t>Perform schema-only migration</a:t>
            </a:r>
          </a:p>
          <a:p>
            <a:r>
              <a:rPr lang="en-IN" dirty="0"/>
              <a:t>Perform offline data migration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21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01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Understand how licensing is handled in your organization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Azure Hybrid Benefit may tilt the scales toward Azure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Ensure DBAs and </a:t>
            </a:r>
            <a:r>
              <a:rPr lang="en-IN" sz="2800" dirty="0" err="1">
                <a:solidFill>
                  <a:schemeClr val="accent1"/>
                </a:solidFill>
              </a:rPr>
              <a:t>devs</a:t>
            </a:r>
            <a:r>
              <a:rPr lang="en-IN" sz="2800" dirty="0">
                <a:solidFill>
                  <a:schemeClr val="accent1"/>
                </a:solidFill>
              </a:rPr>
              <a:t> understand proper connection methods for migrated databases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Modify your maintenance procedures depending on chosen migration target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77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Lift and shift isn’t always the right choice</a:t>
            </a:r>
            <a:endParaRPr lang="en-IN" sz="2600" dirty="0">
              <a:solidFill>
                <a:schemeClr val="accent1"/>
              </a:solidFill>
            </a:endParaRP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Knowing the motivation for migration is critical to making the correct technical target decision 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Knowledge of organizational politics may be important to moving those mountains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migrating databases?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50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8C7D-ADB2-6E48-83E4-857EEE7A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47" y="687586"/>
            <a:ext cx="4208132" cy="1151215"/>
          </a:xfrm>
        </p:spPr>
        <p:txBody>
          <a:bodyPr>
            <a:normAutofit/>
          </a:bodyPr>
          <a:lstStyle/>
          <a:p>
            <a:r>
              <a:rPr lang="en-US" sz="3797" dirty="0"/>
              <a:t>The Shill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CBF4-FF51-B14F-A2EA-86A6547B08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53" y="2064286"/>
            <a:ext cx="4470574" cy="2864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Cognitive Services book</a:t>
            </a:r>
            <a:endParaRPr lang="en-US" dirty="0"/>
          </a:p>
          <a:p>
            <a:r>
              <a:rPr lang="en-US" dirty="0">
                <a:hlinkClick r:id="rId3"/>
              </a:rPr>
              <a:t>Database Migration book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5DB2B70-796C-74DC-C1AB-FA42DA0C7D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33" r="4672" b="-1"/>
          <a:stretch/>
        </p:blipFill>
        <p:spPr>
          <a:xfrm>
            <a:off x="5608096" y="691142"/>
            <a:ext cx="2607087" cy="42168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CB35C-D3DC-7FB2-6683-02C8A0B7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8" r="4795" b="4"/>
          <a:stretch/>
        </p:blipFill>
        <p:spPr>
          <a:xfrm>
            <a:off x="8338546" y="684943"/>
            <a:ext cx="2612462" cy="42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06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  <a:hlinkClick r:id="rId3"/>
              </a:rPr>
              <a:t>Azure Security and Compliance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4"/>
              </a:rPr>
              <a:t>Microsoft Ground to Cloud Workshop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5"/>
              </a:rPr>
              <a:t>Creating Your First Azure SQL Database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6"/>
              </a:rPr>
              <a:t>Leveling Up Your Azure SQL Database Deployments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7"/>
              </a:rPr>
              <a:t>SQL Server 2008 Extended Support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8"/>
              </a:rPr>
              <a:t>Running Data Migration Assistant Enterprise-Wide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9"/>
              </a:rPr>
              <a:t>Smart Bulk Copy</a:t>
            </a:r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  <a:hlinkClick r:id="rId10"/>
              </a:rPr>
              <a:t>Azure Data Studio Migration Extension</a:t>
            </a:r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08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757F8-0D5E-EF48-A1A5-084446687834}"/>
              </a:ext>
            </a:extLst>
          </p:cNvPr>
          <p:cNvSpPr txBox="1"/>
          <p:nvPr/>
        </p:nvSpPr>
        <p:spPr>
          <a:xfrm>
            <a:off x="246234" y="1844824"/>
            <a:ext cx="6988791" cy="3044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8" b="1" dirty="0"/>
              <a:t>Matt Gordon</a:t>
            </a:r>
          </a:p>
          <a:p>
            <a:r>
              <a:rPr lang="en-US" sz="2398" dirty="0"/>
              <a:t>Senior Architect</a:t>
            </a:r>
          </a:p>
          <a:p>
            <a:r>
              <a:rPr lang="en-US" sz="2398" dirty="0"/>
              <a:t>Centric Consulting</a:t>
            </a:r>
          </a:p>
          <a:p>
            <a:r>
              <a:rPr lang="en-US" sz="2398" dirty="0">
                <a:hlinkClick r:id="rId2"/>
              </a:rPr>
              <a:t>matt@sqlatspeed.com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/>
              <a:t>       : @</a:t>
            </a:r>
            <a:r>
              <a:rPr lang="en-US" sz="2398" dirty="0" err="1"/>
              <a:t>sqlatspeed</a:t>
            </a:r>
            <a:endParaRPr lang="en-US" sz="2398" dirty="0"/>
          </a:p>
          <a:p>
            <a:endParaRPr lang="en-US" sz="2398" dirty="0"/>
          </a:p>
          <a:p>
            <a:r>
              <a:rPr lang="en-US" sz="2398" dirty="0">
                <a:hlinkClick r:id="rId3"/>
              </a:rPr>
              <a:t>www.sqlatspeed.com</a:t>
            </a:r>
            <a:endParaRPr lang="en-US" sz="239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54279-130B-174F-BA28-16B84BD95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34" y="3780239"/>
            <a:ext cx="374061" cy="374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4051DE-44A5-1C4C-83C9-60EAEB985950}"/>
              </a:ext>
            </a:extLst>
          </p:cNvPr>
          <p:cNvSpPr txBox="1"/>
          <p:nvPr/>
        </p:nvSpPr>
        <p:spPr>
          <a:xfrm>
            <a:off x="3024657" y="214745"/>
            <a:ext cx="6134749" cy="83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97" dirty="0">
                <a:latin typeface="+mj-lt"/>
              </a:rPr>
              <a:t>Thanks for attending!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36167B-D6BE-1A41-6174-1E3F18DD0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8034623" y="1844824"/>
            <a:ext cx="3903206" cy="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dera, Inc. | About IDERA">
            <a:extLst>
              <a:ext uri="{FF2B5EF4-FFF2-40B4-BE49-F238E27FC236}">
                <a16:creationId xmlns:a16="http://schemas.microsoft.com/office/drawing/2014/main" id="{76EC7D61-2456-9721-4E94-6E9B43713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093" y="4154300"/>
            <a:ext cx="35718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89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Styling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Heading One Style, 28pt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400" dirty="0">
                <a:solidFill>
                  <a:schemeClr val="accent2"/>
                </a:solidFill>
              </a:rPr>
              <a:t>Heading Two Style, 24pt</a:t>
            </a:r>
          </a:p>
          <a:p>
            <a:r>
              <a:rPr lang="en-IN" sz="2000" dirty="0"/>
              <a:t>Body content, 20pt Segoe UI (gray)</a:t>
            </a:r>
          </a:p>
          <a:p>
            <a:endParaRPr lang="en-IN" dirty="0"/>
          </a:p>
          <a:p>
            <a:r>
              <a:rPr lang="en-IN" sz="2200" b="1" dirty="0">
                <a:solidFill>
                  <a:schemeClr val="accent3"/>
                </a:solidFill>
              </a:rPr>
              <a:t>HEADING THREE STYLE, 22PT, BOLD, ALL CAPS</a:t>
            </a:r>
          </a:p>
          <a:p>
            <a:r>
              <a:rPr lang="en-IN" sz="2000" dirty="0"/>
              <a:t>Body content, 20pt Segoe UI (gray)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1 - </a:t>
            </a: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2 - 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1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38452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 2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1289337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</p:nvPr>
        </p:nvGraphicFramePr>
        <p:xfrm>
          <a:off x="609203" y="1600201"/>
          <a:ext cx="10813398" cy="168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2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2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3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4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5</a:t>
                      </a:r>
                      <a:endParaRPr lang="en-IN" dirty="0"/>
                    </a:p>
                  </a:txBody>
                  <a:tcPr marL="121841" marR="1218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6</a:t>
                      </a:r>
                      <a:endParaRPr lang="en-IN" dirty="0"/>
                    </a:p>
                  </a:txBody>
                  <a:tcPr marL="121841" marR="121841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21841" marR="1218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Slide for Showing Developer’s </a:t>
            </a:r>
            <a:br>
              <a:rPr lang="en-IN" dirty="0"/>
            </a:br>
            <a:r>
              <a:rPr lang="en-IN" dirty="0"/>
              <a:t>Software 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Use this layout to show software code</a:t>
            </a:r>
          </a:p>
          <a:p>
            <a:r>
              <a:rPr lang="en-IN" sz="2200" dirty="0"/>
              <a:t>The font is Consolas, a </a:t>
            </a:r>
            <a:r>
              <a:rPr lang="en-IN" sz="2200" dirty="0" err="1"/>
              <a:t>monospace</a:t>
            </a:r>
            <a:r>
              <a:rPr lang="en-IN" sz="2200" dirty="0"/>
              <a:t> font</a:t>
            </a:r>
          </a:p>
          <a:p>
            <a:r>
              <a:rPr lang="en-IN" sz="2200" dirty="0"/>
              <a:t>The slide doesn’t use bullets but levels can be indented using the “Increase List Level” icon on the Home menu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Saving Money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IaaS vs. PaaS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 err="1">
                <a:solidFill>
                  <a:schemeClr val="accent1"/>
                </a:solidFill>
              </a:rPr>
              <a:t>Datacenter</a:t>
            </a:r>
            <a:r>
              <a:rPr lang="en-IN" sz="2800" dirty="0">
                <a:solidFill>
                  <a:schemeClr val="accent1"/>
                </a:solidFill>
              </a:rPr>
              <a:t> Consolidation and/or Decommissioning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My Boss Told Me I Had To Do It</a:t>
            </a: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3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80201" y="1250142"/>
            <a:ext cx="6853583" cy="1362075"/>
          </a:xfrm>
        </p:spPr>
        <p:txBody>
          <a:bodyPr/>
          <a:lstStyle/>
          <a:p>
            <a:r>
              <a:rPr lang="en-US" dirty="0"/>
              <a:t>Video Title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80201" y="2750340"/>
            <a:ext cx="6853583" cy="1500187"/>
          </a:xfrm>
        </p:spPr>
        <p:txBody>
          <a:bodyPr/>
          <a:lstStyle/>
          <a:p>
            <a:r>
              <a:rPr lang="en-US" dirty="0"/>
              <a:t>Add subtitle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8073" y="1428737"/>
            <a:ext cx="6853583" cy="1362075"/>
          </a:xfrm>
        </p:spPr>
        <p:txBody>
          <a:bodyPr/>
          <a:lstStyle/>
          <a:p>
            <a:r>
              <a:rPr lang="en-US" dirty="0"/>
              <a:t>Deploy to Azure via SSMS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258073" y="2928935"/>
            <a:ext cx="6853583" cy="1500187"/>
          </a:xfrm>
        </p:spPr>
        <p:txBody>
          <a:bodyPr/>
          <a:lstStyle/>
          <a:p>
            <a:r>
              <a:rPr lang="en-IN" dirty="0"/>
              <a:t>Migrate a database to Azure using SSMS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1D30-E322-436F-A93E-AA05A69C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098C-0678-4789-BA1C-DF67D576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Matt Gordon</a:t>
            </a:r>
          </a:p>
          <a:p>
            <a:pPr marL="0" indent="0">
              <a:buNone/>
            </a:pPr>
            <a:r>
              <a:rPr lang="en-US" dirty="0"/>
              <a:t>Director of Data &amp; Infrastructure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matt@sqlatspeed.com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: @</a:t>
            </a:r>
            <a:r>
              <a:rPr lang="en-US" dirty="0" err="1"/>
              <a:t>sqlatspeed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www.sqlatspeed.com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D0982-4C7E-4C48-8E84-8FF35DEBA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86349"/>
            <a:ext cx="802533" cy="3660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783D0-2B5C-42D2-A8C9-619814BBA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0" y="4221088"/>
            <a:ext cx="374305" cy="374305"/>
          </a:xfrm>
          <a:prstGeom prst="rect">
            <a:avLst/>
          </a:prstGeom>
        </p:spPr>
      </p:pic>
      <p:pic>
        <p:nvPicPr>
          <p:cNvPr id="3074" name="Picture 2" descr="Rev.io Announces Quote-to-Cash at Channel Partners Evolution">
            <a:extLst>
              <a:ext uri="{FF2B5EF4-FFF2-40B4-BE49-F238E27FC236}">
                <a16:creationId xmlns:a16="http://schemas.microsoft.com/office/drawing/2014/main" id="{E62E95FC-7D05-2240-BB88-7EEAAD0E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369" y="3038437"/>
            <a:ext cx="3052574" cy="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Motivation(s)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</a:rPr>
              <a:t>Extending SQL Server 2008 Support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Now also true for SQL Server 2012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r>
              <a:rPr lang="en-IN" sz="2800" dirty="0">
                <a:solidFill>
                  <a:schemeClr val="accent1"/>
                </a:solidFill>
              </a:rPr>
              <a:t>Lifting and Shifting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Not always the right choice technology-wise</a:t>
            </a: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blocking our migration?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25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What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Management support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Operations team reluctance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Development team resistant to change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Mountains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Who Is Standing In Our Way?</a:t>
            </a: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Security group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Networking team 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pPr lvl="1"/>
            <a:r>
              <a:rPr lang="en-IN" sz="2600" dirty="0">
                <a:solidFill>
                  <a:schemeClr val="accent1"/>
                </a:solidFill>
              </a:rPr>
              <a:t>DBA stalling on changes</a:t>
            </a:r>
          </a:p>
          <a:p>
            <a:pPr lvl="1"/>
            <a:endParaRPr lang="en-IN" sz="26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2745</TotalTime>
  <Words>1571</Words>
  <Application>Microsoft Office PowerPoint</Application>
  <PresentationFormat>Custom</PresentationFormat>
  <Paragraphs>361</Paragraphs>
  <Slides>52</Slides>
  <Notes>28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Segoe UI</vt:lpstr>
      <vt:lpstr>Office Theme</vt:lpstr>
      <vt:lpstr>Setting The Right Foundation For Your Cloud Migration</vt:lpstr>
      <vt:lpstr>Speaker Info</vt:lpstr>
      <vt:lpstr>About Me</vt:lpstr>
      <vt:lpstr>Why are we migrating databases?</vt:lpstr>
      <vt:lpstr>Migration Motivation(s)</vt:lpstr>
      <vt:lpstr>Migration Motivation(s)</vt:lpstr>
      <vt:lpstr>Who is blocking our migration?</vt:lpstr>
      <vt:lpstr>Moving Mountains</vt:lpstr>
      <vt:lpstr>Moving Mountains</vt:lpstr>
      <vt:lpstr>Moving Mountains</vt:lpstr>
      <vt:lpstr>Moving Mountains</vt:lpstr>
      <vt:lpstr>WhERE are we migrating databases?</vt:lpstr>
      <vt:lpstr>We’re Not Quite Ready For That</vt:lpstr>
      <vt:lpstr>Still Not Quite Ready For That</vt:lpstr>
      <vt:lpstr>Almost Ready For That</vt:lpstr>
      <vt:lpstr>WhERE are we migrating databases?</vt:lpstr>
      <vt:lpstr>Define Your Terms</vt:lpstr>
      <vt:lpstr>SQL Server on IaaS VM</vt:lpstr>
      <vt:lpstr>Azure SQL Database - Deployment Models</vt:lpstr>
      <vt:lpstr>Azure SQL Database - Details</vt:lpstr>
      <vt:lpstr>Azure SQL Database – Cost Information</vt:lpstr>
      <vt:lpstr>Azure SQL Database Hyperscale – Basic Info</vt:lpstr>
      <vt:lpstr>Azure SQL Database Hyperscale – More Details</vt:lpstr>
      <vt:lpstr>Azure SQL Database – Hyperscale Limits</vt:lpstr>
      <vt:lpstr>Azure SQL Database – Hyperscale Architecture</vt:lpstr>
      <vt:lpstr>Azure SQL Database - Serverless</vt:lpstr>
      <vt:lpstr>Azure SQL Database - Managed Instance</vt:lpstr>
      <vt:lpstr>Azure SQL Database MI – How to Connect</vt:lpstr>
      <vt:lpstr>HOW are we migrating databases?</vt:lpstr>
      <vt:lpstr>Migration Methods</vt:lpstr>
      <vt:lpstr>More Migration Methods </vt:lpstr>
      <vt:lpstr>Azure Migrate</vt:lpstr>
      <vt:lpstr>LRS - (kinda) Log Shipping to Managed Instance</vt:lpstr>
      <vt:lpstr>Data Migration Assistant</vt:lpstr>
      <vt:lpstr>Deploy to Azure via SSMS</vt:lpstr>
      <vt:lpstr>Migrate using Azure DMS</vt:lpstr>
      <vt:lpstr>What did we learn?</vt:lpstr>
      <vt:lpstr>Takeaways</vt:lpstr>
      <vt:lpstr>Takeaways</vt:lpstr>
      <vt:lpstr>The Shill Slide</vt:lpstr>
      <vt:lpstr>Resources</vt:lpstr>
      <vt:lpstr>PowerPoint Presentation</vt:lpstr>
      <vt:lpstr>Heading Styling</vt:lpstr>
      <vt:lpstr>Section Divider </vt:lpstr>
      <vt:lpstr>Section Divider </vt:lpstr>
      <vt:lpstr>Chart Type 1</vt:lpstr>
      <vt:lpstr>Chart Type 2</vt:lpstr>
      <vt:lpstr>Table</vt:lpstr>
      <vt:lpstr>Slide for Showing Developer’s  Software Code</vt:lpstr>
      <vt:lpstr>Video Title</vt:lpstr>
      <vt:lpstr>Deploy to Azure via SSMS</vt:lpstr>
      <vt:lpstr>Speaker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Matt Gordon</cp:lastModifiedBy>
  <cp:revision>222</cp:revision>
  <dcterms:created xsi:type="dcterms:W3CDTF">2015-07-09T13:59:10Z</dcterms:created>
  <dcterms:modified xsi:type="dcterms:W3CDTF">2023-01-24T15:21:48Z</dcterms:modified>
</cp:coreProperties>
</file>