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notesMasterIdLst>
    <p:notesMasterId r:id="rId29"/>
  </p:notesMasterIdLst>
  <p:sldIdLst>
    <p:sldId id="256" r:id="rId3"/>
    <p:sldId id="424" r:id="rId4"/>
    <p:sldId id="369" r:id="rId5"/>
    <p:sldId id="395" r:id="rId6"/>
    <p:sldId id="396" r:id="rId7"/>
    <p:sldId id="370" r:id="rId8"/>
    <p:sldId id="398" r:id="rId9"/>
    <p:sldId id="399" r:id="rId10"/>
    <p:sldId id="400" r:id="rId11"/>
    <p:sldId id="401" r:id="rId12"/>
    <p:sldId id="402" r:id="rId13"/>
    <p:sldId id="371" r:id="rId14"/>
    <p:sldId id="372" r:id="rId15"/>
    <p:sldId id="403" r:id="rId16"/>
    <p:sldId id="384" r:id="rId17"/>
    <p:sldId id="385" r:id="rId18"/>
    <p:sldId id="386" r:id="rId19"/>
    <p:sldId id="387" r:id="rId20"/>
    <p:sldId id="388" r:id="rId21"/>
    <p:sldId id="389" r:id="rId22"/>
    <p:sldId id="390" r:id="rId23"/>
    <p:sldId id="391" r:id="rId24"/>
    <p:sldId id="392" r:id="rId25"/>
    <p:sldId id="393" r:id="rId26"/>
    <p:sldId id="383"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9"/>
    <p:restoredTop sz="80335" autoAdjust="0"/>
  </p:normalViewPr>
  <p:slideViewPr>
    <p:cSldViewPr snapToGrid="0" snapToObjects="1">
      <p:cViewPr varScale="1">
        <p:scale>
          <a:sx n="53" d="100"/>
          <a:sy n="53" d="100"/>
        </p:scale>
        <p:origin x="1072"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5A0E1-C225-4471-84EA-7EA146034C35}"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5A60-FF5E-4F3D-926E-738BA2EFD2E6}" type="slidenum">
              <a:rPr lang="en-US" smtClean="0"/>
              <a:t>‹#›</a:t>
            </a:fld>
            <a:endParaRPr lang="en-US"/>
          </a:p>
        </p:txBody>
      </p:sp>
    </p:spTree>
    <p:extLst>
      <p:ext uri="{BB962C8B-B14F-4D97-AF65-F5344CB8AC3E}">
        <p14:creationId xmlns:p14="http://schemas.microsoft.com/office/powerpoint/2010/main" val="159417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E5A60-FF5E-4F3D-926E-738BA2EFD2E6}" type="slidenum">
              <a:rPr lang="en-US" smtClean="0"/>
              <a:t>2</a:t>
            </a:fld>
            <a:endParaRPr lang="en-US"/>
          </a:p>
        </p:txBody>
      </p:sp>
    </p:spTree>
    <p:extLst>
      <p:ext uri="{BB962C8B-B14F-4D97-AF65-F5344CB8AC3E}">
        <p14:creationId xmlns:p14="http://schemas.microsoft.com/office/powerpoint/2010/main" val="13185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E5A60-FF5E-4F3D-926E-738BA2EFD2E6}" type="slidenum">
              <a:rPr lang="en-US" smtClean="0"/>
              <a:t>3</a:t>
            </a:fld>
            <a:endParaRPr lang="en-US"/>
          </a:p>
        </p:txBody>
      </p:sp>
    </p:spTree>
    <p:extLst>
      <p:ext uri="{BB962C8B-B14F-4D97-AF65-F5344CB8AC3E}">
        <p14:creationId xmlns:p14="http://schemas.microsoft.com/office/powerpoint/2010/main" val="46045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b="1" dirty="0"/>
              <a:t>Problem: Developers receiving intermittent generic timeout expired errors for a long time. They tried to figure out the issue but strongly believed it is a database issue and blamed DBA.</a:t>
            </a:r>
          </a:p>
          <a:p>
            <a:pPr marL="342900" indent="-342900">
              <a:buFont typeface="Arial" panose="020B0604020202020204" pitchFamily="34" charset="0"/>
              <a:buChar char="•"/>
            </a:pPr>
            <a:r>
              <a:rPr lang="en-US" sz="2000" b="1" dirty="0"/>
              <a:t>DBA: Checked all the troubleshooting methods to figure out if it is a </a:t>
            </a:r>
            <a:r>
              <a:rPr lang="en-US" sz="2000" b="1" dirty="0" err="1"/>
              <a:t>sql</a:t>
            </a:r>
            <a:r>
              <a:rPr lang="en-US" sz="2000" b="1" dirty="0"/>
              <a:t> server or database problem. Everything seems to be working fine but application couldn’t connect to the database. There is no specific time that these errors occur. They are very frequent and in random fashion. Though I am a DBA and know its not a SQL server issue, took the responsibility to define and find the problem, took the help of the Dynatrace tool to figure out the connections not even reached out to the </a:t>
            </a:r>
            <a:r>
              <a:rPr lang="en-US" sz="2000" b="1" dirty="0" err="1"/>
              <a:t>sql</a:t>
            </a:r>
            <a:r>
              <a:rPr lang="en-US" sz="2000" b="1" dirty="0"/>
              <a:t> server. The </a:t>
            </a:r>
            <a:r>
              <a:rPr lang="en-US" sz="2000" b="1" dirty="0" err="1"/>
              <a:t>sql</a:t>
            </a:r>
            <a:r>
              <a:rPr lang="en-US" sz="2000" b="1" dirty="0"/>
              <a:t> server logs proved the same. </a:t>
            </a:r>
          </a:p>
          <a:p>
            <a:pPr marL="342900" indent="-342900">
              <a:buFont typeface="Arial" panose="020B0604020202020204" pitchFamily="34" charset="0"/>
              <a:buChar char="•"/>
            </a:pPr>
            <a:r>
              <a:rPr lang="en-US" sz="2000" b="1" dirty="0"/>
              <a:t>Worked with a developer for hours digging into the application code to find out it was a </a:t>
            </a:r>
            <a:r>
              <a:rPr lang="en-US" sz="2000" b="1" dirty="0" err="1"/>
              <a:t>sql</a:t>
            </a:r>
            <a:r>
              <a:rPr lang="en-US" sz="2000" b="1" dirty="0"/>
              <a:t> connection open and close code from </a:t>
            </a:r>
            <a:r>
              <a:rPr lang="en-US" sz="2000" b="1" dirty="0" err="1"/>
              <a:t>vb</a:t>
            </a:r>
            <a:r>
              <a:rPr lang="en-US" sz="2000" b="1" dirty="0"/>
              <a:t> code application. They opened the connections but did not explicitly close the connections. Due to this the application pool filled up with the connections not allowing any connections to connect to the server. As </a:t>
            </a:r>
            <a:r>
              <a:rPr lang="en-US" sz="2000" b="1" dirty="0" err="1"/>
              <a:t>vb</a:t>
            </a:r>
            <a:r>
              <a:rPr lang="en-US" sz="2000" b="1" dirty="0"/>
              <a:t> code is outdated and old, recommended to rewrite the application. After rewriting the application with proper coding standards, the problem is permanently solved. </a:t>
            </a:r>
          </a:p>
        </p:txBody>
      </p:sp>
      <p:sp>
        <p:nvSpPr>
          <p:cNvPr id="4" name="Slide Number Placeholder 3"/>
          <p:cNvSpPr>
            <a:spLocks noGrp="1"/>
          </p:cNvSpPr>
          <p:nvPr>
            <p:ph type="sldNum" sz="quarter" idx="5"/>
          </p:nvPr>
        </p:nvSpPr>
        <p:spPr/>
        <p:txBody>
          <a:bodyPr/>
          <a:lstStyle/>
          <a:p>
            <a:fld id="{EC4E5A60-FF5E-4F3D-926E-738BA2EFD2E6}" type="slidenum">
              <a:rPr lang="en-US" smtClean="0"/>
              <a:t>19</a:t>
            </a:fld>
            <a:endParaRPr lang="en-US"/>
          </a:p>
        </p:txBody>
      </p:sp>
    </p:spTree>
    <p:extLst>
      <p:ext uri="{BB962C8B-B14F-4D97-AF65-F5344CB8AC3E}">
        <p14:creationId xmlns:p14="http://schemas.microsoft.com/office/powerpoint/2010/main" val="45647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Steppping</a:t>
            </a:r>
            <a:r>
              <a:rPr lang="en-US" b="1" dirty="0"/>
              <a:t> out of my comfort zone and out of my job responsibilities helped in finding the cause of the problem. </a:t>
            </a:r>
          </a:p>
          <a:p>
            <a:pPr marL="171450" indent="-171450">
              <a:buFont typeface="Arial" panose="020B0604020202020204" pitchFamily="34" charset="0"/>
              <a:buChar char="•"/>
            </a:pPr>
            <a:r>
              <a:rPr lang="en-US" b="1" dirty="0"/>
              <a:t>Though everyone blamed DBA, they would appreciate once they actually know what the issue was. </a:t>
            </a:r>
          </a:p>
          <a:p>
            <a:pPr marL="171450" indent="-171450">
              <a:buFont typeface="Arial" panose="020B0604020202020204" pitchFamily="34" charset="0"/>
              <a:buChar char="•"/>
            </a:pPr>
            <a:r>
              <a:rPr lang="en-US" b="1" dirty="0"/>
              <a:t>Being calm and focused during the chaos tells a lot about us.</a:t>
            </a:r>
          </a:p>
          <a:p>
            <a:pPr marL="171450" indent="-171450">
              <a:buFont typeface="Arial" panose="020B0604020202020204" pitchFamily="34" charset="0"/>
              <a:buChar char="•"/>
            </a:pPr>
            <a:r>
              <a:rPr lang="en-US" b="1" dirty="0"/>
              <a:t>Dynatrace tool and </a:t>
            </a:r>
            <a:r>
              <a:rPr lang="en-US" b="1" dirty="0" err="1"/>
              <a:t>sql</a:t>
            </a:r>
            <a:r>
              <a:rPr lang="en-US" b="1" dirty="0"/>
              <a:t> error logs helped finding the issue</a:t>
            </a:r>
          </a:p>
        </p:txBody>
      </p:sp>
      <p:sp>
        <p:nvSpPr>
          <p:cNvPr id="4" name="Slide Number Placeholder 3"/>
          <p:cNvSpPr>
            <a:spLocks noGrp="1"/>
          </p:cNvSpPr>
          <p:nvPr>
            <p:ph type="sldNum" sz="quarter" idx="5"/>
          </p:nvPr>
        </p:nvSpPr>
        <p:spPr/>
        <p:txBody>
          <a:bodyPr/>
          <a:lstStyle/>
          <a:p>
            <a:fld id="{EC4E5A60-FF5E-4F3D-926E-738BA2EFD2E6}" type="slidenum">
              <a:rPr lang="en-US" smtClean="0"/>
              <a:t>20</a:t>
            </a:fld>
            <a:endParaRPr lang="en-US"/>
          </a:p>
        </p:txBody>
      </p:sp>
    </p:spTree>
    <p:extLst>
      <p:ext uri="{BB962C8B-B14F-4D97-AF65-F5344CB8AC3E}">
        <p14:creationId xmlns:p14="http://schemas.microsoft.com/office/powerpoint/2010/main" val="299491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chemeClr val="tx1"/>
                </a:solidFill>
              </a:rPr>
              <a:t>Manager requested one of the DBA’s to temporarily resume the replication for couple of hours. </a:t>
            </a:r>
          </a:p>
          <a:p>
            <a:pPr marL="171450" indent="-171450">
              <a:buFont typeface="Arial" panose="020B0604020202020204" pitchFamily="34" charset="0"/>
              <a:buChar char="•"/>
            </a:pPr>
            <a:r>
              <a:rPr lang="en-US" b="1" dirty="0">
                <a:solidFill>
                  <a:schemeClr val="tx1"/>
                </a:solidFill>
              </a:rPr>
              <a:t>Instead of stopping the distribution job, DBA dropped the complete replication topology including the publication, subscription database and distribution database.</a:t>
            </a:r>
          </a:p>
          <a:p>
            <a:pPr marL="171450" indent="-171450">
              <a:buFont typeface="Arial" panose="020B0604020202020204" pitchFamily="34" charset="0"/>
              <a:buChar char="•"/>
            </a:pPr>
            <a:r>
              <a:rPr lang="en-US" b="1" dirty="0">
                <a:solidFill>
                  <a:schemeClr val="tx1"/>
                </a:solidFill>
              </a:rPr>
              <a:t>As we have a plan to migrate the server, I have taken a replication publication backup ahead of time which saved the metadata information for the publication</a:t>
            </a:r>
          </a:p>
          <a:p>
            <a:pPr marL="171450" indent="-171450">
              <a:buFont typeface="Arial" panose="020B0604020202020204" pitchFamily="34" charset="0"/>
              <a:buChar char="•"/>
            </a:pPr>
            <a:r>
              <a:rPr lang="en-US" b="1" dirty="0">
                <a:solidFill>
                  <a:schemeClr val="tx1"/>
                </a:solidFill>
              </a:rPr>
              <a:t>Not only the database backups, scripting out and saving the publication schema is important, especially when you are replicating large number of articles with filters on them.</a:t>
            </a:r>
          </a:p>
          <a:p>
            <a:pPr marL="171450" indent="-171450">
              <a:buFont typeface="Arial" panose="020B0604020202020204" pitchFamily="34" charset="0"/>
              <a:buChar char="•"/>
            </a:pPr>
            <a:r>
              <a:rPr lang="en-US" b="1" dirty="0">
                <a:solidFill>
                  <a:schemeClr val="tx1"/>
                </a:solidFill>
              </a:rPr>
              <a:t>This backup which I saved for the migration saved the DBA job. </a:t>
            </a:r>
          </a:p>
          <a:p>
            <a:endParaRPr lang="en-US" dirty="0"/>
          </a:p>
        </p:txBody>
      </p:sp>
      <p:sp>
        <p:nvSpPr>
          <p:cNvPr id="4" name="Slide Number Placeholder 3"/>
          <p:cNvSpPr>
            <a:spLocks noGrp="1"/>
          </p:cNvSpPr>
          <p:nvPr>
            <p:ph type="sldNum" sz="quarter" idx="5"/>
          </p:nvPr>
        </p:nvSpPr>
        <p:spPr/>
        <p:txBody>
          <a:bodyPr/>
          <a:lstStyle/>
          <a:p>
            <a:fld id="{EC4E5A60-FF5E-4F3D-926E-738BA2EFD2E6}" type="slidenum">
              <a:rPr lang="en-US" smtClean="0"/>
              <a:t>21</a:t>
            </a:fld>
            <a:endParaRPr lang="en-US"/>
          </a:p>
        </p:txBody>
      </p:sp>
    </p:spTree>
    <p:extLst>
      <p:ext uri="{BB962C8B-B14F-4D97-AF65-F5344CB8AC3E}">
        <p14:creationId xmlns:p14="http://schemas.microsoft.com/office/powerpoint/2010/main" val="291515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Documentation matters – if there is documentation in place already and if DBA had followed it, this disaster would not have happened. Documentation matters!</a:t>
            </a:r>
          </a:p>
          <a:p>
            <a:pPr marL="171450" indent="-171450">
              <a:buFont typeface="Arial" panose="020B0604020202020204" pitchFamily="34" charset="0"/>
              <a:buChar char="•"/>
            </a:pPr>
            <a:r>
              <a:rPr lang="en-US" b="1" dirty="0"/>
              <a:t>Manager was mad and angry at the entire team for the inefficiency – we understand the frustration but blaming doesn’t help when solve the problem. During the </a:t>
            </a:r>
            <a:r>
              <a:rPr lang="en-US" b="1" dirty="0" err="1"/>
              <a:t>disater</a:t>
            </a:r>
            <a:r>
              <a:rPr lang="en-US" b="1" dirty="0"/>
              <a:t> situations, supporting each other and being there for others to resolve the issue will help as it shift the focus from “who did this” to “how to fix this quickly”</a:t>
            </a:r>
          </a:p>
          <a:p>
            <a:pPr marL="171450" indent="-171450">
              <a:buFont typeface="Arial" panose="020B0604020202020204" pitchFamily="34" charset="0"/>
              <a:buChar char="•"/>
            </a:pPr>
            <a:r>
              <a:rPr lang="en-US" b="1" dirty="0"/>
              <a:t>Never be afraid of making mistakes. A person who doesn’t make mistakes cannot learn and grow. But as a DBA, we need to make sure we have valid backups in place during disaster situations.</a:t>
            </a:r>
          </a:p>
        </p:txBody>
      </p:sp>
      <p:sp>
        <p:nvSpPr>
          <p:cNvPr id="4" name="Slide Number Placeholder 3"/>
          <p:cNvSpPr>
            <a:spLocks noGrp="1"/>
          </p:cNvSpPr>
          <p:nvPr>
            <p:ph type="sldNum" sz="quarter" idx="5"/>
          </p:nvPr>
        </p:nvSpPr>
        <p:spPr/>
        <p:txBody>
          <a:bodyPr/>
          <a:lstStyle/>
          <a:p>
            <a:fld id="{EC4E5A60-FF5E-4F3D-926E-738BA2EFD2E6}" type="slidenum">
              <a:rPr lang="en-US" smtClean="0"/>
              <a:t>22</a:t>
            </a:fld>
            <a:endParaRPr lang="en-US"/>
          </a:p>
        </p:txBody>
      </p:sp>
    </p:spTree>
    <p:extLst>
      <p:ext uri="{BB962C8B-B14F-4D97-AF65-F5344CB8AC3E}">
        <p14:creationId xmlns:p14="http://schemas.microsoft.com/office/powerpoint/2010/main" val="3212125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Subscriber server is being used by the statistics and research team to pull some crucial data for their reporting purposes. They need the latest data. </a:t>
            </a:r>
          </a:p>
          <a:p>
            <a:pPr marL="171450" indent="-171450">
              <a:buFont typeface="Arial" panose="020B0604020202020204" pitchFamily="34" charset="0"/>
              <a:buChar char="•"/>
            </a:pPr>
            <a:r>
              <a:rPr lang="en-US" b="1" dirty="0"/>
              <a:t>Subscriber server is SQL 2000 but the publisher is SQL 2012. Research team want to use SQL 2000 Subscriber database and did not have any plan of migrating the server to new environments. </a:t>
            </a:r>
          </a:p>
          <a:p>
            <a:pPr marL="171450" indent="-171450">
              <a:buFont typeface="Arial" panose="020B0604020202020204" pitchFamily="34" charset="0"/>
              <a:buChar char="•"/>
            </a:pPr>
            <a:r>
              <a:rPr lang="en-US" b="1" dirty="0"/>
              <a:t>The plan was to have transactional replication setup </a:t>
            </a:r>
            <a:r>
              <a:rPr lang="en-US" b="1" dirty="0" err="1"/>
              <a:t>netween</a:t>
            </a:r>
            <a:r>
              <a:rPr lang="en-US" b="1" dirty="0"/>
              <a:t> SQL 2012 and SQL 2000 which is not possible according to Microsoft docs. </a:t>
            </a:r>
          </a:p>
          <a:p>
            <a:pPr marL="171450" indent="-171450">
              <a:buFont typeface="Arial" panose="020B0604020202020204" pitchFamily="34" charset="0"/>
              <a:buChar char="•"/>
            </a:pPr>
            <a:r>
              <a:rPr lang="en-US" b="1" dirty="0"/>
              <a:t>I leant from the Microsoft documentation that the subscriber can be only 2 versions lower than the publisher which is SQL 2005 but here in this case, the subscriber is SQL 2000. </a:t>
            </a:r>
          </a:p>
          <a:p>
            <a:pPr marL="171450" indent="-171450">
              <a:buFont typeface="Arial" panose="020B0604020202020204" pitchFamily="34" charset="0"/>
              <a:buChar char="•"/>
            </a:pPr>
            <a:r>
              <a:rPr lang="en-US" b="1" dirty="0"/>
              <a:t>I tried convincing the research team to upgrade their database but they are not ready to upgrade their application any time sooner. So, I had to setup and test the replication assuming it wont work but to my surprise, I was able to setup the replication with few challenges. </a:t>
            </a:r>
          </a:p>
          <a:p>
            <a:pPr marL="171450" indent="-171450">
              <a:buFont typeface="Arial" panose="020B0604020202020204" pitchFamily="34" charset="0"/>
              <a:buChar char="•"/>
            </a:pPr>
            <a:r>
              <a:rPr lang="en-US" b="1" dirty="0"/>
              <a:t>The snapshot files generated from the publication database snapshot job created .sch (schema) files with </a:t>
            </a:r>
            <a:r>
              <a:rPr lang="en-US" b="1" dirty="0" err="1"/>
              <a:t>ansi_padding</a:t>
            </a:r>
            <a:r>
              <a:rPr lang="en-US" b="1" dirty="0"/>
              <a:t> setting to OFF which is not compatible to the subscriber server. Distribution job failed by erroring out on one .sch file setting at a time. I had to change the setting ANSI padding setting off to on to one file at a time and start the replication job, only to figure out an another file having same issue. It is tedious to manually find all the files having this setting off and to turn on. </a:t>
            </a:r>
          </a:p>
          <a:p>
            <a:pPr marL="171450" indent="-171450">
              <a:buFont typeface="Arial" panose="020B0604020202020204" pitchFamily="34" charset="0"/>
              <a:buChar char="•"/>
            </a:pPr>
            <a:r>
              <a:rPr lang="en-US" b="1" dirty="0"/>
              <a:t>I used </a:t>
            </a:r>
            <a:r>
              <a:rPr lang="en-US" b="1" dirty="0" err="1"/>
              <a:t>powershell</a:t>
            </a:r>
            <a:r>
              <a:rPr lang="en-US" b="1" dirty="0"/>
              <a:t> script to find these settings in every .sch file in the snapshot folder for the database and turn it on. I used that script as a second step in the snapshot agent job. Added the </a:t>
            </a:r>
            <a:r>
              <a:rPr lang="en-US" b="1" dirty="0" err="1"/>
              <a:t>powershell</a:t>
            </a:r>
            <a:r>
              <a:rPr lang="en-US" b="1" dirty="0"/>
              <a:t> script after taking the snapshot of the database. This automagically solved the problem each time database is reinitialized which saved me many hours of time for each initialization. </a:t>
            </a:r>
          </a:p>
        </p:txBody>
      </p:sp>
      <p:sp>
        <p:nvSpPr>
          <p:cNvPr id="4" name="Slide Number Placeholder 3"/>
          <p:cNvSpPr>
            <a:spLocks noGrp="1"/>
          </p:cNvSpPr>
          <p:nvPr>
            <p:ph type="sldNum" sz="quarter" idx="5"/>
          </p:nvPr>
        </p:nvSpPr>
        <p:spPr/>
        <p:txBody>
          <a:bodyPr/>
          <a:lstStyle/>
          <a:p>
            <a:fld id="{EC4E5A60-FF5E-4F3D-926E-738BA2EFD2E6}" type="slidenum">
              <a:rPr lang="en-US" smtClean="0"/>
              <a:t>23</a:t>
            </a:fld>
            <a:endParaRPr lang="en-US"/>
          </a:p>
        </p:txBody>
      </p:sp>
    </p:spTree>
    <p:extLst>
      <p:ext uri="{BB962C8B-B14F-4D97-AF65-F5344CB8AC3E}">
        <p14:creationId xmlns:p14="http://schemas.microsoft.com/office/powerpoint/2010/main" val="86777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Read the documentation but do your testing to figure out if it may actually work. Clients may not always listen to you when you give them a wise advice. In those scenarios, you need to figure out a way to meet the requirements. </a:t>
            </a:r>
          </a:p>
          <a:p>
            <a:pPr marL="171450" indent="-171450">
              <a:buFont typeface="Arial" panose="020B0604020202020204" pitchFamily="34" charset="0"/>
              <a:buChar char="•"/>
            </a:pPr>
            <a:r>
              <a:rPr lang="en-US" b="1" dirty="0" err="1"/>
              <a:t>Poweshell</a:t>
            </a:r>
            <a:r>
              <a:rPr lang="en-US" b="1" dirty="0"/>
              <a:t> is the king of the automation</a:t>
            </a:r>
          </a:p>
          <a:p>
            <a:pPr marL="171450" indent="-171450">
              <a:buFont typeface="Arial" panose="020B0604020202020204" pitchFamily="34" charset="0"/>
              <a:buChar char="•"/>
            </a:pPr>
            <a:r>
              <a:rPr lang="en-US" b="1" dirty="0"/>
              <a:t>Fixed the issue very quickly. </a:t>
            </a:r>
          </a:p>
        </p:txBody>
      </p:sp>
      <p:sp>
        <p:nvSpPr>
          <p:cNvPr id="4" name="Slide Number Placeholder 3"/>
          <p:cNvSpPr>
            <a:spLocks noGrp="1"/>
          </p:cNvSpPr>
          <p:nvPr>
            <p:ph type="sldNum" sz="quarter" idx="5"/>
          </p:nvPr>
        </p:nvSpPr>
        <p:spPr/>
        <p:txBody>
          <a:bodyPr/>
          <a:lstStyle/>
          <a:p>
            <a:fld id="{EC4E5A60-FF5E-4F3D-926E-738BA2EFD2E6}" type="slidenum">
              <a:rPr lang="en-US" smtClean="0"/>
              <a:t>24</a:t>
            </a:fld>
            <a:endParaRPr lang="en-US"/>
          </a:p>
        </p:txBody>
      </p:sp>
    </p:spTree>
    <p:extLst>
      <p:ext uri="{BB962C8B-B14F-4D97-AF65-F5344CB8AC3E}">
        <p14:creationId xmlns:p14="http://schemas.microsoft.com/office/powerpoint/2010/main" val="543637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1/12/2023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a:xfrm>
            <a:off x="609601" y="1772816"/>
            <a:ext cx="10972800" cy="43533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a:extLst>
              <a:ext uri="{FF2B5EF4-FFF2-40B4-BE49-F238E27FC236}">
                <a16:creationId xmlns:a16="http://schemas.microsoft.com/office/drawing/2014/main" id="{5CE2931E-AB56-4CA6-A221-2295371498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5733" y="5013176"/>
            <a:ext cx="2632316" cy="2708920"/>
          </a:xfrm>
          <a:prstGeom prst="rect">
            <a:avLst/>
          </a:prstGeom>
        </p:spPr>
      </p:pic>
    </p:spTree>
    <p:extLst>
      <p:ext uri="{BB962C8B-B14F-4D97-AF65-F5344CB8AC3E}">
        <p14:creationId xmlns:p14="http://schemas.microsoft.com/office/powerpoint/2010/main" val="1839813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Imagen 12"/>
          <p:cNvPicPr>
            <a:picLocks noChangeAspect="1"/>
          </p:cNvPicPr>
          <p:nvPr userDrawn="1"/>
        </p:nvPicPr>
        <p:blipFill rotWithShape="1">
          <a:blip r:embed="rId2" cstate="email">
            <a:extLst>
              <a:ext uri="{28A0092B-C50C-407E-A947-70E740481C1C}">
                <a14:useLocalDpi xmlns:a14="http://schemas.microsoft.com/office/drawing/2010/main"/>
              </a:ext>
            </a:extLst>
          </a:blip>
          <a:srcRect r="156"/>
          <a:stretch/>
        </p:blipFill>
        <p:spPr>
          <a:xfrm>
            <a:off x="-16984" y="0"/>
            <a:ext cx="12208984" cy="6858000"/>
          </a:xfrm>
          <a:prstGeom prst="rect">
            <a:avLst/>
          </a:prstGeom>
        </p:spPr>
      </p:pic>
      <p:sp>
        <p:nvSpPr>
          <p:cNvPr id="2" name="Title 1"/>
          <p:cNvSpPr>
            <a:spLocks noGrp="1"/>
          </p:cNvSpPr>
          <p:nvPr>
            <p:ph type="ctrTitle" hasCustomPrompt="1"/>
          </p:nvPr>
        </p:nvSpPr>
        <p:spPr>
          <a:xfrm>
            <a:off x="1028700" y="400051"/>
            <a:ext cx="6553200" cy="631031"/>
          </a:xfrm>
        </p:spPr>
        <p:txBody>
          <a:bodyPr>
            <a:noAutofit/>
          </a:bodyPr>
          <a:lstStyle>
            <a:lvl1pPr algn="l">
              <a:defRPr sz="3600">
                <a:solidFill>
                  <a:schemeClr val="bg1"/>
                </a:solidFill>
                <a:latin typeface="Press Start 2P" charset="0"/>
                <a:ea typeface="Press Start 2P" charset="0"/>
                <a:cs typeface="Press Start 2P" charset="0"/>
              </a:defRPr>
            </a:lvl1pPr>
          </a:lstStyle>
          <a:p>
            <a:r>
              <a:rPr lang="en-US" dirty="0"/>
              <a:t>Click </a:t>
            </a:r>
            <a:r>
              <a:rPr lang="en-US"/>
              <a:t>to edit</a:t>
            </a:r>
            <a:endParaRPr lang="en-US" dirty="0"/>
          </a:p>
        </p:txBody>
      </p:sp>
      <p:sp>
        <p:nvSpPr>
          <p:cNvPr id="6" name="Slide Number Placeholder 5"/>
          <p:cNvSpPr>
            <a:spLocks noGrp="1"/>
          </p:cNvSpPr>
          <p:nvPr>
            <p:ph type="sldNum" sz="quarter" idx="12"/>
          </p:nvPr>
        </p:nvSpPr>
        <p:spPr>
          <a:xfrm>
            <a:off x="10325100" y="6286500"/>
            <a:ext cx="1600200" cy="273844"/>
          </a:xfrm>
        </p:spPr>
        <p:txBody>
          <a:bodyPr/>
          <a:lstStyle>
            <a:lvl1pPr>
              <a:defRPr>
                <a:latin typeface="Roboto Mono" charset="0"/>
                <a:ea typeface="Roboto Mono" charset="0"/>
                <a:cs typeface="Roboto Mono" charset="0"/>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3404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C7B9D0"/>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325100" y="6286500"/>
            <a:ext cx="1600200" cy="273844"/>
          </a:xfrm>
        </p:spPr>
        <p:txBody>
          <a:bodyPr/>
          <a:lstStyle>
            <a:lvl1pPr>
              <a:defRPr>
                <a:solidFill>
                  <a:schemeClr val="tx1"/>
                </a:solidFill>
                <a:latin typeface="Roboto Mono" charset="0"/>
                <a:ea typeface="Roboto Mono" charset="0"/>
                <a:cs typeface="Roboto Mono"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10983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22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1/12/2023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5"/>
          <p:cNvSpPr>
            <a:spLocks noGrp="1"/>
          </p:cNvSpPr>
          <p:nvPr>
            <p:ph type="sldNum" sz="quarter" idx="4"/>
          </p:nvPr>
        </p:nvSpPr>
        <p:spPr>
          <a:xfrm>
            <a:off x="10325100" y="6343650"/>
            <a:ext cx="1600200" cy="273844"/>
          </a:xfrm>
          <a:prstGeom prst="rect">
            <a:avLst/>
          </a:prstGeom>
        </p:spPr>
        <p:txBody>
          <a:bodyPr vert="horz" lIns="91440" tIns="45720" rIns="91440" bIns="45720" rtlCol="0" anchor="ctr"/>
          <a:lstStyle>
            <a:lvl1pPr algn="r">
              <a:defRPr sz="1875">
                <a:solidFill>
                  <a:schemeClr val="bg1"/>
                </a:solidFill>
                <a:latin typeface="Roboto" charset="0"/>
                <a:ea typeface="Roboto" charset="0"/>
                <a:cs typeface="Roboto"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14589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tigertoolbox/tree/master/Always-On" TargetMode="External"/><Relationship Id="rId2" Type="http://schemas.openxmlformats.org/officeDocument/2006/relationships/hyperlink" Target="https://github.com/sqlatspeed/2022_presentations/blob/main/always_on_quick_monitoring.sq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icrosoftDocs/azure-docs/blob/main/articles/azure-sql/database/metrics-diagnostic-telemetry-logging-streaming-export-configure.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mailto:matt@sqlatspeed.com?subject=SQL%20Saturday%20Jacksonville%20%22This%20Is%20Fine%22%20Feedback"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www.sqlatspeed.com/" TargetMode="External"/><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qlatspeed.com/" TargetMode="External"/><Relationship Id="rId7" Type="http://schemas.openxmlformats.org/officeDocument/2006/relationships/image" Target="../media/image6.jpg"/><Relationship Id="rId2" Type="http://schemas.openxmlformats.org/officeDocument/2006/relationships/hyperlink" Target="mailto:matt@sqlatspeed.com?subject=SQL%20Saturday%20Oregon%20response" TargetMode="External"/><Relationship Id="rId1" Type="http://schemas.openxmlformats.org/officeDocument/2006/relationships/slideLayout" Target="../slideLayouts/slideLayout7.xml"/><Relationship Id="rId6" Type="http://schemas.openxmlformats.org/officeDocument/2006/relationships/hyperlink" Target="https://dbanuggets.com/" TargetMode="External"/><Relationship Id="rId5" Type="http://schemas.openxmlformats.org/officeDocument/2006/relationships/hyperlink" Target="mailto:dbanuggets@hotmail.com" TargetMode="Externa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banuggets.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DF5C-EAE5-2A43-8457-75833168967B}"/>
              </a:ext>
            </a:extLst>
          </p:cNvPr>
          <p:cNvSpPr>
            <a:spLocks noGrp="1"/>
          </p:cNvSpPr>
          <p:nvPr>
            <p:ph type="ctrTitle"/>
          </p:nvPr>
        </p:nvSpPr>
        <p:spPr/>
        <p:txBody>
          <a:bodyPr/>
          <a:lstStyle/>
          <a:p>
            <a:r>
              <a:rPr lang="en-US" dirty="0"/>
              <a:t>Troubleshoot and triage like a pro</a:t>
            </a:r>
          </a:p>
        </p:txBody>
      </p:sp>
      <p:sp>
        <p:nvSpPr>
          <p:cNvPr id="3" name="Subtitle 2">
            <a:extLst>
              <a:ext uri="{FF2B5EF4-FFF2-40B4-BE49-F238E27FC236}">
                <a16:creationId xmlns:a16="http://schemas.microsoft.com/office/drawing/2014/main" id="{63E567F0-2D8D-7A4F-BCBF-489593988C87}"/>
              </a:ext>
            </a:extLst>
          </p:cNvPr>
          <p:cNvSpPr>
            <a:spLocks noGrp="1"/>
          </p:cNvSpPr>
          <p:nvPr>
            <p:ph type="subTitle" idx="1"/>
          </p:nvPr>
        </p:nvSpPr>
        <p:spPr/>
        <p:txBody>
          <a:bodyPr/>
          <a:lstStyle/>
          <a:p>
            <a:r>
              <a:rPr lang="en-US" dirty="0"/>
              <a:t>DATA COMMUNITY AUSTRIA DAY 2023</a:t>
            </a:r>
          </a:p>
        </p:txBody>
      </p:sp>
    </p:spTree>
    <p:extLst>
      <p:ext uri="{BB962C8B-B14F-4D97-AF65-F5344CB8AC3E}">
        <p14:creationId xmlns:p14="http://schemas.microsoft.com/office/powerpoint/2010/main" val="133850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B8E4-3736-46F4-BF46-5A7A899D4AB9}"/>
              </a:ext>
            </a:extLst>
          </p:cNvPr>
          <p:cNvSpPr>
            <a:spLocks noGrp="1"/>
          </p:cNvSpPr>
          <p:nvPr>
            <p:ph type="title"/>
          </p:nvPr>
        </p:nvSpPr>
        <p:spPr>
          <a:xfrm>
            <a:off x="685801" y="1056290"/>
            <a:ext cx="10396882" cy="1151965"/>
          </a:xfrm>
        </p:spPr>
        <p:txBody>
          <a:bodyPr>
            <a:normAutofit fontScale="90000"/>
          </a:bodyPr>
          <a:lstStyle/>
          <a:p>
            <a:r>
              <a:rPr lang="en-US" dirty="0"/>
              <a:t>Steps to Finding the problem</a:t>
            </a:r>
            <a:br>
              <a:rPr lang="en-US" dirty="0"/>
            </a:br>
            <a:endParaRPr lang="en-US" dirty="0"/>
          </a:p>
        </p:txBody>
      </p:sp>
      <p:sp>
        <p:nvSpPr>
          <p:cNvPr id="4" name="Content Placeholder 2">
            <a:extLst>
              <a:ext uri="{FF2B5EF4-FFF2-40B4-BE49-F238E27FC236}">
                <a16:creationId xmlns:a16="http://schemas.microsoft.com/office/drawing/2014/main" id="{FACE58D3-F54B-42FB-87D6-4FF668D6727F}"/>
              </a:ext>
            </a:extLst>
          </p:cNvPr>
          <p:cNvSpPr>
            <a:spLocks noGrp="1"/>
          </p:cNvSpPr>
          <p:nvPr>
            <p:ph sz="quarter" idx="13"/>
          </p:nvPr>
        </p:nvSpPr>
        <p:spPr>
          <a:xfrm>
            <a:off x="685800" y="1827267"/>
            <a:ext cx="10394950" cy="3311525"/>
          </a:xfrm>
        </p:spPr>
        <p:txBody>
          <a:bodyPr>
            <a:normAutofit/>
          </a:bodyPr>
          <a:lstStyle/>
          <a:p>
            <a:r>
              <a:rPr lang="en-US" sz="2000" dirty="0" err="1"/>
              <a:t>Cpu</a:t>
            </a:r>
            <a:r>
              <a:rPr lang="en-US" sz="2000" dirty="0"/>
              <a:t>, memory, storage</a:t>
            </a:r>
          </a:p>
          <a:p>
            <a:pPr lvl="1"/>
            <a:r>
              <a:rPr lang="en-US" sz="2000" dirty="0" err="1"/>
              <a:t>Perfmon</a:t>
            </a:r>
            <a:r>
              <a:rPr lang="en-US" sz="2000" dirty="0"/>
              <a:t>, DMV’s, inefficient query plan</a:t>
            </a:r>
          </a:p>
          <a:p>
            <a:pPr lvl="1"/>
            <a:r>
              <a:rPr lang="en-US" sz="2000" dirty="0"/>
              <a:t>Blocking, waits, I/0, memory </a:t>
            </a:r>
          </a:p>
          <a:p>
            <a:pPr lvl="1"/>
            <a:r>
              <a:rPr lang="en-US" sz="2000" dirty="0"/>
              <a:t>Indexes, statistics </a:t>
            </a:r>
          </a:p>
          <a:p>
            <a:pPr lvl="1"/>
            <a:r>
              <a:rPr lang="en-US" sz="2000" dirty="0"/>
              <a:t>Poorly written queries</a:t>
            </a:r>
          </a:p>
          <a:p>
            <a:pPr lvl="1"/>
            <a:r>
              <a:rPr lang="en-US" sz="2000" dirty="0" err="1"/>
              <a:t>tempdb</a:t>
            </a:r>
            <a:endParaRPr lang="en-US" sz="2000" dirty="0"/>
          </a:p>
        </p:txBody>
      </p:sp>
    </p:spTree>
    <p:extLst>
      <p:ext uri="{BB962C8B-B14F-4D97-AF65-F5344CB8AC3E}">
        <p14:creationId xmlns:p14="http://schemas.microsoft.com/office/powerpoint/2010/main" val="125884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6AE5-DF4C-4FC3-AE53-8975630F2DAA}"/>
              </a:ext>
            </a:extLst>
          </p:cNvPr>
          <p:cNvSpPr>
            <a:spLocks noGrp="1"/>
          </p:cNvSpPr>
          <p:nvPr>
            <p:ph type="title"/>
          </p:nvPr>
        </p:nvSpPr>
        <p:spPr>
          <a:xfrm>
            <a:off x="965639" y="2277035"/>
            <a:ext cx="10396882" cy="1151965"/>
          </a:xfrm>
        </p:spPr>
        <p:txBody>
          <a:bodyPr/>
          <a:lstStyle/>
          <a:p>
            <a:r>
              <a:rPr lang="en-US" dirty="0"/>
              <a:t>Our troubleshooting stories!</a:t>
            </a:r>
          </a:p>
        </p:txBody>
      </p:sp>
    </p:spTree>
    <p:extLst>
      <p:ext uri="{BB962C8B-B14F-4D97-AF65-F5344CB8AC3E}">
        <p14:creationId xmlns:p14="http://schemas.microsoft.com/office/powerpoint/2010/main" val="346157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STORY: 4-HOUR </a:t>
            </a:r>
            <a:r>
              <a:rPr lang="en-US" dirty="0" err="1"/>
              <a:t>CLIent</a:t>
            </a:r>
            <a:r>
              <a:rPr lang="en-US" dirty="0"/>
              <a:t> outage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Mostly my fault</a:t>
            </a:r>
          </a:p>
          <a:p>
            <a:r>
              <a:rPr lang="en-US" dirty="0"/>
              <a:t>Routine availability group failover gone awry</a:t>
            </a:r>
          </a:p>
          <a:p>
            <a:r>
              <a:rPr lang="en-US" dirty="0"/>
              <a:t>Patience is a virtue even in high-pressure scenarios</a:t>
            </a:r>
          </a:p>
          <a:p>
            <a:endParaRPr lang="en-US" dirty="0"/>
          </a:p>
        </p:txBody>
      </p:sp>
    </p:spTree>
    <p:extLst>
      <p:ext uri="{BB962C8B-B14F-4D97-AF65-F5344CB8AC3E}">
        <p14:creationId xmlns:p14="http://schemas.microsoft.com/office/powerpoint/2010/main" val="682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Relax and calm down</a:t>
            </a:r>
          </a:p>
          <a:p>
            <a:r>
              <a:rPr lang="en-US" dirty="0"/>
              <a:t>Trust your monitoring</a:t>
            </a:r>
          </a:p>
          <a:p>
            <a:pPr lvl="1"/>
            <a:r>
              <a:rPr lang="en-US" dirty="0"/>
              <a:t>COMBINE GUI tools with scripts/notebooks specific to the issue at hand</a:t>
            </a:r>
          </a:p>
          <a:p>
            <a:r>
              <a:rPr lang="en-US" dirty="0"/>
              <a:t>Azure data studio notebooks can give you and </a:t>
            </a:r>
            <a:r>
              <a:rPr lang="en-US"/>
              <a:t>your TEAM </a:t>
            </a:r>
            <a:r>
              <a:rPr lang="en-US" dirty="0"/>
              <a:t>a </a:t>
            </a:r>
            <a:r>
              <a:rPr lang="en-US"/>
              <a:t>dynamic runbook THAT CAN BE STORED IN SOURCE CONTROL</a:t>
            </a:r>
            <a:endParaRPr lang="en-US" dirty="0"/>
          </a:p>
          <a:p>
            <a:endParaRPr lang="en-US" dirty="0"/>
          </a:p>
        </p:txBody>
      </p:sp>
    </p:spTree>
    <p:extLst>
      <p:ext uri="{BB962C8B-B14F-4D97-AF65-F5344CB8AC3E}">
        <p14:creationId xmlns:p14="http://schemas.microsoft.com/office/powerpoint/2010/main" val="15474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tool: quick always on monitoring</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hlinkClick r:id="rId2"/>
              </a:rPr>
              <a:t>https://github.com/sqlatspeed/2022_presentations/blob/main/always_on_quick_monitoring.sql</a:t>
            </a:r>
            <a:endParaRPr lang="en-US" dirty="0"/>
          </a:p>
          <a:p>
            <a:r>
              <a:rPr lang="en-US" dirty="0">
                <a:hlinkClick r:id="rId3"/>
              </a:rPr>
              <a:t>https://</a:t>
            </a:r>
            <a:r>
              <a:rPr lang="en-US" dirty="0" err="1">
                <a:hlinkClick r:id="rId3"/>
              </a:rPr>
              <a:t>github.com</a:t>
            </a:r>
            <a:r>
              <a:rPr lang="en-US" dirty="0">
                <a:hlinkClick r:id="rId3"/>
              </a:rPr>
              <a:t>/</a:t>
            </a:r>
            <a:r>
              <a:rPr lang="en-US" dirty="0" err="1">
                <a:hlinkClick r:id="rId3"/>
              </a:rPr>
              <a:t>microsoft</a:t>
            </a:r>
            <a:r>
              <a:rPr lang="en-US" dirty="0">
                <a:hlinkClick r:id="rId3"/>
              </a:rPr>
              <a:t>/</a:t>
            </a:r>
            <a:r>
              <a:rPr lang="en-US" dirty="0" err="1">
                <a:hlinkClick r:id="rId3"/>
              </a:rPr>
              <a:t>tigertoolbox</a:t>
            </a:r>
            <a:r>
              <a:rPr lang="en-US" dirty="0">
                <a:hlinkClick r:id="rId3"/>
              </a:rPr>
              <a:t>/tree/master/Always-On</a:t>
            </a:r>
            <a:endParaRPr lang="en-US" dirty="0"/>
          </a:p>
        </p:txBody>
      </p:sp>
    </p:spTree>
    <p:extLst>
      <p:ext uri="{BB962C8B-B14F-4D97-AF65-F5344CB8AC3E}">
        <p14:creationId xmlns:p14="http://schemas.microsoft.com/office/powerpoint/2010/main" val="185181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STORY: daytime </a:t>
            </a:r>
            <a:r>
              <a:rPr lang="en-US" dirty="0" err="1"/>
              <a:t>CLIent</a:t>
            </a:r>
            <a:r>
              <a:rPr lang="en-US" dirty="0"/>
              <a:t> outage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not my fault this time!</a:t>
            </a:r>
          </a:p>
          <a:p>
            <a:r>
              <a:rPr lang="en-US" dirty="0"/>
              <a:t>Storage admin validated a cluster during the day</a:t>
            </a:r>
          </a:p>
          <a:p>
            <a:pPr lvl="1"/>
            <a:r>
              <a:rPr lang="en-US" dirty="0"/>
              <a:t>That briefly </a:t>
            </a:r>
            <a:r>
              <a:rPr lang="en-US" dirty="0" err="1"/>
              <a:t>offlines</a:t>
            </a:r>
            <a:r>
              <a:rPr lang="en-US" dirty="0"/>
              <a:t> every volume </a:t>
            </a:r>
          </a:p>
          <a:p>
            <a:pPr lvl="1"/>
            <a:r>
              <a:rPr lang="en-US" dirty="0"/>
              <a:t>You can guess what happened next</a:t>
            </a:r>
          </a:p>
          <a:p>
            <a:r>
              <a:rPr lang="en-US" dirty="0"/>
              <a:t>Angry, loud hotline call</a:t>
            </a:r>
          </a:p>
          <a:p>
            <a:endParaRPr lang="en-US" dirty="0"/>
          </a:p>
        </p:txBody>
      </p:sp>
    </p:spTree>
    <p:extLst>
      <p:ext uri="{BB962C8B-B14F-4D97-AF65-F5344CB8AC3E}">
        <p14:creationId xmlns:p14="http://schemas.microsoft.com/office/powerpoint/2010/main" val="146081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Be prepared to calm others down</a:t>
            </a:r>
          </a:p>
          <a:p>
            <a:r>
              <a:rPr lang="en-US" dirty="0"/>
              <a:t>Be confident in yourself and what you are seeing</a:t>
            </a:r>
          </a:p>
          <a:p>
            <a:r>
              <a:rPr lang="en-US" dirty="0"/>
              <a:t>Understanding complicated infrastructure (HA, DR, etc.) HELPS YOU BUILD A CASE</a:t>
            </a:r>
          </a:p>
          <a:p>
            <a:r>
              <a:rPr lang="en-US" dirty="0"/>
              <a:t>HOTLINES CAN BE VERY GOOD for severity 1 incidents if the right people are on them</a:t>
            </a:r>
          </a:p>
          <a:p>
            <a:endParaRPr lang="en-US" dirty="0"/>
          </a:p>
        </p:txBody>
      </p:sp>
    </p:spTree>
    <p:extLst>
      <p:ext uri="{BB962C8B-B14F-4D97-AF65-F5344CB8AC3E}">
        <p14:creationId xmlns:p14="http://schemas.microsoft.com/office/powerpoint/2010/main" val="209897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STORY: “client says we’re down”</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App performance had significantly degraded that afternoon</a:t>
            </a:r>
          </a:p>
          <a:p>
            <a:r>
              <a:rPr lang="en-US" dirty="0"/>
              <a:t>Client called and said it was down and they got a “database error”</a:t>
            </a:r>
          </a:p>
          <a:p>
            <a:r>
              <a:rPr lang="en-US" dirty="0"/>
              <a:t>Support passed it along as a database issue and did not engage broader infra team</a:t>
            </a:r>
          </a:p>
          <a:p>
            <a:r>
              <a:rPr lang="en-US" dirty="0"/>
              <a:t>Actual culprit was network latency between azure and on-premises servers</a:t>
            </a:r>
          </a:p>
          <a:p>
            <a:endParaRPr lang="en-US" dirty="0"/>
          </a:p>
        </p:txBody>
      </p:sp>
    </p:spTree>
    <p:extLst>
      <p:ext uri="{BB962C8B-B14F-4D97-AF65-F5344CB8AC3E}">
        <p14:creationId xmlns:p14="http://schemas.microsoft.com/office/powerpoint/2010/main" val="125460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normAutofit lnSpcReduction="10000"/>
          </a:bodyPr>
          <a:lstStyle/>
          <a:p>
            <a:r>
              <a:rPr lang="en-US" dirty="0"/>
              <a:t>Just because somebody says the database is down doesn’t mean it is</a:t>
            </a:r>
          </a:p>
          <a:p>
            <a:r>
              <a:rPr lang="en-US" dirty="0"/>
              <a:t>In complicated environments escalations cross disciplines (and sometimes teams)</a:t>
            </a:r>
          </a:p>
          <a:p>
            <a:r>
              <a:rPr lang="en-US" dirty="0"/>
              <a:t>Ensure that every critical part of your infrastructure is baselined and monitored</a:t>
            </a:r>
          </a:p>
          <a:p>
            <a:pPr lvl="1"/>
            <a:r>
              <a:rPr lang="en-US" dirty="0"/>
              <a:t>This exposed a gap in our monitoring</a:t>
            </a:r>
          </a:p>
          <a:p>
            <a:r>
              <a:rPr lang="en-US" dirty="0"/>
              <a:t>Monitoring does not begin and end at the database level</a:t>
            </a:r>
          </a:p>
          <a:p>
            <a:pPr lvl="1"/>
            <a:r>
              <a:rPr lang="en-US" dirty="0"/>
              <a:t>Azure log analytics is an excellent starting point</a:t>
            </a:r>
          </a:p>
          <a:p>
            <a:pPr lvl="1"/>
            <a:r>
              <a:rPr lang="en-US" dirty="0">
                <a:hlinkClick r:id="rId2"/>
              </a:rPr>
              <a:t>https://github.com/MicrosoftDocs/azure-docs/blob/main/articles/azure-sql/database/metrics-diagnostic-telemetry-logging-streaming-export-configure.md</a:t>
            </a:r>
            <a:endParaRPr lang="en-US" dirty="0"/>
          </a:p>
          <a:p>
            <a:endParaRPr lang="en-US" dirty="0"/>
          </a:p>
        </p:txBody>
      </p:sp>
    </p:spTree>
    <p:extLst>
      <p:ext uri="{BB962C8B-B14F-4D97-AF65-F5344CB8AC3E}">
        <p14:creationId xmlns:p14="http://schemas.microsoft.com/office/powerpoint/2010/main" val="334229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STORY: Application team: this is a database problem, for sure!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Application cannot make connections to database – timeout expired errors</a:t>
            </a:r>
          </a:p>
          <a:p>
            <a:r>
              <a:rPr lang="en-US" dirty="0"/>
              <a:t>Confused application team blame dba</a:t>
            </a:r>
          </a:p>
          <a:p>
            <a:r>
              <a:rPr lang="en-US" dirty="0"/>
              <a:t>No problems with the database but dba had to take the responsibility to figure out the issue</a:t>
            </a:r>
          </a:p>
          <a:p>
            <a:r>
              <a:rPr lang="en-US" dirty="0"/>
              <a:t>Turns out application doesn’t have proper closed </a:t>
            </a:r>
            <a:r>
              <a:rPr lang="en-US" dirty="0" err="1"/>
              <a:t>sql</a:t>
            </a:r>
            <a:r>
              <a:rPr lang="en-US" dirty="0"/>
              <a:t> connections in the code</a:t>
            </a:r>
          </a:p>
        </p:txBody>
      </p:sp>
    </p:spTree>
    <p:extLst>
      <p:ext uri="{BB962C8B-B14F-4D97-AF65-F5344CB8AC3E}">
        <p14:creationId xmlns:p14="http://schemas.microsoft.com/office/powerpoint/2010/main" val="154658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757F8-0D5E-EF48-A1A5-084446687834}"/>
              </a:ext>
            </a:extLst>
          </p:cNvPr>
          <p:cNvSpPr txBox="1"/>
          <p:nvPr/>
        </p:nvSpPr>
        <p:spPr>
          <a:xfrm>
            <a:off x="248114" y="1275913"/>
            <a:ext cx="6138746" cy="2677656"/>
          </a:xfrm>
          <a:prstGeom prst="rect">
            <a:avLst/>
          </a:prstGeom>
          <a:noFill/>
        </p:spPr>
        <p:txBody>
          <a:bodyPr wrap="square">
            <a:spAutoFit/>
          </a:bodyPr>
          <a:lstStyle/>
          <a:p>
            <a:pPr marL="0" indent="0">
              <a:buNone/>
            </a:pPr>
            <a:r>
              <a:rPr lang="en-US" sz="2400" b="1" dirty="0"/>
              <a:t>Matt Gordon</a:t>
            </a:r>
          </a:p>
          <a:p>
            <a:pPr marL="0" indent="0">
              <a:buNone/>
            </a:pPr>
            <a:r>
              <a:rPr lang="en-US" sz="2400" dirty="0"/>
              <a:t>Senior Azure Architect</a:t>
            </a:r>
          </a:p>
          <a:p>
            <a:pPr marL="0" indent="0">
              <a:buNone/>
            </a:pPr>
            <a:r>
              <a:rPr lang="en-US" sz="2400" dirty="0">
                <a:hlinkClick r:id="rId3"/>
              </a:rPr>
              <a:t>matt@sqlatspeed.com</a:t>
            </a:r>
            <a:endParaRPr lang="en-US" sz="2400" dirty="0"/>
          </a:p>
          <a:p>
            <a:pPr marL="0" indent="0">
              <a:buNone/>
            </a:pPr>
            <a:endParaRPr lang="en-US" sz="2400" dirty="0"/>
          </a:p>
          <a:p>
            <a:pPr marL="0" indent="0">
              <a:buNone/>
            </a:pPr>
            <a:r>
              <a:rPr lang="en-US" sz="2400" dirty="0"/>
              <a:t>       : @</a:t>
            </a:r>
            <a:r>
              <a:rPr lang="en-US" sz="2400" dirty="0" err="1"/>
              <a:t>sqlatspeed</a:t>
            </a:r>
            <a:endParaRPr lang="en-US" sz="2400" dirty="0"/>
          </a:p>
          <a:p>
            <a:pPr marL="0" indent="0">
              <a:buNone/>
            </a:pPr>
            <a:endParaRPr lang="en-US" sz="2400" dirty="0"/>
          </a:p>
          <a:p>
            <a:pPr marL="0" indent="0">
              <a:buNone/>
            </a:pPr>
            <a:r>
              <a:rPr lang="en-US" sz="2400" dirty="0">
                <a:hlinkClick r:id="rId4"/>
              </a:rPr>
              <a:t>www.sqlatspeed.com</a:t>
            </a:r>
            <a:endParaRPr lang="en-US" sz="2400" dirty="0"/>
          </a:p>
        </p:txBody>
      </p:sp>
      <p:pic>
        <p:nvPicPr>
          <p:cNvPr id="4" name="Picture 2">
            <a:extLst>
              <a:ext uri="{FF2B5EF4-FFF2-40B4-BE49-F238E27FC236}">
                <a16:creationId xmlns:a16="http://schemas.microsoft.com/office/drawing/2014/main" id="{BBB3F85B-7E09-3B48-AFDD-98DDB8A59D92}"/>
              </a:ext>
            </a:extLst>
          </p:cNvPr>
          <p:cNvPicPr>
            <a:picLocks noChangeAspect="1" noChangeArrowheads="1"/>
          </p:cNvPicPr>
          <p:nvPr/>
        </p:nvPicPr>
        <p:blipFill>
          <a:blip r:embed="rId5"/>
          <a:srcRect/>
          <a:stretch/>
        </p:blipFill>
        <p:spPr bwMode="auto">
          <a:xfrm>
            <a:off x="7646399" y="1849744"/>
            <a:ext cx="3903206" cy="542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B54279-130B-174F-BA28-16B84BD95A1D}"/>
              </a:ext>
            </a:extLst>
          </p:cNvPr>
          <p:cNvPicPr>
            <a:picLocks noChangeAspect="1"/>
          </p:cNvPicPr>
          <p:nvPr/>
        </p:nvPicPr>
        <p:blipFill>
          <a:blip r:embed="rId6"/>
          <a:stretch>
            <a:fillRect/>
          </a:stretch>
        </p:blipFill>
        <p:spPr>
          <a:xfrm>
            <a:off x="248114" y="2816035"/>
            <a:ext cx="374305" cy="374305"/>
          </a:xfrm>
          <a:prstGeom prst="rect">
            <a:avLst/>
          </a:prstGeom>
        </p:spPr>
      </p:pic>
      <p:pic>
        <p:nvPicPr>
          <p:cNvPr id="7" name="Picture 6">
            <a:extLst>
              <a:ext uri="{FF2B5EF4-FFF2-40B4-BE49-F238E27FC236}">
                <a16:creationId xmlns:a16="http://schemas.microsoft.com/office/drawing/2014/main" id="{6D2A7D13-53E4-004B-AA1D-112AC45023EB}"/>
              </a:ext>
            </a:extLst>
          </p:cNvPr>
          <p:cNvPicPr>
            <a:picLocks noChangeAspect="1"/>
          </p:cNvPicPr>
          <p:nvPr/>
        </p:nvPicPr>
        <p:blipFill>
          <a:blip r:embed="rId7"/>
          <a:srcRect/>
          <a:stretch/>
        </p:blipFill>
        <p:spPr>
          <a:xfrm>
            <a:off x="6386860" y="2997987"/>
            <a:ext cx="1742108" cy="2496787"/>
          </a:xfrm>
          <a:prstGeom prst="rect">
            <a:avLst/>
          </a:prstGeom>
        </p:spPr>
      </p:pic>
      <p:pic>
        <p:nvPicPr>
          <p:cNvPr id="8" name="Picture 7" descr="A picture containing grass, sky, outdoor, car&#10;&#10;Description automatically generated">
            <a:extLst>
              <a:ext uri="{FF2B5EF4-FFF2-40B4-BE49-F238E27FC236}">
                <a16:creationId xmlns:a16="http://schemas.microsoft.com/office/drawing/2014/main" id="{AE37B3DB-34A6-C342-87B5-CCAED263BCBC}"/>
              </a:ext>
            </a:extLst>
          </p:cNvPr>
          <p:cNvPicPr>
            <a:picLocks noChangeAspect="1"/>
          </p:cNvPicPr>
          <p:nvPr/>
        </p:nvPicPr>
        <p:blipFill>
          <a:blip r:embed="rId8"/>
          <a:stretch>
            <a:fillRect/>
          </a:stretch>
        </p:blipFill>
        <p:spPr>
          <a:xfrm>
            <a:off x="8269130" y="2997987"/>
            <a:ext cx="3280475" cy="2455406"/>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2815EB03-B4A2-960D-F7AA-435953A5D088}"/>
              </a:ext>
            </a:extLst>
          </p:cNvPr>
          <p:cNvPicPr>
            <a:picLocks noChangeAspect="1"/>
          </p:cNvPicPr>
          <p:nvPr/>
        </p:nvPicPr>
        <p:blipFill>
          <a:blip r:embed="rId9"/>
          <a:stretch>
            <a:fillRect/>
          </a:stretch>
        </p:blipFill>
        <p:spPr>
          <a:xfrm>
            <a:off x="4516554" y="2997987"/>
            <a:ext cx="1730144" cy="2452122"/>
          </a:xfrm>
          <a:prstGeom prst="rect">
            <a:avLst/>
          </a:prstGeom>
        </p:spPr>
      </p:pic>
    </p:spTree>
    <p:extLst>
      <p:ext uri="{BB962C8B-B14F-4D97-AF65-F5344CB8AC3E}">
        <p14:creationId xmlns:p14="http://schemas.microsoft.com/office/powerpoint/2010/main" val="340399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Stepping out of the dba world for a while</a:t>
            </a:r>
          </a:p>
          <a:p>
            <a:r>
              <a:rPr lang="en-US" dirty="0"/>
              <a:t>Remaining calm during chaos can help get a step close to resolution</a:t>
            </a:r>
          </a:p>
          <a:p>
            <a:r>
              <a:rPr lang="en-US" dirty="0"/>
              <a:t>Used Dynatrace tool</a:t>
            </a:r>
          </a:p>
          <a:p>
            <a:endParaRPr lang="en-US" dirty="0"/>
          </a:p>
        </p:txBody>
      </p:sp>
    </p:spTree>
    <p:extLst>
      <p:ext uri="{BB962C8B-B14F-4D97-AF65-F5344CB8AC3E}">
        <p14:creationId xmlns:p14="http://schemas.microsoft.com/office/powerpoint/2010/main" val="386688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STORY: backup! Not only database backups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Dropped replication, subscription</a:t>
            </a:r>
          </a:p>
          <a:p>
            <a:r>
              <a:rPr lang="en-US" dirty="0"/>
              <a:t>Lost metadata information</a:t>
            </a:r>
          </a:p>
          <a:p>
            <a:r>
              <a:rPr lang="en-US" dirty="0"/>
              <a:t>Critical reporting database down (subscriber)</a:t>
            </a:r>
          </a:p>
          <a:p>
            <a:r>
              <a:rPr lang="en-US" dirty="0"/>
              <a:t>Backup saved dba job</a:t>
            </a:r>
          </a:p>
          <a:p>
            <a:endParaRPr lang="en-US" dirty="0"/>
          </a:p>
        </p:txBody>
      </p:sp>
    </p:spTree>
    <p:extLst>
      <p:ext uri="{BB962C8B-B14F-4D97-AF65-F5344CB8AC3E}">
        <p14:creationId xmlns:p14="http://schemas.microsoft.com/office/powerpoint/2010/main" val="331411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Documentation matters! </a:t>
            </a:r>
          </a:p>
          <a:p>
            <a:r>
              <a:rPr lang="en-US" dirty="0"/>
              <a:t>Blaming doesn’t bring resolution! Fixing the problem does!</a:t>
            </a:r>
          </a:p>
          <a:p>
            <a:r>
              <a:rPr lang="en-US" dirty="0"/>
              <a:t>Don’t be afraid to make mistakes but make sure you have backups in place!</a:t>
            </a:r>
          </a:p>
          <a:p>
            <a:endParaRPr lang="en-US" dirty="0"/>
          </a:p>
          <a:p>
            <a:endParaRPr lang="en-US" dirty="0"/>
          </a:p>
        </p:txBody>
      </p:sp>
    </p:spTree>
    <p:extLst>
      <p:ext uri="{BB962C8B-B14F-4D97-AF65-F5344CB8AC3E}">
        <p14:creationId xmlns:p14="http://schemas.microsoft.com/office/powerpoint/2010/main" val="92878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STORY: Don’t assume, Calm down and test</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endParaRPr lang="en-US" dirty="0"/>
          </a:p>
          <a:p>
            <a:r>
              <a:rPr lang="en-US" dirty="0"/>
              <a:t>Subscriber server cannot be upgraded (used by reporting team)</a:t>
            </a:r>
          </a:p>
          <a:p>
            <a:r>
              <a:rPr lang="en-US" dirty="0"/>
              <a:t>Replication from </a:t>
            </a:r>
            <a:r>
              <a:rPr lang="en-US" dirty="0" err="1"/>
              <a:t>sql</a:t>
            </a:r>
            <a:r>
              <a:rPr lang="en-US" dirty="0"/>
              <a:t> 2012 to 2000 </a:t>
            </a:r>
          </a:p>
          <a:p>
            <a:r>
              <a:rPr lang="en-US" dirty="0"/>
              <a:t>Replication broke due to the settings in snapshot files</a:t>
            </a:r>
          </a:p>
          <a:p>
            <a:r>
              <a:rPr lang="en-US" dirty="0"/>
              <a:t>Added additional job step for snapshot job fixed the issue</a:t>
            </a:r>
          </a:p>
          <a:p>
            <a:endParaRPr lang="en-US" dirty="0"/>
          </a:p>
        </p:txBody>
      </p:sp>
    </p:spTree>
    <p:extLst>
      <p:ext uri="{BB962C8B-B14F-4D97-AF65-F5344CB8AC3E}">
        <p14:creationId xmlns:p14="http://schemas.microsoft.com/office/powerpoint/2010/main" val="1905859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normAutofit fontScale="90000"/>
          </a:bodyPr>
          <a:lstStyle/>
          <a:p>
            <a:r>
              <a:rPr lang="en-US" dirty="0"/>
              <a:t>Lesson learned, tools USED, and TIPs</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Read the documentation but also do the testing</a:t>
            </a:r>
          </a:p>
          <a:p>
            <a:r>
              <a:rPr lang="en-US" dirty="0"/>
              <a:t>Used </a:t>
            </a:r>
            <a:r>
              <a:rPr lang="en-US" dirty="0" err="1"/>
              <a:t>powershell</a:t>
            </a:r>
            <a:r>
              <a:rPr lang="en-US" dirty="0"/>
              <a:t> script to fix the issue </a:t>
            </a:r>
          </a:p>
          <a:p>
            <a:r>
              <a:rPr lang="en-US" dirty="0"/>
              <a:t>Automation can fix issues quickly</a:t>
            </a:r>
          </a:p>
          <a:p>
            <a:endParaRPr lang="en-US" dirty="0"/>
          </a:p>
        </p:txBody>
      </p:sp>
    </p:spTree>
    <p:extLst>
      <p:ext uri="{BB962C8B-B14F-4D97-AF65-F5344CB8AC3E}">
        <p14:creationId xmlns:p14="http://schemas.microsoft.com/office/powerpoint/2010/main" val="650940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757F8-0D5E-EF48-A1A5-084446687834}"/>
              </a:ext>
            </a:extLst>
          </p:cNvPr>
          <p:cNvSpPr txBox="1"/>
          <p:nvPr/>
        </p:nvSpPr>
        <p:spPr>
          <a:xfrm>
            <a:off x="125931" y="2258835"/>
            <a:ext cx="6609886" cy="2246769"/>
          </a:xfrm>
          <a:prstGeom prst="rect">
            <a:avLst/>
          </a:prstGeom>
          <a:noFill/>
          <a:ln w="19050">
            <a:solidFill>
              <a:schemeClr val="tx1"/>
            </a:solidFill>
          </a:ln>
        </p:spPr>
        <p:txBody>
          <a:bodyPr wrap="square">
            <a:spAutoFit/>
          </a:bodyPr>
          <a:lstStyle/>
          <a:p>
            <a:pPr marL="0" indent="0">
              <a:buNone/>
            </a:pPr>
            <a:r>
              <a:rPr lang="en-US" sz="2000" b="1" dirty="0"/>
              <a:t>Matt Gordon</a:t>
            </a:r>
          </a:p>
          <a:p>
            <a:pPr marL="0" indent="0">
              <a:buNone/>
            </a:pPr>
            <a:r>
              <a:rPr lang="en-US" sz="2000" dirty="0"/>
              <a:t>Senior Azure Architect</a:t>
            </a:r>
          </a:p>
          <a:p>
            <a:pPr marL="0" indent="0">
              <a:buNone/>
            </a:pPr>
            <a:r>
              <a:rPr lang="en-US" sz="2000" dirty="0">
                <a:hlinkClick r:id="rId2"/>
              </a:rPr>
              <a:t>matt@sqlatspeed.com</a:t>
            </a:r>
            <a:endParaRPr lang="en-US" sz="2000" dirty="0"/>
          </a:p>
          <a:p>
            <a:pPr marL="0" indent="0">
              <a:buNone/>
            </a:pPr>
            <a:endParaRPr lang="en-US" sz="2000" dirty="0"/>
          </a:p>
          <a:p>
            <a:pPr marL="0" indent="0">
              <a:buNone/>
            </a:pPr>
            <a:r>
              <a:rPr lang="en-US" sz="2000" dirty="0"/>
              <a:t>        : @sqlatspeed</a:t>
            </a:r>
          </a:p>
          <a:p>
            <a:pPr marL="0" indent="0">
              <a:buNone/>
            </a:pPr>
            <a:endParaRPr lang="en-US" sz="2000" dirty="0"/>
          </a:p>
          <a:p>
            <a:pPr marL="0" indent="0">
              <a:buNone/>
            </a:pPr>
            <a:r>
              <a:rPr lang="en-US" sz="2000" dirty="0">
                <a:hlinkClick r:id="rId3"/>
              </a:rPr>
              <a:t>www.sqlatspeed.com</a:t>
            </a:r>
            <a:endParaRPr lang="en-US" sz="2000" dirty="0"/>
          </a:p>
        </p:txBody>
      </p:sp>
      <p:pic>
        <p:nvPicPr>
          <p:cNvPr id="5" name="Picture 4">
            <a:extLst>
              <a:ext uri="{FF2B5EF4-FFF2-40B4-BE49-F238E27FC236}">
                <a16:creationId xmlns:a16="http://schemas.microsoft.com/office/drawing/2014/main" id="{3CB54279-130B-174F-BA28-16B84BD95A1D}"/>
              </a:ext>
            </a:extLst>
          </p:cNvPr>
          <p:cNvPicPr>
            <a:picLocks noChangeAspect="1"/>
          </p:cNvPicPr>
          <p:nvPr/>
        </p:nvPicPr>
        <p:blipFill>
          <a:blip r:embed="rId4"/>
          <a:stretch>
            <a:fillRect/>
          </a:stretch>
        </p:blipFill>
        <p:spPr>
          <a:xfrm>
            <a:off x="186766" y="3516500"/>
            <a:ext cx="374305" cy="374305"/>
          </a:xfrm>
          <a:prstGeom prst="rect">
            <a:avLst/>
          </a:prstGeom>
        </p:spPr>
      </p:pic>
      <p:sp>
        <p:nvSpPr>
          <p:cNvPr id="2" name="TextBox 1">
            <a:extLst>
              <a:ext uri="{FF2B5EF4-FFF2-40B4-BE49-F238E27FC236}">
                <a16:creationId xmlns:a16="http://schemas.microsoft.com/office/drawing/2014/main" id="{4D53FA93-5A39-A847-A1BF-C837D1F91FA1}"/>
              </a:ext>
            </a:extLst>
          </p:cNvPr>
          <p:cNvSpPr txBox="1"/>
          <p:nvPr/>
        </p:nvSpPr>
        <p:spPr>
          <a:xfrm>
            <a:off x="186766" y="383507"/>
            <a:ext cx="11114979" cy="830997"/>
          </a:xfrm>
          <a:prstGeom prst="rect">
            <a:avLst/>
          </a:prstGeom>
          <a:noFill/>
        </p:spPr>
        <p:txBody>
          <a:bodyPr wrap="square" rtlCol="0">
            <a:spAutoFit/>
          </a:bodyPr>
          <a:lstStyle/>
          <a:p>
            <a:pPr algn="ctr"/>
            <a:r>
              <a:rPr lang="en-US" sz="4800" dirty="0"/>
              <a:t>THANK YOU FOR ATTENDING!</a:t>
            </a:r>
          </a:p>
        </p:txBody>
      </p:sp>
      <p:sp>
        <p:nvSpPr>
          <p:cNvPr id="6" name="TextBox 5">
            <a:extLst>
              <a:ext uri="{FF2B5EF4-FFF2-40B4-BE49-F238E27FC236}">
                <a16:creationId xmlns:a16="http://schemas.microsoft.com/office/drawing/2014/main" id="{25AD2F7E-917D-40E2-BF45-976A3F5F00F3}"/>
              </a:ext>
            </a:extLst>
          </p:cNvPr>
          <p:cNvSpPr txBox="1"/>
          <p:nvPr/>
        </p:nvSpPr>
        <p:spPr>
          <a:xfrm>
            <a:off x="7023441" y="2258835"/>
            <a:ext cx="4134700" cy="2246769"/>
          </a:xfrm>
          <a:prstGeom prst="rect">
            <a:avLst/>
          </a:prstGeom>
          <a:noFill/>
          <a:ln w="19050">
            <a:solidFill>
              <a:schemeClr val="tx1"/>
            </a:solidFill>
          </a:ln>
        </p:spPr>
        <p:txBody>
          <a:bodyPr wrap="square">
            <a:spAutoFit/>
          </a:bodyPr>
          <a:lstStyle/>
          <a:p>
            <a:pPr marL="0" indent="0">
              <a:buNone/>
            </a:pPr>
            <a:r>
              <a:rPr lang="en-US" sz="2000" b="1" dirty="0"/>
              <a:t>Deepthi </a:t>
            </a:r>
            <a:r>
              <a:rPr lang="en-US" sz="2000" b="1" dirty="0" err="1"/>
              <a:t>Goguri</a:t>
            </a:r>
            <a:endParaRPr lang="en-US" sz="2000" b="1" dirty="0"/>
          </a:p>
          <a:p>
            <a:pPr marL="0" indent="0">
              <a:buNone/>
            </a:pPr>
            <a:r>
              <a:rPr lang="en-US" sz="2000" dirty="0"/>
              <a:t>DBA</a:t>
            </a:r>
          </a:p>
          <a:p>
            <a:pPr marL="0" indent="0">
              <a:buNone/>
            </a:pPr>
            <a:r>
              <a:rPr lang="en-US" sz="2000" dirty="0">
                <a:hlinkClick r:id="rId5"/>
              </a:rPr>
              <a:t>dbanuggets@hotmail.com</a:t>
            </a:r>
            <a:endParaRPr lang="en-US" sz="2000" dirty="0"/>
          </a:p>
          <a:p>
            <a:pPr marL="0" indent="0">
              <a:buNone/>
            </a:pPr>
            <a:endParaRPr lang="en-US" sz="2000" dirty="0"/>
          </a:p>
          <a:p>
            <a:pPr marL="0" indent="0">
              <a:buNone/>
            </a:pPr>
            <a:r>
              <a:rPr lang="en-US" sz="2000" dirty="0"/>
              <a:t>        : @dbanuggets</a:t>
            </a:r>
          </a:p>
          <a:p>
            <a:pPr marL="0" indent="0">
              <a:buNone/>
            </a:pPr>
            <a:endParaRPr lang="en-US" sz="2000" dirty="0"/>
          </a:p>
          <a:p>
            <a:r>
              <a:rPr lang="en-US" sz="2000" dirty="0">
                <a:hlinkClick r:id="rId6"/>
              </a:rPr>
              <a:t>https://dbanuggets.com/</a:t>
            </a:r>
            <a:endParaRPr lang="en-US" sz="2000" dirty="0"/>
          </a:p>
        </p:txBody>
      </p:sp>
      <p:pic>
        <p:nvPicPr>
          <p:cNvPr id="7" name="Picture 6">
            <a:extLst>
              <a:ext uri="{FF2B5EF4-FFF2-40B4-BE49-F238E27FC236}">
                <a16:creationId xmlns:a16="http://schemas.microsoft.com/office/drawing/2014/main" id="{46EDE397-44B5-47B5-B0B2-E4A5A99C4D5C}"/>
              </a:ext>
            </a:extLst>
          </p:cNvPr>
          <p:cNvPicPr>
            <a:picLocks noChangeAspect="1"/>
          </p:cNvPicPr>
          <p:nvPr/>
        </p:nvPicPr>
        <p:blipFill>
          <a:blip r:embed="rId4"/>
          <a:stretch>
            <a:fillRect/>
          </a:stretch>
        </p:blipFill>
        <p:spPr>
          <a:xfrm>
            <a:off x="7059856" y="3511315"/>
            <a:ext cx="374305" cy="374305"/>
          </a:xfrm>
          <a:prstGeom prst="rect">
            <a:avLst/>
          </a:prstGeom>
        </p:spPr>
      </p:pic>
      <p:pic>
        <p:nvPicPr>
          <p:cNvPr id="4" name="Picture 2">
            <a:extLst>
              <a:ext uri="{FF2B5EF4-FFF2-40B4-BE49-F238E27FC236}">
                <a16:creationId xmlns:a16="http://schemas.microsoft.com/office/drawing/2014/main" id="{B51A95F1-8010-EC9D-A6C7-76ABD4DAA3D1}"/>
              </a:ext>
            </a:extLst>
          </p:cNvPr>
          <p:cNvPicPr>
            <a:picLocks noChangeAspect="1" noChangeArrowheads="1"/>
          </p:cNvPicPr>
          <p:nvPr/>
        </p:nvPicPr>
        <p:blipFill>
          <a:blip r:embed="rId7"/>
          <a:srcRect/>
          <a:stretch/>
        </p:blipFill>
        <p:spPr bwMode="auto">
          <a:xfrm>
            <a:off x="3789746" y="3195066"/>
            <a:ext cx="2691634" cy="37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3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D1FCD-19BD-6944-85A2-3D90EF11771A}"/>
              </a:ext>
            </a:extLst>
          </p:cNvPr>
          <p:cNvSpPr txBox="1"/>
          <p:nvPr/>
        </p:nvSpPr>
        <p:spPr>
          <a:xfrm>
            <a:off x="209550" y="114300"/>
            <a:ext cx="11601450" cy="5701561"/>
          </a:xfrm>
          <a:prstGeom prst="rect">
            <a:avLst/>
          </a:prstGeom>
          <a:noFill/>
        </p:spPr>
        <p:txBody>
          <a:bodyPr wrap="square" rtlCol="0">
            <a:spAutoFit/>
          </a:bodyPr>
          <a:lstStyle/>
          <a:p>
            <a:pPr marL="214313" indent="-214313" defTabSz="685800">
              <a:buFontTx/>
              <a:buChar char="-"/>
            </a:pPr>
            <a:r>
              <a:rPr lang="en-US" sz="1350" dirty="0">
                <a:solidFill>
                  <a:prstClr val="black"/>
                </a:solidFill>
                <a:latin typeface="Calibri"/>
              </a:rPr>
              <a:t>Client outage (MG) exacerbated by me making a panicked decision (AG failover issue)</a:t>
            </a:r>
          </a:p>
          <a:p>
            <a:pPr marL="557213" lvl="1" indent="-214313" defTabSz="685800">
              <a:buFontTx/>
              <a:buChar char="-"/>
            </a:pPr>
            <a:r>
              <a:rPr lang="en-US" sz="1350" dirty="0">
                <a:solidFill>
                  <a:prstClr val="black"/>
                </a:solidFill>
                <a:latin typeface="Calibri"/>
              </a:rPr>
              <a:t>the lesson learned was to relax, calm down, work through your decision process, and execute</a:t>
            </a:r>
          </a:p>
          <a:p>
            <a:pPr marL="214313" indent="-214313" defTabSz="685800">
              <a:buFontTx/>
              <a:buChar char="-"/>
            </a:pPr>
            <a:r>
              <a:rPr lang="en-US" sz="1350" dirty="0">
                <a:solidFill>
                  <a:prstClr val="black"/>
                </a:solidFill>
                <a:latin typeface="Calibri"/>
              </a:rPr>
              <a:t>Client outage (MG) caused by storage admins validating a cluster during the day (which briefly </a:t>
            </a:r>
            <a:r>
              <a:rPr lang="en-US" sz="1350" dirty="0" err="1">
                <a:solidFill>
                  <a:prstClr val="black"/>
                </a:solidFill>
                <a:latin typeface="Calibri"/>
              </a:rPr>
              <a:t>offlines</a:t>
            </a:r>
            <a:r>
              <a:rPr lang="en-US" sz="1350" dirty="0">
                <a:solidFill>
                  <a:prstClr val="black"/>
                </a:solidFill>
                <a:latin typeface="Calibri"/>
              </a:rPr>
              <a:t> storage)</a:t>
            </a:r>
          </a:p>
          <a:p>
            <a:pPr marL="557213" lvl="1" indent="-214313" defTabSz="685800">
              <a:buFontTx/>
              <a:buChar char="-"/>
            </a:pPr>
            <a:r>
              <a:rPr lang="en-US" sz="1350" dirty="0">
                <a:solidFill>
                  <a:prstClr val="black"/>
                </a:solidFill>
                <a:latin typeface="Calibri"/>
              </a:rPr>
              <a:t>"hotline" call started off angry as I was yelled at for the database being down but in reality it was a storage admin's mistake</a:t>
            </a:r>
          </a:p>
          <a:p>
            <a:pPr marL="557213" lvl="1" indent="-214313" defTabSz="685800">
              <a:buFontTx/>
              <a:buChar char="-"/>
            </a:pPr>
            <a:r>
              <a:rPr lang="en-US" sz="1350" dirty="0">
                <a:solidFill>
                  <a:prstClr val="black"/>
                </a:solidFill>
                <a:latin typeface="Calibri"/>
              </a:rPr>
              <a:t>needed to de-escalate the situation with admin as things got loud and angry quickly (lesson: soft skills are important even outside of a customer facing role)</a:t>
            </a:r>
          </a:p>
          <a:p>
            <a:pPr marL="214313" indent="-214313" defTabSz="685800">
              <a:buFontTx/>
              <a:buChar char="-"/>
            </a:pPr>
            <a:r>
              <a:rPr lang="en-US" sz="1350" dirty="0">
                <a:solidFill>
                  <a:prstClr val="black"/>
                </a:solidFill>
                <a:latin typeface="Calibri"/>
              </a:rPr>
              <a:t>App performance degraded significantly (MG) and support declared it a database issue when in reality it was network latency between Azure and on-prem</a:t>
            </a:r>
          </a:p>
          <a:p>
            <a:pPr marL="557213" lvl="1" indent="-214313" defTabSz="685800">
              <a:buFontTx/>
              <a:buChar char="-"/>
            </a:pPr>
            <a:r>
              <a:rPr lang="en-US" sz="1350" dirty="0">
                <a:solidFill>
                  <a:prstClr val="black"/>
                </a:solidFill>
                <a:latin typeface="Calibri"/>
              </a:rPr>
              <a:t>Lesson learned is build relationships and broaden knowledge outside of your specialty (networking knowledge pays dividends in cloud world)</a:t>
            </a:r>
          </a:p>
          <a:p>
            <a:pPr marL="214313" indent="-214313" defTabSz="685800">
              <a:buFontTx/>
              <a:buChar char="-"/>
            </a:pPr>
            <a:r>
              <a:rPr lang="en-US" sz="1350" dirty="0">
                <a:solidFill>
                  <a:prstClr val="black"/>
                </a:solidFill>
                <a:latin typeface="Calibri"/>
              </a:rPr>
              <a:t>Replication deletion (DG)</a:t>
            </a:r>
          </a:p>
          <a:p>
            <a:pPr marL="557213" lvl="1" indent="-214313" defTabSz="685800">
              <a:buFontTx/>
              <a:buChar char="-"/>
            </a:pPr>
            <a:r>
              <a:rPr lang="en-US" sz="1350" dirty="0">
                <a:solidFill>
                  <a:prstClr val="black"/>
                </a:solidFill>
                <a:latin typeface="Calibri"/>
              </a:rPr>
              <a:t>Replication setup was scripted/backed up</a:t>
            </a:r>
          </a:p>
          <a:p>
            <a:pPr marL="557213" lvl="1" indent="-214313" defTabSz="685800">
              <a:buFontTx/>
              <a:buChar char="-"/>
            </a:pPr>
            <a:r>
              <a:rPr lang="en-US" sz="1350" dirty="0">
                <a:solidFill>
                  <a:prstClr val="black"/>
                </a:solidFill>
                <a:latin typeface="Calibri"/>
              </a:rPr>
              <a:t>“it doesn’t matter who caused the issue, it does matter how to solve the issue ASAP”</a:t>
            </a:r>
          </a:p>
          <a:p>
            <a:pPr marL="214313" indent="-214313" defTabSz="685800">
              <a:buFontTx/>
              <a:buChar char="-"/>
            </a:pPr>
            <a:r>
              <a:rPr lang="en-US" sz="1350" dirty="0">
                <a:solidFill>
                  <a:prstClr val="black"/>
                </a:solidFill>
                <a:latin typeface="Calibri"/>
              </a:rPr>
              <a:t>Application faced generic timeout errors (DG) while trying to connect to the database. Everything is fine from the database and no blocking issues. It turns out after lot of research that application later did not close the connections properly. With research with a developer found out that in the app layer, they have open connection statements but no close connections. That was an old app so they finally decided to fix the issue rewriting the code. It solved the issue. It took lot of time as they blamed DBA (like stats and indexes). I became a </a:t>
            </a:r>
            <a:r>
              <a:rPr lang="en-US" sz="1350" dirty="0" err="1">
                <a:solidFill>
                  <a:prstClr val="black"/>
                </a:solidFill>
                <a:latin typeface="Calibri"/>
              </a:rPr>
              <a:t>.net</a:t>
            </a:r>
            <a:r>
              <a:rPr lang="en-US" sz="1350" dirty="0">
                <a:solidFill>
                  <a:prstClr val="black"/>
                </a:solidFill>
                <a:latin typeface="Calibri"/>
              </a:rPr>
              <a:t> developer without </a:t>
            </a:r>
            <a:r>
              <a:rPr lang="en-US" sz="1350" dirty="0" err="1">
                <a:solidFill>
                  <a:prstClr val="black"/>
                </a:solidFill>
                <a:latin typeface="Calibri"/>
              </a:rPr>
              <a:t>.net</a:t>
            </a:r>
            <a:r>
              <a:rPr lang="en-US" sz="1350" dirty="0">
                <a:solidFill>
                  <a:prstClr val="black"/>
                </a:solidFill>
                <a:latin typeface="Calibri"/>
              </a:rPr>
              <a:t> knowledge to figure out the issue.</a:t>
            </a:r>
          </a:p>
          <a:p>
            <a:pPr marL="557213" lvl="1" indent="-214313" defTabSz="685800">
              <a:buFontTx/>
              <a:buChar char="-"/>
            </a:pPr>
            <a:r>
              <a:rPr lang="en-US" sz="1350" dirty="0">
                <a:solidFill>
                  <a:prstClr val="black"/>
                </a:solidFill>
                <a:latin typeface="Calibri"/>
              </a:rPr>
              <a:t>Lesson learned: When things get tensed, developers couldn’t figure out what the real issue is, when management cannot wait long to resolve the issue, and as a DBA you need to be on the spot even though you know it’s not a SQL issue can be really stressful. It is not always the proving a point that is not a SQL Server issue but walking an extra mile and walking through the path you never travelled can make things clear and help find the issue.</a:t>
            </a:r>
          </a:p>
          <a:p>
            <a:pPr marL="214313" indent="-214313" defTabSz="685800">
              <a:buFontTx/>
              <a:buChar char="-"/>
            </a:pPr>
            <a:r>
              <a:rPr lang="en-US" sz="1350" dirty="0">
                <a:solidFill>
                  <a:prstClr val="black"/>
                </a:solidFill>
                <a:latin typeface="Calibri"/>
              </a:rPr>
              <a:t>Publisher is 2012 and subscriber is 2000 server (DG). The subscriber is used by research and stats team and they are not even close to migrate the subscriber server but still want the replication to be setup between them. I searched in </a:t>
            </a:r>
            <a:r>
              <a:rPr lang="en-US" sz="1350" dirty="0" err="1">
                <a:solidFill>
                  <a:prstClr val="black"/>
                </a:solidFill>
                <a:latin typeface="Calibri"/>
              </a:rPr>
              <a:t>microsoft</a:t>
            </a:r>
            <a:r>
              <a:rPr lang="en-US" sz="1350" dirty="0">
                <a:solidFill>
                  <a:prstClr val="black"/>
                </a:solidFill>
                <a:latin typeface="Calibri"/>
              </a:rPr>
              <a:t> docs that this is not possible as only subscribers supported two less versions (2008 and 2005) not 2000. I decided to test it out and it worked. It threw errors while initializing as all the articles in the generated snapshot .sch files were set to </a:t>
            </a:r>
            <a:r>
              <a:rPr lang="en-US" sz="1350" dirty="0" err="1">
                <a:solidFill>
                  <a:prstClr val="black"/>
                </a:solidFill>
                <a:latin typeface="Calibri"/>
              </a:rPr>
              <a:t>ansi_padding</a:t>
            </a:r>
            <a:r>
              <a:rPr lang="en-US" sz="1350" dirty="0">
                <a:solidFill>
                  <a:prstClr val="black"/>
                </a:solidFill>
                <a:latin typeface="Calibri"/>
              </a:rPr>
              <a:t> turned off. There are thousands of articles this way. When this happened, research team couldn’t process any of her reports, causing delays in reporting their important clients. I panicked or how to solve the issue as I know that I created replication for unsupported version. I did my research and found a </a:t>
            </a:r>
            <a:r>
              <a:rPr lang="en-US" sz="1350" dirty="0" err="1">
                <a:solidFill>
                  <a:prstClr val="black"/>
                </a:solidFill>
                <a:latin typeface="Calibri"/>
              </a:rPr>
              <a:t>powershell</a:t>
            </a:r>
            <a:r>
              <a:rPr lang="en-US" sz="1350" dirty="0">
                <a:solidFill>
                  <a:prstClr val="black"/>
                </a:solidFill>
                <a:latin typeface="Calibri"/>
              </a:rPr>
              <a:t> script that can automatically search for all the files and turn the </a:t>
            </a:r>
            <a:r>
              <a:rPr lang="en-US" sz="1350" dirty="0" err="1">
                <a:solidFill>
                  <a:prstClr val="black"/>
                </a:solidFill>
                <a:latin typeface="Calibri"/>
              </a:rPr>
              <a:t>ansi_padding</a:t>
            </a:r>
            <a:r>
              <a:rPr lang="en-US" sz="1350" dirty="0">
                <a:solidFill>
                  <a:prstClr val="black"/>
                </a:solidFill>
                <a:latin typeface="Calibri"/>
              </a:rPr>
              <a:t> from off to on. I tested and added this step in the snapshot creation job as a 2nd step. This automatically took care of everything and not a single issue since then.</a:t>
            </a:r>
          </a:p>
          <a:p>
            <a:pPr marL="557213" lvl="1" indent="-214313" defTabSz="685800">
              <a:buFontTx/>
              <a:buChar char="-"/>
            </a:pPr>
            <a:r>
              <a:rPr lang="en-US" sz="1350" dirty="0">
                <a:solidFill>
                  <a:prstClr val="black"/>
                </a:solidFill>
                <a:latin typeface="Calibri"/>
              </a:rPr>
              <a:t>Lesson learnt: Test test test. Do not assume something can break or will not work. You never know. You need to create an exact test environment to build and test your plan. Research but also test to find out what exactly the issues you may face and how to resolve issue. These steps can make things possible.</a:t>
            </a:r>
          </a:p>
          <a:p>
            <a:pPr marL="214313" indent="-214313" defTabSz="685800">
              <a:buFontTx/>
              <a:buChar char="-"/>
            </a:pPr>
            <a:endParaRPr lang="en-US" sz="1350" dirty="0">
              <a:solidFill>
                <a:prstClr val="black"/>
              </a:solidFill>
              <a:latin typeface="Calibri"/>
            </a:endParaRPr>
          </a:p>
        </p:txBody>
      </p:sp>
    </p:spTree>
    <p:extLst>
      <p:ext uri="{BB962C8B-B14F-4D97-AF65-F5344CB8AC3E}">
        <p14:creationId xmlns:p14="http://schemas.microsoft.com/office/powerpoint/2010/main" val="357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1D30-E322-436F-A93E-AA05A69CDE3D}"/>
              </a:ext>
            </a:extLst>
          </p:cNvPr>
          <p:cNvSpPr>
            <a:spLocks noGrp="1"/>
          </p:cNvSpPr>
          <p:nvPr>
            <p:ph type="title"/>
          </p:nvPr>
        </p:nvSpPr>
        <p:spPr>
          <a:xfrm>
            <a:off x="806503" y="147593"/>
            <a:ext cx="10396882" cy="1151965"/>
          </a:xfrm>
        </p:spPr>
        <p:txBody>
          <a:bodyPr/>
          <a:lstStyle/>
          <a:p>
            <a:r>
              <a:rPr lang="en-US" dirty="0"/>
              <a:t>About Me</a:t>
            </a:r>
          </a:p>
        </p:txBody>
      </p:sp>
      <p:sp>
        <p:nvSpPr>
          <p:cNvPr id="3" name="Text Placeholder 2">
            <a:extLst>
              <a:ext uri="{FF2B5EF4-FFF2-40B4-BE49-F238E27FC236}">
                <a16:creationId xmlns:a16="http://schemas.microsoft.com/office/drawing/2014/main" id="{0F2B098C-0678-4789-BA1C-DF67D576E13D}"/>
              </a:ext>
            </a:extLst>
          </p:cNvPr>
          <p:cNvSpPr>
            <a:spLocks noGrp="1"/>
          </p:cNvSpPr>
          <p:nvPr>
            <p:ph idx="1"/>
          </p:nvPr>
        </p:nvSpPr>
        <p:spPr>
          <a:xfrm>
            <a:off x="609600" y="1299558"/>
            <a:ext cx="10972800" cy="4353348"/>
          </a:xfrm>
        </p:spPr>
        <p:txBody>
          <a:bodyPr>
            <a:normAutofit/>
          </a:bodyPr>
          <a:lstStyle/>
          <a:p>
            <a:pPr marL="604418" indent="-604418"/>
            <a:r>
              <a:rPr lang="en-US" sz="2961" dirty="0"/>
              <a:t>20+ years of SQL Server experience</a:t>
            </a:r>
          </a:p>
          <a:p>
            <a:pPr marL="604418" indent="-604418"/>
            <a:r>
              <a:rPr lang="en-US" sz="2961" dirty="0"/>
              <a:t>Microsoft Data Platform MVP</a:t>
            </a:r>
          </a:p>
          <a:p>
            <a:pPr marL="604418" indent="-604418"/>
            <a:r>
              <a:rPr lang="en-US" sz="2961" dirty="0"/>
              <a:t>Friend of Redgate</a:t>
            </a:r>
          </a:p>
          <a:p>
            <a:pPr marL="604418" indent="-604418"/>
            <a:r>
              <a:rPr lang="en-US" sz="2961" dirty="0"/>
              <a:t>Managed 24x7 datacenters</a:t>
            </a:r>
          </a:p>
          <a:p>
            <a:pPr marL="604418" indent="-604418"/>
            <a:r>
              <a:rPr lang="en-US" sz="2961" dirty="0"/>
              <a:t>Leader of Lexington, KY (USA) Data Technology Group</a:t>
            </a:r>
          </a:p>
          <a:p>
            <a:pPr marL="604418" indent="-604418"/>
            <a:endParaRPr lang="en-US" sz="2961" dirty="0"/>
          </a:p>
        </p:txBody>
      </p:sp>
      <p:sp>
        <p:nvSpPr>
          <p:cNvPr id="4" name="Slide Number Placeholder 3">
            <a:extLst>
              <a:ext uri="{FF2B5EF4-FFF2-40B4-BE49-F238E27FC236}">
                <a16:creationId xmlns:a16="http://schemas.microsoft.com/office/drawing/2014/main" id="{506D0982-4C7E-4C48-8E84-8FF35DEBADBC}"/>
              </a:ext>
            </a:extLst>
          </p:cNvPr>
          <p:cNvSpPr>
            <a:spLocks noGrp="1"/>
          </p:cNvSpPr>
          <p:nvPr>
            <p:ph type="sldNum" sz="quarter" idx="4294967295"/>
          </p:nvPr>
        </p:nvSpPr>
        <p:spPr>
          <a:xfrm>
            <a:off x="3970" y="6486350"/>
            <a:ext cx="802533" cy="366009"/>
          </a:xfrm>
          <a:prstGeom prst="rect">
            <a:avLst/>
          </a:prstGeom>
        </p:spPr>
        <p:txBody>
          <a:bodyPr/>
          <a:lstStyle/>
          <a:p>
            <a:endParaRPr lang="en-US" dirty="0"/>
          </a:p>
        </p:txBody>
      </p:sp>
      <p:pic>
        <p:nvPicPr>
          <p:cNvPr id="7" name="Picture 6">
            <a:extLst>
              <a:ext uri="{FF2B5EF4-FFF2-40B4-BE49-F238E27FC236}">
                <a16:creationId xmlns:a16="http://schemas.microsoft.com/office/drawing/2014/main" id="{E1F82F72-F194-5247-B450-CCCC45689807}"/>
              </a:ext>
            </a:extLst>
          </p:cNvPr>
          <p:cNvPicPr>
            <a:picLocks noChangeAspect="1"/>
          </p:cNvPicPr>
          <p:nvPr/>
        </p:nvPicPr>
        <p:blipFill>
          <a:blip r:embed="rId3"/>
          <a:stretch>
            <a:fillRect/>
          </a:stretch>
        </p:blipFill>
        <p:spPr>
          <a:xfrm>
            <a:off x="10011009" y="1293894"/>
            <a:ext cx="1595510" cy="2526224"/>
          </a:xfrm>
          <a:prstGeom prst="rect">
            <a:avLst/>
          </a:prstGeom>
        </p:spPr>
      </p:pic>
      <p:pic>
        <p:nvPicPr>
          <p:cNvPr id="5" name="Picture 4">
            <a:extLst>
              <a:ext uri="{FF2B5EF4-FFF2-40B4-BE49-F238E27FC236}">
                <a16:creationId xmlns:a16="http://schemas.microsoft.com/office/drawing/2014/main" id="{9D5AB055-F13D-3568-59BE-DA5B975DABD8}"/>
              </a:ext>
            </a:extLst>
          </p:cNvPr>
          <p:cNvPicPr>
            <a:picLocks noChangeAspect="1"/>
          </p:cNvPicPr>
          <p:nvPr/>
        </p:nvPicPr>
        <p:blipFill>
          <a:blip r:embed="rId4"/>
          <a:srcRect/>
          <a:stretch/>
        </p:blipFill>
        <p:spPr>
          <a:xfrm>
            <a:off x="8019556" y="1293894"/>
            <a:ext cx="1893001" cy="2526224"/>
          </a:xfrm>
          <a:prstGeom prst="rect">
            <a:avLst/>
          </a:prstGeom>
        </p:spPr>
      </p:pic>
    </p:spTree>
    <p:extLst>
      <p:ext uri="{BB962C8B-B14F-4D97-AF65-F5344CB8AC3E}">
        <p14:creationId xmlns:p14="http://schemas.microsoft.com/office/powerpoint/2010/main" val="332271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757F8-0D5E-EF48-A1A5-084446687834}"/>
              </a:ext>
            </a:extLst>
          </p:cNvPr>
          <p:cNvSpPr txBox="1"/>
          <p:nvPr/>
        </p:nvSpPr>
        <p:spPr>
          <a:xfrm>
            <a:off x="386062" y="1281708"/>
            <a:ext cx="6138746" cy="2677656"/>
          </a:xfrm>
          <a:prstGeom prst="rect">
            <a:avLst/>
          </a:prstGeom>
          <a:noFill/>
        </p:spPr>
        <p:txBody>
          <a:bodyPr wrap="square">
            <a:spAutoFit/>
          </a:bodyPr>
          <a:lstStyle/>
          <a:p>
            <a:pPr marL="0" indent="0">
              <a:buNone/>
            </a:pPr>
            <a:r>
              <a:rPr lang="en-US" sz="2400" b="1" dirty="0"/>
              <a:t>Deepthi </a:t>
            </a:r>
            <a:r>
              <a:rPr lang="en-US" sz="2400" b="1" dirty="0" err="1"/>
              <a:t>Goguri</a:t>
            </a:r>
            <a:endParaRPr lang="en-US" sz="2400" b="1" dirty="0"/>
          </a:p>
          <a:p>
            <a:pPr marL="0" indent="0">
              <a:buNone/>
            </a:pPr>
            <a:r>
              <a:rPr lang="en-US" sz="2400" dirty="0"/>
              <a:t>DBA</a:t>
            </a:r>
          </a:p>
          <a:p>
            <a:pPr marL="0" indent="0">
              <a:buNone/>
            </a:pPr>
            <a:r>
              <a:rPr lang="en-US" sz="2400" dirty="0"/>
              <a:t>dbanuggets@gmail.com</a:t>
            </a:r>
          </a:p>
          <a:p>
            <a:pPr marL="0" indent="0">
              <a:buNone/>
            </a:pPr>
            <a:endParaRPr lang="en-US" sz="2400" dirty="0"/>
          </a:p>
          <a:p>
            <a:pPr marL="0" indent="0">
              <a:buNone/>
            </a:pPr>
            <a:r>
              <a:rPr lang="en-US" sz="2400" dirty="0"/>
              <a:t>       : @dbanuggets</a:t>
            </a:r>
          </a:p>
          <a:p>
            <a:pPr marL="0" indent="0">
              <a:buNone/>
            </a:pPr>
            <a:endParaRPr lang="en-US" sz="2400" dirty="0"/>
          </a:p>
          <a:p>
            <a:pPr marL="0" indent="0">
              <a:buNone/>
            </a:pPr>
            <a:r>
              <a:rPr lang="en-US" sz="2400" dirty="0">
                <a:hlinkClick r:id="rId2"/>
              </a:rPr>
              <a:t>https://dbanuggets.com/</a:t>
            </a:r>
            <a:endParaRPr lang="en-US" sz="2400" dirty="0"/>
          </a:p>
        </p:txBody>
      </p:sp>
      <p:pic>
        <p:nvPicPr>
          <p:cNvPr id="5" name="Picture 4">
            <a:extLst>
              <a:ext uri="{FF2B5EF4-FFF2-40B4-BE49-F238E27FC236}">
                <a16:creationId xmlns:a16="http://schemas.microsoft.com/office/drawing/2014/main" id="{3CB54279-130B-174F-BA28-16B84BD95A1D}"/>
              </a:ext>
            </a:extLst>
          </p:cNvPr>
          <p:cNvPicPr>
            <a:picLocks noChangeAspect="1"/>
          </p:cNvPicPr>
          <p:nvPr/>
        </p:nvPicPr>
        <p:blipFill>
          <a:blip r:embed="rId3"/>
          <a:stretch>
            <a:fillRect/>
          </a:stretch>
        </p:blipFill>
        <p:spPr>
          <a:xfrm>
            <a:off x="342707" y="2788445"/>
            <a:ext cx="374305" cy="374305"/>
          </a:xfrm>
          <a:prstGeom prst="rect">
            <a:avLst/>
          </a:prstGeom>
        </p:spPr>
      </p:pic>
    </p:spTree>
    <p:extLst>
      <p:ext uri="{BB962C8B-B14F-4D97-AF65-F5344CB8AC3E}">
        <p14:creationId xmlns:p14="http://schemas.microsoft.com/office/powerpoint/2010/main" val="221049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1D30-E322-436F-A93E-AA05A69CDE3D}"/>
              </a:ext>
            </a:extLst>
          </p:cNvPr>
          <p:cNvSpPr>
            <a:spLocks noGrp="1"/>
          </p:cNvSpPr>
          <p:nvPr>
            <p:ph type="title"/>
          </p:nvPr>
        </p:nvSpPr>
        <p:spPr>
          <a:xfrm>
            <a:off x="806503" y="147593"/>
            <a:ext cx="10396882" cy="1151965"/>
          </a:xfrm>
        </p:spPr>
        <p:txBody>
          <a:bodyPr/>
          <a:lstStyle/>
          <a:p>
            <a:r>
              <a:rPr lang="en-US" dirty="0"/>
              <a:t>About Me</a:t>
            </a:r>
          </a:p>
        </p:txBody>
      </p:sp>
      <p:sp>
        <p:nvSpPr>
          <p:cNvPr id="3" name="Text Placeholder 2">
            <a:extLst>
              <a:ext uri="{FF2B5EF4-FFF2-40B4-BE49-F238E27FC236}">
                <a16:creationId xmlns:a16="http://schemas.microsoft.com/office/drawing/2014/main" id="{0F2B098C-0678-4789-BA1C-DF67D576E13D}"/>
              </a:ext>
            </a:extLst>
          </p:cNvPr>
          <p:cNvSpPr>
            <a:spLocks noGrp="1"/>
          </p:cNvSpPr>
          <p:nvPr>
            <p:ph idx="1"/>
          </p:nvPr>
        </p:nvSpPr>
        <p:spPr>
          <a:xfrm>
            <a:off x="609600" y="1299558"/>
            <a:ext cx="10972800" cy="4353348"/>
          </a:xfrm>
        </p:spPr>
        <p:txBody>
          <a:bodyPr>
            <a:normAutofit/>
          </a:bodyPr>
          <a:lstStyle/>
          <a:p>
            <a:pPr marL="604418" indent="-604418"/>
            <a:r>
              <a:rPr lang="en-US" sz="2961" dirty="0"/>
              <a:t>7+ years of SQL Server experience</a:t>
            </a:r>
          </a:p>
          <a:p>
            <a:pPr marL="604418" indent="-604418"/>
            <a:r>
              <a:rPr lang="en-US" sz="2961" dirty="0"/>
              <a:t>MCT</a:t>
            </a:r>
          </a:p>
          <a:p>
            <a:pPr marL="604418" indent="-604418"/>
            <a:r>
              <a:rPr lang="en-US" sz="2961" dirty="0"/>
              <a:t>Masters in Computer Technology</a:t>
            </a:r>
          </a:p>
          <a:p>
            <a:pPr marL="604418" indent="-604418"/>
            <a:r>
              <a:rPr lang="en-US" sz="2961" dirty="0"/>
              <a:t>Friend of Redgate</a:t>
            </a:r>
          </a:p>
          <a:p>
            <a:pPr marL="604418" indent="-604418"/>
            <a:r>
              <a:rPr lang="en-US" sz="2961" dirty="0"/>
              <a:t>Leader of DEI User group, Microsoft data and ai south </a:t>
            </a:r>
            <a:r>
              <a:rPr lang="en-US" sz="2961" dirty="0" err="1"/>
              <a:t>florida</a:t>
            </a:r>
            <a:r>
              <a:rPr lang="en-US" sz="2961" dirty="0"/>
              <a:t> user group, wit volunteer</a:t>
            </a:r>
          </a:p>
          <a:p>
            <a:pPr marL="604418" indent="-604418"/>
            <a:endParaRPr lang="en-US" sz="2961" dirty="0"/>
          </a:p>
        </p:txBody>
      </p:sp>
      <p:pic>
        <p:nvPicPr>
          <p:cNvPr id="4" name="Picture 3">
            <a:extLst>
              <a:ext uri="{FF2B5EF4-FFF2-40B4-BE49-F238E27FC236}">
                <a16:creationId xmlns:a16="http://schemas.microsoft.com/office/drawing/2014/main" id="{A2A4EE60-8336-3D64-EC4B-A580EF498CEF}"/>
              </a:ext>
            </a:extLst>
          </p:cNvPr>
          <p:cNvPicPr>
            <a:picLocks noChangeAspect="1"/>
          </p:cNvPicPr>
          <p:nvPr/>
        </p:nvPicPr>
        <p:blipFill>
          <a:blip r:embed="rId2"/>
          <a:srcRect/>
          <a:stretch/>
        </p:blipFill>
        <p:spPr>
          <a:xfrm>
            <a:off x="8019556" y="1299558"/>
            <a:ext cx="1893001" cy="2526224"/>
          </a:xfrm>
          <a:prstGeom prst="rect">
            <a:avLst/>
          </a:prstGeom>
        </p:spPr>
      </p:pic>
      <p:pic>
        <p:nvPicPr>
          <p:cNvPr id="5" name="Picture 4">
            <a:extLst>
              <a:ext uri="{FF2B5EF4-FFF2-40B4-BE49-F238E27FC236}">
                <a16:creationId xmlns:a16="http://schemas.microsoft.com/office/drawing/2014/main" id="{C4E2FC10-B495-EC9F-6C8F-E8989C1EDE6B}"/>
              </a:ext>
            </a:extLst>
          </p:cNvPr>
          <p:cNvPicPr>
            <a:picLocks noChangeAspect="1"/>
          </p:cNvPicPr>
          <p:nvPr/>
        </p:nvPicPr>
        <p:blipFill>
          <a:blip r:embed="rId3"/>
          <a:stretch>
            <a:fillRect/>
          </a:stretch>
        </p:blipFill>
        <p:spPr>
          <a:xfrm>
            <a:off x="10011009" y="1299558"/>
            <a:ext cx="1595510" cy="2526224"/>
          </a:xfrm>
          <a:prstGeom prst="rect">
            <a:avLst/>
          </a:prstGeom>
        </p:spPr>
      </p:pic>
    </p:spTree>
    <p:extLst>
      <p:ext uri="{BB962C8B-B14F-4D97-AF65-F5344CB8AC3E}">
        <p14:creationId xmlns:p14="http://schemas.microsoft.com/office/powerpoint/2010/main" val="30608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Why triage?</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Knowing what to fix is just as important as knowing how to fix it</a:t>
            </a:r>
          </a:p>
          <a:p>
            <a:r>
              <a:rPr lang="en-US" dirty="0"/>
              <a:t>Prioritization matters even more when you are under pressure</a:t>
            </a:r>
          </a:p>
          <a:p>
            <a:r>
              <a:rPr lang="en-US" dirty="0"/>
              <a:t>Means your troubleshooting starts off with a sense of order</a:t>
            </a:r>
          </a:p>
          <a:p>
            <a:endParaRPr lang="en-US" dirty="0"/>
          </a:p>
        </p:txBody>
      </p:sp>
    </p:spTree>
    <p:extLst>
      <p:ext uri="{BB962C8B-B14F-4D97-AF65-F5344CB8AC3E}">
        <p14:creationId xmlns:p14="http://schemas.microsoft.com/office/powerpoint/2010/main" val="164715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p:txBody>
          <a:bodyPr/>
          <a:lstStyle/>
          <a:p>
            <a:r>
              <a:rPr lang="en-US" dirty="0"/>
              <a:t>What does triage mean?</a:t>
            </a:r>
          </a:p>
        </p:txBody>
      </p:sp>
      <p:sp>
        <p:nvSpPr>
          <p:cNvPr id="3" name="Content Placeholder 2">
            <a:extLst>
              <a:ext uri="{FF2B5EF4-FFF2-40B4-BE49-F238E27FC236}">
                <a16:creationId xmlns:a16="http://schemas.microsoft.com/office/drawing/2014/main" id="{417FCBF4-FF51-B14F-A2EA-86A6547B0818}"/>
              </a:ext>
            </a:extLst>
          </p:cNvPr>
          <p:cNvSpPr>
            <a:spLocks noGrp="1"/>
          </p:cNvSpPr>
          <p:nvPr>
            <p:ph sz="quarter" idx="13"/>
          </p:nvPr>
        </p:nvSpPr>
        <p:spPr/>
        <p:txBody>
          <a:bodyPr/>
          <a:lstStyle/>
          <a:p>
            <a:r>
              <a:rPr lang="en-US" dirty="0"/>
              <a:t>Prioritize</a:t>
            </a:r>
          </a:p>
          <a:p>
            <a:pPr lvl="1"/>
            <a:r>
              <a:rPr lang="en-US" dirty="0"/>
              <a:t>Issues versus incidents</a:t>
            </a:r>
          </a:p>
          <a:p>
            <a:r>
              <a:rPr lang="en-US" dirty="0"/>
              <a:t>Distribute</a:t>
            </a:r>
          </a:p>
          <a:p>
            <a:pPr lvl="1"/>
            <a:r>
              <a:rPr lang="en-US" dirty="0"/>
              <a:t>IS this truly a database issue?</a:t>
            </a:r>
          </a:p>
          <a:p>
            <a:r>
              <a:rPr lang="en-US" dirty="0"/>
              <a:t>Attack</a:t>
            </a:r>
          </a:p>
          <a:p>
            <a:pPr lvl="1"/>
            <a:r>
              <a:rPr lang="en-US" dirty="0"/>
              <a:t>Correct the relevant issues</a:t>
            </a:r>
          </a:p>
          <a:p>
            <a:endParaRPr lang="en-US" dirty="0"/>
          </a:p>
        </p:txBody>
      </p:sp>
    </p:spTree>
    <p:extLst>
      <p:ext uri="{BB962C8B-B14F-4D97-AF65-F5344CB8AC3E}">
        <p14:creationId xmlns:p14="http://schemas.microsoft.com/office/powerpoint/2010/main" val="117050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C7D-ADB2-6E48-83E4-857EEE7AF4FA}"/>
              </a:ext>
            </a:extLst>
          </p:cNvPr>
          <p:cNvSpPr>
            <a:spLocks noGrp="1"/>
          </p:cNvSpPr>
          <p:nvPr>
            <p:ph type="title"/>
          </p:nvPr>
        </p:nvSpPr>
        <p:spPr>
          <a:xfrm>
            <a:off x="461142" y="634562"/>
            <a:ext cx="10979143" cy="4370989"/>
          </a:xfrm>
        </p:spPr>
        <p:txBody>
          <a:bodyPr>
            <a:noAutofit/>
          </a:bodyPr>
          <a:lstStyle/>
          <a:p>
            <a:r>
              <a:rPr lang="en-US" sz="2800" dirty="0"/>
              <a:t>Developer:  </a:t>
            </a:r>
            <a:r>
              <a:rPr lang="en-US" sz="2800" dirty="0">
                <a:solidFill>
                  <a:schemeClr val="tx1"/>
                </a:solidFill>
              </a:rPr>
              <a:t>My query is running slow!!</a:t>
            </a:r>
            <a:br>
              <a:rPr lang="en-US" sz="2800" dirty="0">
                <a:solidFill>
                  <a:schemeClr val="tx1"/>
                </a:solidFill>
              </a:rPr>
            </a:br>
            <a:br>
              <a:rPr lang="en-US" sz="2800" dirty="0"/>
            </a:br>
            <a:r>
              <a:rPr lang="en-US" sz="2800" dirty="0"/>
              <a:t>DBA:  </a:t>
            </a:r>
            <a:r>
              <a:rPr lang="en-US" sz="2800" dirty="0">
                <a:solidFill>
                  <a:schemeClr val="tx1"/>
                </a:solidFill>
              </a:rPr>
              <a:t>okay, can you tell bit more about it?</a:t>
            </a:r>
            <a:br>
              <a:rPr lang="en-US" sz="2800" dirty="0"/>
            </a:br>
            <a:br>
              <a:rPr lang="en-US" sz="2800" dirty="0"/>
            </a:br>
            <a:r>
              <a:rPr lang="en-US" sz="2800" dirty="0"/>
              <a:t>Developer: </a:t>
            </a:r>
            <a:r>
              <a:rPr lang="en-US" sz="2800" dirty="0">
                <a:solidFill>
                  <a:schemeClr val="tx1"/>
                </a:solidFill>
              </a:rPr>
              <a:t>umm, IT was working fine but suddenly…</a:t>
            </a:r>
            <a:br>
              <a:rPr lang="en-US" sz="2800" dirty="0">
                <a:solidFill>
                  <a:schemeClr val="tx1"/>
                </a:solidFill>
              </a:rPr>
            </a:br>
            <a:r>
              <a:rPr lang="en-US" sz="2800" dirty="0">
                <a:solidFill>
                  <a:schemeClr val="tx1"/>
                </a:solidFill>
              </a:rPr>
              <a:t>		    Do you know why it is running slow?</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240110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ve Jobs quote: If you define the problem correctly, you almost have  the...">
            <a:extLst>
              <a:ext uri="{FF2B5EF4-FFF2-40B4-BE49-F238E27FC236}">
                <a16:creationId xmlns:a16="http://schemas.microsoft.com/office/drawing/2014/main" id="{C2D7ED12-9B0C-4C18-AD8E-5C31D1B99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035" y="869926"/>
            <a:ext cx="7981292" cy="375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3666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3719</TotalTime>
  <Words>2489</Words>
  <Application>Microsoft Office PowerPoint</Application>
  <PresentationFormat>Widescreen</PresentationFormat>
  <Paragraphs>174</Paragraphs>
  <Slides>26</Slides>
  <Notes>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Impact</vt:lpstr>
      <vt:lpstr>Press Start 2P</vt:lpstr>
      <vt:lpstr>Roboto</vt:lpstr>
      <vt:lpstr>Roboto Mono</vt:lpstr>
      <vt:lpstr>Main Event</vt:lpstr>
      <vt:lpstr>Office Theme</vt:lpstr>
      <vt:lpstr>Troubleshoot and triage like a pro</vt:lpstr>
      <vt:lpstr>PowerPoint Presentation</vt:lpstr>
      <vt:lpstr>About Me</vt:lpstr>
      <vt:lpstr>PowerPoint Presentation</vt:lpstr>
      <vt:lpstr>About Me</vt:lpstr>
      <vt:lpstr>Why triage?</vt:lpstr>
      <vt:lpstr>What does triage mean?</vt:lpstr>
      <vt:lpstr>Developer:  My query is running slow!!  DBA:  okay, can you tell bit more about it?  Developer: umm, IT was working fine but suddenly…       Do you know why it is running slow? </vt:lpstr>
      <vt:lpstr>PowerPoint Presentation</vt:lpstr>
      <vt:lpstr>Steps to Finding the problem </vt:lpstr>
      <vt:lpstr>Our troubleshooting stories!</vt:lpstr>
      <vt:lpstr>STORY: 4-HOUR CLIent outage</vt:lpstr>
      <vt:lpstr>Lesson learned, tools USED, and TIPs</vt:lpstr>
      <vt:lpstr>tool: quick always on monitoring</vt:lpstr>
      <vt:lpstr>STORY: daytime CLIent outage</vt:lpstr>
      <vt:lpstr>Lesson learned, tools USED, and TIPs</vt:lpstr>
      <vt:lpstr>STORY: “client says we’re down”</vt:lpstr>
      <vt:lpstr>Lesson learned, tools USED, and TIPs</vt:lpstr>
      <vt:lpstr>STORY: Application team: this is a database problem, for sure!</vt:lpstr>
      <vt:lpstr>Lesson learned, tools USED, and TIPs</vt:lpstr>
      <vt:lpstr>STORY: backup! Not only database backups</vt:lpstr>
      <vt:lpstr>Lesson learned, tools USED, and TIPs</vt:lpstr>
      <vt:lpstr>STORY: Don’t assume, Calm down and test</vt:lpstr>
      <vt:lpstr>Lesson learned, tools USED, and TIPs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Troubleshoot and triage like a pro</dc:title>
  <dc:creator>Matt Gordon</dc:creator>
  <cp:lastModifiedBy>Matt Gordon</cp:lastModifiedBy>
  <cp:revision>33</cp:revision>
  <dcterms:created xsi:type="dcterms:W3CDTF">2022-03-06T22:03:15Z</dcterms:created>
  <dcterms:modified xsi:type="dcterms:W3CDTF">2023-01-13T12:35:43Z</dcterms:modified>
</cp:coreProperties>
</file>