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54"/>
  </p:notesMasterIdLst>
  <p:handoutMasterIdLst>
    <p:handoutMasterId r:id="rId55"/>
  </p:handoutMasterIdLst>
  <p:sldIdLst>
    <p:sldId id="256" r:id="rId3"/>
    <p:sldId id="459" r:id="rId4"/>
    <p:sldId id="461" r:id="rId5"/>
    <p:sldId id="414" r:id="rId6"/>
    <p:sldId id="357" r:id="rId7"/>
    <p:sldId id="434" r:id="rId8"/>
    <p:sldId id="442" r:id="rId9"/>
    <p:sldId id="443" r:id="rId10"/>
    <p:sldId id="438" r:id="rId11"/>
    <p:sldId id="444" r:id="rId12"/>
    <p:sldId id="445" r:id="rId13"/>
    <p:sldId id="447" r:id="rId14"/>
    <p:sldId id="446" r:id="rId15"/>
    <p:sldId id="435" r:id="rId16"/>
    <p:sldId id="448" r:id="rId17"/>
    <p:sldId id="449" r:id="rId18"/>
    <p:sldId id="270" r:id="rId19"/>
    <p:sldId id="276" r:id="rId20"/>
    <p:sldId id="277" r:id="rId21"/>
    <p:sldId id="272" r:id="rId22"/>
    <p:sldId id="279" r:id="rId23"/>
    <p:sldId id="280" r:id="rId24"/>
    <p:sldId id="281" r:id="rId25"/>
    <p:sldId id="273" r:id="rId26"/>
    <p:sldId id="271" r:id="rId27"/>
    <p:sldId id="278" r:id="rId28"/>
    <p:sldId id="436" r:id="rId29"/>
    <p:sldId id="455" r:id="rId30"/>
    <p:sldId id="456" r:id="rId31"/>
    <p:sldId id="457" r:id="rId32"/>
    <p:sldId id="458" r:id="rId33"/>
    <p:sldId id="439" r:id="rId34"/>
    <p:sldId id="440" r:id="rId35"/>
    <p:sldId id="441" r:id="rId36"/>
    <p:sldId id="437" r:id="rId37"/>
    <p:sldId id="454" r:id="rId38"/>
    <p:sldId id="452" r:id="rId39"/>
    <p:sldId id="422" r:id="rId40"/>
    <p:sldId id="451" r:id="rId41"/>
    <p:sldId id="462" r:id="rId42"/>
    <p:sldId id="460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5" r:id="rId51"/>
    <p:sldId id="266" r:id="rId52"/>
    <p:sldId id="453" r:id="rId53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86427" autoAdjust="0"/>
  </p:normalViewPr>
  <p:slideViewPr>
    <p:cSldViewPr>
      <p:cViewPr varScale="1">
        <p:scale>
          <a:sx n="54" d="100"/>
          <a:sy n="54" d="100"/>
        </p:scale>
        <p:origin x="1128" y="60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32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away from the Single branding…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tiers may experience performance degradation during maintenance</a:t>
            </a:r>
          </a:p>
          <a:p>
            <a:r>
              <a:rPr lang="en-US" dirty="0"/>
              <a:t>High tiers very similar to an Always On AG under the covers…likely little to no performance degradation</a:t>
            </a:r>
          </a:p>
          <a:p>
            <a:r>
              <a:rPr lang="en-US" dirty="0"/>
              <a:t>Don’t forget zone-redundant configuration to make your DB very resilient! (99.995% financially-backed SLA)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place to draw parallels between AG-</a:t>
            </a:r>
            <a:r>
              <a:rPr lang="en-US" dirty="0" err="1"/>
              <a:t>ish</a:t>
            </a:r>
            <a:r>
              <a:rPr lang="en-US" dirty="0"/>
              <a:t> tiers in both DTU and </a:t>
            </a:r>
            <a:r>
              <a:rPr lang="en-US" dirty="0" err="1"/>
              <a:t>vCore</a:t>
            </a:r>
            <a:r>
              <a:rPr lang="en-US" dirty="0"/>
              <a:t> licensing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Failover is </a:t>
            </a:r>
            <a:r>
              <a:rPr lang="en-US" dirty="0" err="1"/>
              <a:t>automagic</a:t>
            </a:r>
            <a:r>
              <a:rPr lang="en-US" dirty="0"/>
              <a:t> as long as proper nodes are provisioned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2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 Link for DR is in limited public preview (allows failback to on-prem so not strictly migration)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4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mode is really manual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4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enterprise-wide way to do this via PowerShell on Resources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8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443, 53, 5671-5672, 9350-9354, 445, 12000 need to be open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create a service principal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  <a:p>
            <a:r>
              <a:rPr lang="en-US" dirty="0"/>
              <a:t>SQL 2012 extended support ends on 7/12/22</a:t>
            </a:r>
          </a:p>
          <a:p>
            <a:r>
              <a:rPr lang="en-US" dirty="0"/>
              <a:t>Windows 2012 extended support ends on 10/10/23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 often throws obstacles in cloud migrations…refer to cert page I sent to Tim (and add it to Resources slide)</a:t>
            </a:r>
          </a:p>
          <a:p>
            <a:r>
              <a:rPr lang="en-US" dirty="0"/>
              <a:t>Need to work closely with our networking team to ensure proper network security and conventions are followed in Azure…need management to pull those together for us</a:t>
            </a:r>
          </a:p>
          <a:p>
            <a:r>
              <a:rPr lang="en-US" dirty="0"/>
              <a:t>DBA may be uncomfortable in the cloud…discuss all the different ways to upskill them and link to Ground to Cloud workshop on Resources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3" y="5365977"/>
            <a:ext cx="3024336" cy="13276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54" y="2063396"/>
            <a:ext cx="1038794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10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02B0-635A-761F-AF97-2A363283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008" y="1122363"/>
            <a:ext cx="9138047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F6ED8-423D-DBEE-895C-8636D9CC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008" y="3602038"/>
            <a:ext cx="9138047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880" indent="0" algn="ctr">
              <a:buNone/>
              <a:defRPr sz="1999"/>
            </a:lvl2pPr>
            <a:lvl3pPr marL="913760" indent="0" algn="ctr">
              <a:buNone/>
              <a:defRPr sz="1799"/>
            </a:lvl3pPr>
            <a:lvl4pPr marL="1370640" indent="0" algn="ctr">
              <a:buNone/>
              <a:defRPr sz="1599"/>
            </a:lvl4pPr>
            <a:lvl5pPr marL="1827520" indent="0" algn="ctr">
              <a:buNone/>
              <a:defRPr sz="1599"/>
            </a:lvl5pPr>
            <a:lvl6pPr marL="2284400" indent="0" algn="ctr">
              <a:buNone/>
              <a:defRPr sz="1599"/>
            </a:lvl6pPr>
            <a:lvl7pPr marL="2741280" indent="0" algn="ctr">
              <a:buNone/>
              <a:defRPr sz="1599"/>
            </a:lvl7pPr>
            <a:lvl8pPr marL="3198160" indent="0" algn="ctr">
              <a:buNone/>
              <a:defRPr sz="1599"/>
            </a:lvl8pPr>
            <a:lvl9pPr marL="3655040" indent="0" algn="ctr">
              <a:buNone/>
              <a:defRPr sz="1599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73C0-6E6D-54CB-C8FD-1EC1FAC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F062-FD02-DEDF-FB32-FEACFA24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5A6A-AC4E-3761-DCE5-1EFC74A1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9232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C056-CE9C-811A-6C4A-36C0712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3243-C713-2DB7-FA51-061E3F9C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9B96-2A70-44AC-960D-4ADB29F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764C-A10C-4C42-9524-25D10CD1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7450-7C66-9554-EDA7-01A44F04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7674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C23B-488A-944E-EFE4-7C9FBC1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09" y="1709739"/>
            <a:ext cx="10508754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B54E-FF5A-B629-6D86-1F5D693B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09" y="4589464"/>
            <a:ext cx="10508754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88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76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6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52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40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2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16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0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0EA6-2046-DD7C-6B0F-218D0EDB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A472-10FE-C21D-422A-01E3F6AF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A6D-090B-97E3-76C2-48B822D0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720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300D-474E-2491-795C-42C97963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0224-D484-E7A3-6B3A-CD7E7F53C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654" y="1825625"/>
            <a:ext cx="517822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77C-92B7-18BC-5A70-16386EBA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182" y="1825625"/>
            <a:ext cx="517822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D59F-D28D-883D-72A6-183F0240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61E1-D1CE-BEDD-CF6A-DE4ED378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8A64-E8E7-C368-BA5A-71A127EE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5347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7C8-5C08-A6DC-C48A-7668835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41" y="365126"/>
            <a:ext cx="1050875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356D9-BE11-79E8-4E78-B746AC60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42" y="1681163"/>
            <a:ext cx="5154429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80" indent="0">
              <a:buNone/>
              <a:defRPr sz="1999" b="1"/>
            </a:lvl2pPr>
            <a:lvl3pPr marL="913760" indent="0">
              <a:buNone/>
              <a:defRPr sz="1799" b="1"/>
            </a:lvl3pPr>
            <a:lvl4pPr marL="1370640" indent="0">
              <a:buNone/>
              <a:defRPr sz="1599" b="1"/>
            </a:lvl4pPr>
            <a:lvl5pPr marL="1827520" indent="0">
              <a:buNone/>
              <a:defRPr sz="1599" b="1"/>
            </a:lvl5pPr>
            <a:lvl6pPr marL="2284400" indent="0">
              <a:buNone/>
              <a:defRPr sz="1599" b="1"/>
            </a:lvl6pPr>
            <a:lvl7pPr marL="2741280" indent="0">
              <a:buNone/>
              <a:defRPr sz="1599" b="1"/>
            </a:lvl7pPr>
            <a:lvl8pPr marL="3198160" indent="0">
              <a:buNone/>
              <a:defRPr sz="1599" b="1"/>
            </a:lvl8pPr>
            <a:lvl9pPr marL="3655040" indent="0">
              <a:buNone/>
              <a:defRPr sz="15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5DC8E-C8B7-E83B-B3D5-7AEAAFCF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242" y="2505075"/>
            <a:ext cx="5154429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A7A8-D84F-8320-6F48-C75D192D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8182" y="1681163"/>
            <a:ext cx="517981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80" indent="0">
              <a:buNone/>
              <a:defRPr sz="1999" b="1"/>
            </a:lvl2pPr>
            <a:lvl3pPr marL="913760" indent="0">
              <a:buNone/>
              <a:defRPr sz="1799" b="1"/>
            </a:lvl3pPr>
            <a:lvl4pPr marL="1370640" indent="0">
              <a:buNone/>
              <a:defRPr sz="1599" b="1"/>
            </a:lvl4pPr>
            <a:lvl5pPr marL="1827520" indent="0">
              <a:buNone/>
              <a:defRPr sz="1599" b="1"/>
            </a:lvl5pPr>
            <a:lvl6pPr marL="2284400" indent="0">
              <a:buNone/>
              <a:defRPr sz="1599" b="1"/>
            </a:lvl6pPr>
            <a:lvl7pPr marL="2741280" indent="0">
              <a:buNone/>
              <a:defRPr sz="1599" b="1"/>
            </a:lvl7pPr>
            <a:lvl8pPr marL="3198160" indent="0">
              <a:buNone/>
              <a:defRPr sz="1599" b="1"/>
            </a:lvl8pPr>
            <a:lvl9pPr marL="3655040" indent="0">
              <a:buNone/>
              <a:defRPr sz="15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A9D5B-7A8E-C27A-031F-7B95AF935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8182" y="2505075"/>
            <a:ext cx="5179814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532BC-6F04-901D-37B0-B2B5A3F8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B21C6-F686-775F-8A71-FC248190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B9CE7-E4CB-F796-885D-03ECB8B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6311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E879-063F-C36F-995A-F1384E31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7F834-4E2A-2166-FC89-7217CF38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C9E5-17F5-629A-F236-999B122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78C91-6E6E-F44A-A4C0-F50D73D5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17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524EE-00EA-F0CA-A7FB-D74DE118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B0059-E4B2-6BC8-7C35-9C2841B2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64262-85AC-336A-C269-E280AD04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5528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FAB1-C297-4316-84FF-88C51D4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42" y="457200"/>
            <a:ext cx="392967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FA5D-91DF-C706-8472-8E74BE4D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814" y="987426"/>
            <a:ext cx="6168182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4DB1-BBB5-142D-450F-5545F588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242" y="2057400"/>
            <a:ext cx="392967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80" indent="0">
              <a:buNone/>
              <a:defRPr sz="1399"/>
            </a:lvl2pPr>
            <a:lvl3pPr marL="913760" indent="0">
              <a:buNone/>
              <a:defRPr sz="1199"/>
            </a:lvl3pPr>
            <a:lvl4pPr marL="1370640" indent="0">
              <a:buNone/>
              <a:defRPr sz="999"/>
            </a:lvl4pPr>
            <a:lvl5pPr marL="1827520" indent="0">
              <a:buNone/>
              <a:defRPr sz="999"/>
            </a:lvl5pPr>
            <a:lvl6pPr marL="2284400" indent="0">
              <a:buNone/>
              <a:defRPr sz="999"/>
            </a:lvl6pPr>
            <a:lvl7pPr marL="2741280" indent="0">
              <a:buNone/>
              <a:defRPr sz="999"/>
            </a:lvl7pPr>
            <a:lvl8pPr marL="3198160" indent="0">
              <a:buNone/>
              <a:defRPr sz="999"/>
            </a:lvl8pPr>
            <a:lvl9pPr marL="3655040" indent="0">
              <a:buNone/>
              <a:defRPr sz="9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5C2F1-C15E-64F2-6A8C-F81F4BE1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28CD-6C36-7210-DD55-F9CF6AE3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CC1A-9C61-742C-BE0D-10C1673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3686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B8C-B981-91CB-4062-271DC999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42" y="457200"/>
            <a:ext cx="392967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236B-8B93-A54B-C4D2-0C3B15452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9814" y="987426"/>
            <a:ext cx="6168182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880" indent="0">
              <a:buNone/>
              <a:defRPr sz="2798"/>
            </a:lvl2pPr>
            <a:lvl3pPr marL="913760" indent="0">
              <a:buNone/>
              <a:defRPr sz="2398"/>
            </a:lvl3pPr>
            <a:lvl4pPr marL="1370640" indent="0">
              <a:buNone/>
              <a:defRPr sz="1999"/>
            </a:lvl4pPr>
            <a:lvl5pPr marL="1827520" indent="0">
              <a:buNone/>
              <a:defRPr sz="1999"/>
            </a:lvl5pPr>
            <a:lvl6pPr marL="2284400" indent="0">
              <a:buNone/>
              <a:defRPr sz="1999"/>
            </a:lvl6pPr>
            <a:lvl7pPr marL="2741280" indent="0">
              <a:buNone/>
              <a:defRPr sz="1999"/>
            </a:lvl7pPr>
            <a:lvl8pPr marL="3198160" indent="0">
              <a:buNone/>
              <a:defRPr sz="1999"/>
            </a:lvl8pPr>
            <a:lvl9pPr marL="3655040" indent="0">
              <a:buNone/>
              <a:defRPr sz="1999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C9A69-0691-3537-FC8E-8337D31A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242" y="2057400"/>
            <a:ext cx="392967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80" indent="0">
              <a:buNone/>
              <a:defRPr sz="1399"/>
            </a:lvl2pPr>
            <a:lvl3pPr marL="913760" indent="0">
              <a:buNone/>
              <a:defRPr sz="1199"/>
            </a:lvl3pPr>
            <a:lvl4pPr marL="1370640" indent="0">
              <a:buNone/>
              <a:defRPr sz="999"/>
            </a:lvl4pPr>
            <a:lvl5pPr marL="1827520" indent="0">
              <a:buNone/>
              <a:defRPr sz="999"/>
            </a:lvl5pPr>
            <a:lvl6pPr marL="2284400" indent="0">
              <a:buNone/>
              <a:defRPr sz="999"/>
            </a:lvl6pPr>
            <a:lvl7pPr marL="2741280" indent="0">
              <a:buNone/>
              <a:defRPr sz="999"/>
            </a:lvl7pPr>
            <a:lvl8pPr marL="3198160" indent="0">
              <a:buNone/>
              <a:defRPr sz="999"/>
            </a:lvl8pPr>
            <a:lvl9pPr marL="3655040" indent="0">
              <a:buNone/>
              <a:defRPr sz="9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25D5-320A-170E-B234-F058CEE5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A786-A0A0-4214-012F-DF5F2A97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463B-D3E1-5AA1-6E1F-9C2F3E7F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1333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CC4E-A494-B210-7FE9-F649CDAB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B510-C2FA-9EAD-8C4A-BC04592C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91D7-AC90-E71F-449C-50E37E5B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97A3-70F0-DB7A-B341-11FC4F0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2EFE-77CC-502F-0044-2FD3BA03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28373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9EDA3-AEF3-7DB4-E65F-F0F6D3D6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19220" y="365125"/>
            <a:ext cx="2627189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06FF-7A65-FA16-BC79-5EDC5CB2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654" y="365125"/>
            <a:ext cx="772926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D361-F125-8A2B-69FC-1E3028D2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0E56-0B02-6F51-615F-A5CF5F74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52D8-89C2-389E-DCF0-DF704106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184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2020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  <p:sldLayoutId id="2147483666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E8093-1A71-1D20-58A5-06A6D7F7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55" y="365126"/>
            <a:ext cx="10508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B7F6-09D0-BC49-6BA4-6FD73A22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655" y="1825625"/>
            <a:ext cx="105087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AD30-0396-F8BB-026E-C1C4681A4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654" y="6356351"/>
            <a:ext cx="2741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1DF6-904D-2B45-F318-A60BC9AB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5971" y="6356351"/>
            <a:ext cx="4112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C386-7B03-3813-0037-74625356C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4995" y="6356351"/>
            <a:ext cx="2741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4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3760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40" indent="-228440" algn="l" defTabSz="91376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2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20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08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596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284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service-tiers-dt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ql-database/sql-database-service-tiers-vcore" TargetMode="External"/><Relationship Id="rId4" Type="http://schemas.openxmlformats.org/officeDocument/2006/relationships/hyperlink" Target="https://sqlperformance.com/2017/03/azure/what-the-heck-is-a-dtu#targetText=Andy%20Mallon%20is%20a%20SQL,%2C%20and%20non%2Dprofit%20sectors.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matt@sqlatspeed.com?subject=SQL%20Saturday%20Jacksonville%20%22This%20Is%20Fine%22%20Feedbac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www.sqlatspeed.com/" TargetMode="Externa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Database-Migration-Azure-Modernization/dp/1484282299" TargetMode="External"/><Relationship Id="rId2" Type="http://schemas.openxmlformats.org/officeDocument/2006/relationships/hyperlink" Target="https://www.amazon.com/Beginning-Azure-Cognitive-Services-Intelligence/dp/1484271750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dma/dma-consolidatereports?view=sql-server-ver15" TargetMode="External"/><Relationship Id="rId3" Type="http://schemas.openxmlformats.org/officeDocument/2006/relationships/hyperlink" Target="https://azure.microsoft.com/en-us/overview/trusted-cloud/compliance/#:~:text=See%20proof%20of%20Azure%20security%20with%20third%2Dparty%20reports&amp;text=Get%20independent%20audit%20reports%20verifying,MTCS%2C%20IRAP%2C%20and%20ENS" TargetMode="External"/><Relationship Id="rId7" Type="http://schemas.openxmlformats.org/officeDocument/2006/relationships/hyperlink" Target="https://azure.microsoft.com/en-us/blog/announcing-new-options-for-sql-server-2008-and-windows-server-2008-end-of-suppor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1Bow4j0UA&amp;list=PLlrxD0HtieHieV7Jls72yFPSKyGqycbZR&amp;index=2" TargetMode="External"/><Relationship Id="rId5" Type="http://schemas.openxmlformats.org/officeDocument/2006/relationships/hyperlink" Target="https://www.youtube.com/watch?v=IJ4TsI9HGh0&amp;list=PLlrxD0HtieHieV7Jls72yFPSKyGqycbZR&amp;index=6&amp;t=16s" TargetMode="External"/><Relationship Id="rId10" Type="http://schemas.openxmlformats.org/officeDocument/2006/relationships/hyperlink" Target="https://github.com/MicrosoftDocs/azure-docs/blob/main/articles/dms/migration-using-azure-data-studio.md" TargetMode="External"/><Relationship Id="rId4" Type="http://schemas.openxmlformats.org/officeDocument/2006/relationships/hyperlink" Target="https://microsoft.github.io/sqlworkshops/" TargetMode="External"/><Relationship Id="rId9" Type="http://schemas.openxmlformats.org/officeDocument/2006/relationships/hyperlink" Target="https://learn.microsoft.com/en-us/samples/azure-samples/smartbulkcopy/smart-bulk-cop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matt@sqlatspeed.com?subject=SQL%20Saturday%20Jacksonville%20%22This%20Is%20Fine%22%20Feedbac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www.sqlatspeed.com/" TargetMode="External"/><Relationship Id="rId9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Crushing a Cloud Migration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/>
          <a:lstStyle/>
          <a:p>
            <a:r>
              <a:rPr lang="en-IN" dirty="0"/>
              <a:t>Moving Mountains While Migrating Data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Matt Gordon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Senior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Centric Consulting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0208B4-FF3F-1847-A2AA-C6E1773E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7179" y="-172014"/>
            <a:ext cx="4136171" cy="4136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What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Management support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Operations team reluctance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Development team resistant to change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Who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Security group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Networking team 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DBA stalling on changes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an outside consultant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Keen sense of organizational politics essential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Understand the competing interests at play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Learn where the </a:t>
            </a:r>
            <a:r>
              <a:rPr lang="en-IN" sz="2600" dirty="0" err="1">
                <a:solidFill>
                  <a:schemeClr val="accent1"/>
                </a:solidFill>
              </a:rPr>
              <a:t>centers</a:t>
            </a:r>
            <a:r>
              <a:rPr lang="en-IN" sz="2600" dirty="0">
                <a:solidFill>
                  <a:schemeClr val="accent1"/>
                </a:solidFill>
              </a:rPr>
              <a:t> of power are in the organization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 full-time employee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Politics potentially less of a concern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Likely can work up the org chart for support to move obstacles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Great way to expand your knowledge outside the realm of data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9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</a:t>
            </a:r>
            <a:r>
              <a:rPr lang="en-US" dirty="0"/>
              <a:t>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83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Terms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C79CE-C59C-1342-A115-342DF5FB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ttp://robertgreiner.com/uploads/images/2014/AzureServicesOverview.png">
            <a:extLst>
              <a:ext uri="{FF2B5EF4-FFF2-40B4-BE49-F238E27FC236}">
                <a16:creationId xmlns:a16="http://schemas.microsoft.com/office/drawing/2014/main" id="{46B0E36F-0CF6-994F-A537-EC6EFC90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26" y="1417638"/>
            <a:ext cx="7878723" cy="48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IaaS 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Easy to lift and shift using 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Think about whether lift and shift is the right strategy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Did we choose this for comfort or for technical reasons?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0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Deployment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“Single”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Fully-managed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Isolated (by logical server)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Elastic Pool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Collection of single databases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set of resources (CPU, memory, etc.)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</a:rPr>
              <a:t>Managed Instance</a:t>
            </a:r>
          </a:p>
        </p:txBody>
      </p:sp>
    </p:spTree>
    <p:extLst>
      <p:ext uri="{BB962C8B-B14F-4D97-AF65-F5344CB8AC3E}">
        <p14:creationId xmlns:p14="http://schemas.microsoft.com/office/powerpoint/2010/main" val="125247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T-SQL support nearly equivalent to on-premises SQL Server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Does not support cross-database queries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SQL Server Agent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Basic/Standard/General Purpose service tiers separate compute and storage (99.99% SLA)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Premium/Business Critical service tier co-locates compute and storage</a:t>
            </a:r>
          </a:p>
        </p:txBody>
      </p:sp>
    </p:spTree>
    <p:extLst>
      <p:ext uri="{BB962C8B-B14F-4D97-AF65-F5344CB8AC3E}">
        <p14:creationId xmlns:p14="http://schemas.microsoft.com/office/powerpoint/2010/main" val="13578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Cost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DTU-based purchasing model (not valid for MI)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https://docs.microsoft.com/en-us/azure/sql-database/sql-database-service-tiers-dtu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 DTU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vCore</a:t>
            </a:r>
            <a:r>
              <a:rPr lang="en-US" dirty="0">
                <a:solidFill>
                  <a:srgbClr val="C00000"/>
                </a:solidFill>
              </a:rPr>
              <a:t>-based purchasing model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https://docs.microsoft.com/en-us/azure/sql-database/sql-database-service-tiers-vcore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7953" y="2907891"/>
            <a:ext cx="6134749" cy="267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Senior Architect</a:t>
            </a:r>
          </a:p>
          <a:p>
            <a:r>
              <a:rPr lang="en-US" sz="2398" dirty="0">
                <a:hlinkClick r:id="rId3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www.sqlatspeed.com</a:t>
            </a:r>
            <a:endParaRPr lang="en-US" sz="2398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41421" y="1850772"/>
            <a:ext cx="3900665" cy="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1" y="4437112"/>
            <a:ext cx="374061" cy="37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A7D13-53E4-004B-AA1D-112AC45023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382702" y="2998268"/>
            <a:ext cx="1740974" cy="2495161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AE37B3DB-34A6-C342-87B5-CCAED263B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747" y="2998268"/>
            <a:ext cx="3278339" cy="245380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15EB03-B4A2-960D-F7AA-435953A5D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13" y="2998267"/>
            <a:ext cx="1729018" cy="245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D41FA-75AB-860B-05B7-600085FD1821}"/>
              </a:ext>
            </a:extLst>
          </p:cNvPr>
          <p:cNvSpPr txBox="1">
            <a:spLocks/>
          </p:cNvSpPr>
          <p:nvPr/>
        </p:nvSpPr>
        <p:spPr>
          <a:xfrm>
            <a:off x="249325" y="451923"/>
            <a:ext cx="1100377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Speaker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Basic Info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Different service tier of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Looks and acts just like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Backed by Hyperscale scale-out storage technology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Targeted to and optimized for very large workloads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capacity of 100 TB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Resiliency provided at the storage level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For true HA, you should provision at least 2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45819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More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Support for up to 100 TB of database size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Nearly instantaneous database backups (based on file snapshots stored in Azure Blob storage)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IO impact on compute resources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Fast database restores (based on file snapshots) 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Higher overall performance due to higher log throughput and faster transaction commit times regardless of data volumes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out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provision one or more read-only nodes for offloading your read workload and for use as hot-standbys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up </a:t>
            </a:r>
          </a:p>
        </p:txBody>
      </p:sp>
    </p:spTree>
    <p:extLst>
      <p:ext uri="{BB962C8B-B14F-4D97-AF65-F5344CB8AC3E}">
        <p14:creationId xmlns:p14="http://schemas.microsoft.com/office/powerpoint/2010/main" val="324676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Limits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Elastic pools not supported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Compute and storage billed separately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738175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Architecture</a:t>
            </a:r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E70CFC59-69F0-4FAA-9924-BB58638EF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35" y="1078620"/>
            <a:ext cx="6013069" cy="53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5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Serverless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It’s not actually serverless!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Configuration settings:	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Min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 err="1">
                <a:solidFill>
                  <a:srgbClr val="C00000"/>
                </a:solidFill>
              </a:rPr>
              <a:t>Autopause</a:t>
            </a:r>
            <a:r>
              <a:rPr lang="en-US" dirty="0">
                <a:solidFill>
                  <a:srgbClr val="C00000"/>
                </a:solidFill>
              </a:rPr>
              <a:t> delay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Intermittent, unpredictable usage patterns are best suited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Billed per second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Not the most responsive on scaling</a:t>
            </a:r>
          </a:p>
        </p:txBody>
      </p:sp>
    </p:spTree>
    <p:extLst>
      <p:ext uri="{BB962C8B-B14F-4D97-AF65-F5344CB8AC3E}">
        <p14:creationId xmlns:p14="http://schemas.microsoft.com/office/powerpoint/2010/main" val="423929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Managed Instance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Provides near 100% compatibility with on-premises Enterprise Edition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Preserves PaaS capabilities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Automatic patching &amp; version updates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Automated backups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High availability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Managed Instance Link or LRS could be good migration paths to MI</a:t>
            </a:r>
          </a:p>
        </p:txBody>
      </p:sp>
    </p:spTree>
    <p:extLst>
      <p:ext uri="{BB962C8B-B14F-4D97-AF65-F5344CB8AC3E}">
        <p14:creationId xmlns:p14="http://schemas.microsoft.com/office/powerpoint/2010/main" val="403162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MI – How to Connect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Secure public endpoint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Best for app access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ExpressRoute/VPN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Cross-region or access from different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endParaRPr lang="en-US" dirty="0">
              <a:solidFill>
                <a:srgbClr val="C00000"/>
              </a:solidFill>
            </a:endParaRP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Jumpbox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Need to be on same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r>
              <a:rPr lang="en-US" dirty="0">
                <a:solidFill>
                  <a:srgbClr val="C00000"/>
                </a:solidFill>
              </a:rPr>
              <a:t> as managed instance </a:t>
            </a:r>
          </a:p>
        </p:txBody>
      </p:sp>
    </p:spTree>
    <p:extLst>
      <p:ext uri="{BB962C8B-B14F-4D97-AF65-F5344CB8AC3E}">
        <p14:creationId xmlns:p14="http://schemas.microsoft.com/office/powerpoint/2010/main" val="1308273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939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Replication to Azure SQL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Replication to SQL Server on Azure VM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shipping to SQL Server on Azure VM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Export data-tier application in SSMS and save to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MI Link to Managed Instance (2016+)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96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Migration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Scale Availability Group to Azure for Failover-based Migration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Replay Service (LRS)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Smart Bulk Copy tool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Data Studio </a:t>
            </a:r>
            <a:r>
              <a:rPr lang="en-IN" sz="2800">
                <a:solidFill>
                  <a:schemeClr val="accent1"/>
                </a:solidFill>
              </a:rPr>
              <a:t>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FF34C-5518-B4D0-CE53-B4A026C2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87" y="528300"/>
            <a:ext cx="1618233" cy="1165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CA2DE-9297-9251-8025-26BFF66D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85" y="485856"/>
            <a:ext cx="1870220" cy="1250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FFCB9-B6B2-8F48-784C-5A5EB70C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12" y="4205672"/>
            <a:ext cx="3103598" cy="678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04F88-66FE-B85C-C63B-B23EE980E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51" y="2261467"/>
            <a:ext cx="1058668" cy="1187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FC3AC-5680-35A1-98A2-B630D56F4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904" y="4120285"/>
            <a:ext cx="2876058" cy="719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4904C-F161-70E8-BBA3-533D35870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820" y="707655"/>
            <a:ext cx="3368881" cy="882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C0C75-A6EF-78F0-1647-134000CD1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910" y="2417614"/>
            <a:ext cx="4041623" cy="875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0B36B3-DD49-C5A9-A7AC-98785FCA3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272" y="5277111"/>
            <a:ext cx="2390261" cy="10851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2D26E3-B94A-5F4B-2654-E8D7CAFBE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530" y="5641498"/>
            <a:ext cx="2338831" cy="5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94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Migrate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Best suited to enterprise-wide moves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 “unified approach” of individual tools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Experience is tailored to individual server roles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23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LRS - (</a:t>
            </a:r>
            <a:r>
              <a:rPr lang="en-US" dirty="0" err="1"/>
              <a:t>kinda</a:t>
            </a:r>
            <a:r>
              <a:rPr lang="en-US" dirty="0"/>
              <a:t>) Log Shipping to Managed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SQL Server 2008+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Full/diff/log backups w/ CHECKSUM enabled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Blob Storage container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Autocomplete or continuous mode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9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Data Migration Assistant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a database for migration</a:t>
            </a:r>
          </a:p>
          <a:p>
            <a:r>
              <a:rPr lang="en-IN" dirty="0"/>
              <a:t>Review feature parity</a:t>
            </a:r>
          </a:p>
          <a:p>
            <a:r>
              <a:rPr lang="en-IN" dirty="0"/>
              <a:t>Review compatibility issues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82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194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Migrate using Azure DMS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Provision DMS</a:t>
            </a:r>
          </a:p>
          <a:p>
            <a:r>
              <a:rPr lang="en-IN" dirty="0"/>
              <a:t>Perform schema-only migration</a:t>
            </a:r>
          </a:p>
          <a:p>
            <a:r>
              <a:rPr lang="en-IN" dirty="0"/>
              <a:t>Perform offline data migration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1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0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Understand how licensing is handled in your organization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Azure Hybrid Benefit real financial incentive to choose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Ensure DBAs and </a:t>
            </a:r>
            <a:r>
              <a:rPr lang="en-IN" sz="2800" dirty="0" err="1">
                <a:solidFill>
                  <a:schemeClr val="accent1"/>
                </a:solidFill>
              </a:rPr>
              <a:t>devs</a:t>
            </a:r>
            <a:r>
              <a:rPr lang="en-IN" sz="2800" dirty="0">
                <a:solidFill>
                  <a:schemeClr val="accent1"/>
                </a:solidFill>
              </a:rPr>
              <a:t> understand proper connection methods for migrated databases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Modify your maintenance procedures depending on chosen migration target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77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Lift and shift isn’t always the right choice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Knowing the motivation for migration is critical to making the correct technical target decision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Knowledge of organizational politics may be important to moving those mountains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Don’t forget to test (</a:t>
            </a:r>
            <a:r>
              <a:rPr lang="en-IN" sz="2800" dirty="0" err="1">
                <a:solidFill>
                  <a:schemeClr val="accent1"/>
                </a:solidFill>
              </a:rPr>
              <a:t>WorkloadTools</a:t>
            </a:r>
            <a:r>
              <a:rPr lang="en-IN" sz="2800" dirty="0">
                <a:solidFill>
                  <a:schemeClr val="accent1"/>
                </a:solidFill>
              </a:rPr>
              <a:t> is free </a:t>
            </a:r>
            <a:r>
              <a:rPr lang="en-IN" sz="2800">
                <a:solidFill>
                  <a:schemeClr val="accent1"/>
                </a:solidFill>
              </a:rPr>
              <a:t>and straightforward)!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8C7D-ADB2-6E48-83E4-857EEE7A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91" y="687586"/>
            <a:ext cx="4563388" cy="1151215"/>
          </a:xfrm>
        </p:spPr>
        <p:txBody>
          <a:bodyPr>
            <a:normAutofit fontScale="90000"/>
          </a:bodyPr>
          <a:lstStyle/>
          <a:p>
            <a:r>
              <a:rPr lang="en-US" sz="3797" dirty="0"/>
              <a:t>How To Buy My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CBF4-FF51-B14F-A2EA-86A6547B08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53" y="2064286"/>
            <a:ext cx="4470574" cy="28644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Cognitive Services book</a:t>
            </a:r>
            <a:endParaRPr lang="en-US" dirty="0"/>
          </a:p>
          <a:p>
            <a:r>
              <a:rPr lang="en-US" dirty="0">
                <a:hlinkClick r:id="rId3"/>
              </a:rPr>
              <a:t>Database Migration book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5DB2B70-796C-74DC-C1AB-FA42DA0C7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3" r="4672" b="-1"/>
          <a:stretch/>
        </p:blipFill>
        <p:spPr>
          <a:xfrm>
            <a:off x="5608096" y="691142"/>
            <a:ext cx="2607087" cy="4216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CB35C-D3DC-7FB2-6683-02C8A0B74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8" r="4795" b="4"/>
          <a:stretch/>
        </p:blipFill>
        <p:spPr>
          <a:xfrm>
            <a:off x="8338546" y="684943"/>
            <a:ext cx="2612462" cy="42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6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  <a:hlinkClick r:id="rId3"/>
              </a:rPr>
              <a:t>Azure Security and Compliance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4"/>
              </a:rPr>
              <a:t>Microsoft Ground to Cloud Workshop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5"/>
              </a:rPr>
              <a:t>Creating Your First Azure SQL Database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6"/>
              </a:rPr>
              <a:t>Leveling Up Your Azure SQL Database Deployments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7"/>
              </a:rPr>
              <a:t>SQL Server 2008 Extended Support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8"/>
              </a:rPr>
              <a:t>Running Data Migration Assistant Enterprise-Wide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9"/>
              </a:rPr>
              <a:t>Smart Bulk Copy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10"/>
              </a:rPr>
              <a:t>Azure Data Studio 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0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B790-457D-F744-A616-D734E057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EA5E-4694-4741-97B7-4FF80870F0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03995" indent="-603995"/>
            <a:r>
              <a:rPr lang="en-US" sz="2958" dirty="0"/>
              <a:t>20+ years of SQL Server experience</a:t>
            </a:r>
          </a:p>
          <a:p>
            <a:pPr marL="603995" indent="-603995"/>
            <a:r>
              <a:rPr lang="en-US" sz="2958" dirty="0"/>
              <a:t>Microsoft Data Platform MVP</a:t>
            </a:r>
          </a:p>
          <a:p>
            <a:pPr marL="603995" indent="-603995"/>
            <a:r>
              <a:rPr lang="en-US" sz="2958" dirty="0"/>
              <a:t>Redgate Ambassador</a:t>
            </a:r>
          </a:p>
          <a:p>
            <a:pPr marL="603995" indent="-603995"/>
            <a:r>
              <a:rPr lang="en-US" sz="2958" dirty="0"/>
              <a:t>Managed 24x7 datacenters</a:t>
            </a:r>
          </a:p>
          <a:p>
            <a:pPr marL="603995" indent="-603995"/>
            <a:r>
              <a:rPr lang="en-US" sz="2958" dirty="0"/>
              <a:t>Leader of Lexington, KY (USA) Data Technology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64CDA-3405-0442-8559-47E76A22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83" y="1838801"/>
            <a:ext cx="1347610" cy="21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5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FF34C-5518-B4D0-CE53-B4A026C2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87" y="528300"/>
            <a:ext cx="1618233" cy="1165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CA2DE-9297-9251-8025-26BFF66D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85" y="485856"/>
            <a:ext cx="1870220" cy="1250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FFCB9-B6B2-8F48-784C-5A5EB70C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12" y="4205672"/>
            <a:ext cx="3103598" cy="678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04F88-66FE-B85C-C63B-B23EE980E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51" y="2261467"/>
            <a:ext cx="1058668" cy="1187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FC3AC-5680-35A1-98A2-B630D56F4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904" y="4120285"/>
            <a:ext cx="2876058" cy="719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4904C-F161-70E8-BBA3-533D35870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820" y="707655"/>
            <a:ext cx="3368881" cy="882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C0C75-A6EF-78F0-1647-134000CD1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910" y="2417614"/>
            <a:ext cx="4041623" cy="875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0B36B3-DD49-C5A9-A7AC-98785FCA3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272" y="5277111"/>
            <a:ext cx="2390261" cy="10851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2D26E3-B94A-5F4B-2654-E8D7CAFBE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530" y="5641498"/>
            <a:ext cx="2338831" cy="5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7953" y="2907891"/>
            <a:ext cx="6134749" cy="267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Senior Architect</a:t>
            </a:r>
          </a:p>
          <a:p>
            <a:r>
              <a:rPr lang="en-US" sz="2398" dirty="0">
                <a:hlinkClick r:id="rId3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www.sqlatspeed.com</a:t>
            </a:r>
            <a:endParaRPr lang="en-US" sz="2398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41421" y="1850772"/>
            <a:ext cx="3900665" cy="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1" y="4437112"/>
            <a:ext cx="374061" cy="37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A7D13-53E4-004B-AA1D-112AC45023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382702" y="2998268"/>
            <a:ext cx="1740974" cy="2495161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AE37B3DB-34A6-C342-87B5-CCAED263B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747" y="2998268"/>
            <a:ext cx="3278339" cy="245380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15EB03-B4A2-960D-F7AA-435953A5D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13" y="2998267"/>
            <a:ext cx="1729018" cy="245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D41FA-75AB-860B-05B7-600085FD1821}"/>
              </a:ext>
            </a:extLst>
          </p:cNvPr>
          <p:cNvSpPr txBox="1">
            <a:spLocks/>
          </p:cNvSpPr>
          <p:nvPr/>
        </p:nvSpPr>
        <p:spPr>
          <a:xfrm>
            <a:off x="249325" y="451923"/>
            <a:ext cx="1100377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Thanks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3854764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Heading One Style, 28pt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2"/>
                </a:solidFill>
              </a:rPr>
              <a:t>Heading Two Style, 24pt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3"/>
                </a:solidFill>
              </a:rPr>
              <a:t>HEADING THREE STYLE, 22PT, BOLD, ALL CAPS</a:t>
            </a:r>
          </a:p>
          <a:p>
            <a:r>
              <a:rPr lang="en-IN" sz="2000" dirty="0"/>
              <a:t>Body content, 20pt Segoe UI (gray)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1 - 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6BA-F9E8-4FAE-A0D4-542750C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79" y="109717"/>
            <a:ext cx="10357704" cy="1595113"/>
          </a:xfrm>
        </p:spPr>
        <p:txBody>
          <a:bodyPr/>
          <a:lstStyle/>
          <a:p>
            <a:r>
              <a:rPr lang="en-US" sz="3997" dirty="0"/>
              <a:t>About Me – Where I Live</a:t>
            </a:r>
            <a:endParaRPr lang="en-US" sz="3807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F7CC3-D50C-428C-AFC0-17AFFC9B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59" y="1704830"/>
            <a:ext cx="6844746" cy="44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6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Director of Data &amp; Infrastructure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307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E62E95FC-7D05-2240-BB88-7EEAAD0E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69" y="3038437"/>
            <a:ext cx="3052574" cy="7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1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0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Saving Money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IaaS vs. PaaS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 err="1">
                <a:solidFill>
                  <a:schemeClr val="accent1"/>
                </a:solidFill>
              </a:rPr>
              <a:t>Datacenter</a:t>
            </a:r>
            <a:r>
              <a:rPr lang="en-IN" sz="2800" dirty="0">
                <a:solidFill>
                  <a:schemeClr val="accent1"/>
                </a:solidFill>
              </a:rPr>
              <a:t> Consolidation and/or Decommissioning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My Boss Told Me I Had To Do It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Extending SQL Server 2008 Support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Now also true for SQL Server 2012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Lifting and Shifting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Not always the right choice technology-wise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0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blocking our migration?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25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5839</TotalTime>
  <Words>1568</Words>
  <Application>Microsoft Office PowerPoint</Application>
  <PresentationFormat>Custom</PresentationFormat>
  <Paragraphs>340</Paragraphs>
  <Slides>51</Slides>
  <Notes>29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Segoe UI</vt:lpstr>
      <vt:lpstr>Office Theme</vt:lpstr>
      <vt:lpstr>1_Office Theme</vt:lpstr>
      <vt:lpstr>Crushing a Cloud Migration</vt:lpstr>
      <vt:lpstr>PowerPoint Presentation</vt:lpstr>
      <vt:lpstr>PowerPoint Presentation</vt:lpstr>
      <vt:lpstr>About Me</vt:lpstr>
      <vt:lpstr>About Me – Where I Live</vt:lpstr>
      <vt:lpstr>Why are we migrating databases?</vt:lpstr>
      <vt:lpstr>Migration Motivation(s)</vt:lpstr>
      <vt:lpstr>Migration Motivation(s)</vt:lpstr>
      <vt:lpstr>Who is blocking our migration?</vt:lpstr>
      <vt:lpstr>Moving Mountains</vt:lpstr>
      <vt:lpstr>Moving Mountains</vt:lpstr>
      <vt:lpstr>Moving Mountains</vt:lpstr>
      <vt:lpstr>Moving Mountains</vt:lpstr>
      <vt:lpstr>WhERE are we migrating databases?</vt:lpstr>
      <vt:lpstr>Define Your Terms</vt:lpstr>
      <vt:lpstr>SQL Server on IaaS VM</vt:lpstr>
      <vt:lpstr>Azure SQL Database - Deployment Models</vt:lpstr>
      <vt:lpstr>Azure SQL Database - Details</vt:lpstr>
      <vt:lpstr>Azure SQL Database – Cost Information</vt:lpstr>
      <vt:lpstr>Azure SQL Database Hyperscale – Basic Info</vt:lpstr>
      <vt:lpstr>Azure SQL Database Hyperscale – More Details</vt:lpstr>
      <vt:lpstr>Azure SQL Database – Hyperscale Limits</vt:lpstr>
      <vt:lpstr>Azure SQL Database – Hyperscale Architecture</vt:lpstr>
      <vt:lpstr>Azure SQL Database - Serverless</vt:lpstr>
      <vt:lpstr>Azure SQL Database - Managed Instance</vt:lpstr>
      <vt:lpstr>Azure SQL Database MI – How to Connect</vt:lpstr>
      <vt:lpstr>HOW are we migrating databases?</vt:lpstr>
      <vt:lpstr>Migration Methods</vt:lpstr>
      <vt:lpstr>More Migration Methods </vt:lpstr>
      <vt:lpstr>Azure Migrate</vt:lpstr>
      <vt:lpstr>LRS - (kinda) Log Shipping to Managed Instance</vt:lpstr>
      <vt:lpstr>Data Migration Assistant</vt:lpstr>
      <vt:lpstr>Deploy to Azure via SSMS</vt:lpstr>
      <vt:lpstr>Migrate using Azure DMS</vt:lpstr>
      <vt:lpstr>What did we learn?</vt:lpstr>
      <vt:lpstr>Takeaways</vt:lpstr>
      <vt:lpstr>Takeaways</vt:lpstr>
      <vt:lpstr>How To Buy My Books</vt:lpstr>
      <vt:lpstr>Resources</vt:lpstr>
      <vt:lpstr>PowerPoint Presentation</vt:lpstr>
      <vt:lpstr>PowerPoint Presentation</vt:lpstr>
      <vt:lpstr>Heading Styling</vt:lpstr>
      <vt:lpstr>Section Divider 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Deploy to Azure via SSMS</vt:lpstr>
      <vt:lpstr>Speaker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Matt Gordon</cp:lastModifiedBy>
  <cp:revision>231</cp:revision>
  <dcterms:created xsi:type="dcterms:W3CDTF">2015-07-09T13:59:10Z</dcterms:created>
  <dcterms:modified xsi:type="dcterms:W3CDTF">2023-05-13T13:12:43Z</dcterms:modified>
</cp:coreProperties>
</file>