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3" r:id="rId3"/>
    <p:sldId id="266" r:id="rId4"/>
    <p:sldId id="265" r:id="rId5"/>
    <p:sldId id="258" r:id="rId6"/>
    <p:sldId id="259" r:id="rId7"/>
    <p:sldId id="260" r:id="rId8"/>
    <p:sldId id="262" r:id="rId9"/>
    <p:sldId id="261" r:id="rId10"/>
    <p:sldId id="264"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9DC3D4-4D64-416E-83DD-C61D7BCBF986}">
          <p14:sldIdLst>
            <p14:sldId id="256"/>
            <p14:sldId id="263"/>
            <p14:sldId id="266"/>
            <p14:sldId id="265"/>
            <p14:sldId id="258"/>
            <p14:sldId id="259"/>
            <p14:sldId id="260"/>
            <p14:sldId id="262"/>
            <p14:sldId id="261"/>
            <p14:sldId id="26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3371" autoAdjust="0"/>
  </p:normalViewPr>
  <p:slideViewPr>
    <p:cSldViewPr snapToGrid="0">
      <p:cViewPr varScale="1">
        <p:scale>
          <a:sx n="69" d="100"/>
          <a:sy n="69" d="100"/>
        </p:scale>
        <p:origin x="94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D7E9-8926-4C8E-813F-7B3775F548BF}" type="datetimeFigureOut">
              <a:rPr lang="en-US" smtClean="0"/>
              <a:t>06/19/2019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ABBDD-5B3F-4FF2-A1C3-647B0912BF2E}" type="slidenum">
              <a:rPr lang="en-US" smtClean="0"/>
              <a:t>‹#›</a:t>
            </a:fld>
            <a:endParaRPr lang="en-US"/>
          </a:p>
        </p:txBody>
      </p:sp>
    </p:spTree>
    <p:extLst>
      <p:ext uri="{BB962C8B-B14F-4D97-AF65-F5344CB8AC3E}">
        <p14:creationId xmlns:p14="http://schemas.microsoft.com/office/powerpoint/2010/main" val="230437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AutoNum type="arabicParenBoth"/>
            </a:pPr>
            <a:r>
              <a:rPr lang="en-US" dirty="0" smtClean="0"/>
              <a:t>To get value from</a:t>
            </a:r>
            <a:r>
              <a:rPr lang="en-US" baseline="0" dirty="0" smtClean="0"/>
              <a:t> your data you need to be able to locate it when you need it</a:t>
            </a:r>
          </a:p>
          <a:p>
            <a:pPr marL="228600" indent="-228600">
              <a:buFont typeface="Arial" panose="020B0604020202020204" pitchFamily="34" charset="0"/>
              <a:buAutoNum type="arabicParenBoth"/>
            </a:pPr>
            <a:r>
              <a:rPr lang="en-US" baseline="0" dirty="0" smtClean="0"/>
              <a:t>Analysts don’t want to spend their time hunting for the piece of data they need</a:t>
            </a:r>
            <a:r>
              <a:rPr lang="en-US" baseline="0" dirty="0" smtClean="0"/>
              <a: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Both"/>
              <a:tabLst/>
              <a:defRPr/>
            </a:pPr>
            <a:r>
              <a:rPr lang="en-US" baseline="0" dirty="0" smtClean="0"/>
              <a:t>You received a data dictionary from the vendor when you deployed 5 years ago but it wasn’t complete then and you’ve received no updates.</a:t>
            </a:r>
            <a:endParaRPr lang="en-US" dirty="0" smtClean="0"/>
          </a:p>
          <a:p>
            <a:pPr marL="228600" indent="-228600">
              <a:buFont typeface="Arial" panose="020B0604020202020204" pitchFamily="34" charset="0"/>
              <a:buAutoNum type="arabicParenBoth"/>
            </a:pPr>
            <a:r>
              <a:rPr lang="en-US" dirty="0" smtClean="0"/>
              <a:t>Data catalog capture meta</a:t>
            </a:r>
            <a:r>
              <a:rPr lang="en-US" baseline="0" dirty="0" smtClean="0"/>
              <a:t>-data that currently only exists in the heads of subject matter experts and puts it in a place where it is discoverable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4CABBDD-5B3F-4FF2-A1C3-647B0912BF2E}" type="slidenum">
              <a:rPr lang="en-US" smtClean="0"/>
              <a:t>4</a:t>
            </a:fld>
            <a:endParaRPr lang="en-US"/>
          </a:p>
        </p:txBody>
      </p:sp>
    </p:spTree>
    <p:extLst>
      <p:ext uri="{BB962C8B-B14F-4D97-AF65-F5344CB8AC3E}">
        <p14:creationId xmlns:p14="http://schemas.microsoft.com/office/powerpoint/2010/main" val="425039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[1] Breachlevelindex.com</a:t>
            </a:r>
          </a:p>
          <a:p>
            <a:pPr marL="0" lvl="0" indent="0">
              <a:buNone/>
            </a:pPr>
            <a:endParaRPr lang="en-US" dirty="0" smtClean="0"/>
          </a:p>
          <a:p>
            <a:pPr marL="0" lvl="0" indent="0">
              <a:buNone/>
            </a:pPr>
            <a:r>
              <a:rPr lang="en-US" dirty="0" smtClean="0"/>
              <a:t>Records</a:t>
            </a:r>
            <a:r>
              <a:rPr lang="en-US" baseline="0" dirty="0" smtClean="0"/>
              <a:t> are lost at a rate of about 72/second!</a:t>
            </a:r>
            <a:endParaRPr lang="en-US" dirty="0" smtClean="0"/>
          </a:p>
          <a:p>
            <a:pPr marL="228600" lvl="0" indent="-228600">
              <a:buAutoNum type="arabicParenBoth"/>
            </a:pPr>
            <a:endParaRPr lang="en-US" dirty="0" smtClean="0"/>
          </a:p>
          <a:p>
            <a:pPr marL="228600" lvl="0" indent="-228600">
              <a:buAutoNum type="arabicParenBoth"/>
            </a:pPr>
            <a:r>
              <a:rPr lang="en-US" dirty="0" smtClean="0"/>
              <a:t>The rate</a:t>
            </a:r>
            <a:r>
              <a:rPr lang="en-US" baseline="0" dirty="0" smtClean="0"/>
              <a:t> of breaches will only increase over time.</a:t>
            </a:r>
          </a:p>
          <a:p>
            <a:pPr marL="228600" lvl="0" indent="-228600">
              <a:buAutoNum type="arabicParenBoth"/>
            </a:pPr>
            <a:r>
              <a:rPr lang="en-US" baseline="0" dirty="0" smtClean="0"/>
              <a:t>Data professionals and organizations are working to mitigate risk (and fallout) from data breaches.</a:t>
            </a:r>
          </a:p>
          <a:p>
            <a:pPr marL="228600" lvl="0" indent="-228600">
              <a:buAutoNum type="arabicParenBoth"/>
            </a:pPr>
            <a:r>
              <a:rPr lang="en-US" baseline="0" dirty="0" smtClean="0"/>
              <a:t>Laws like General Data Protection Regulation (GDPR), California Consumer Privacy Act (CCPA) and Washington Privacy Act (WPA) are going to potentially provide extra “incentive” for adopting best practices around data protection.</a:t>
            </a:r>
          </a:p>
          <a:p>
            <a:pPr marL="228600" lvl="0" indent="-228600">
              <a:buAutoNum type="arabicParenBoth"/>
            </a:pPr>
            <a:endParaRPr lang="en-US" baseline="0" dirty="0" smtClean="0"/>
          </a:p>
          <a:p>
            <a:pPr marL="0" lvl="0" indent="0">
              <a:buNone/>
            </a:pPr>
            <a:r>
              <a:rPr lang="en-US" baseline="0" dirty="0" smtClean="0"/>
              <a:t>Image www.gunshowcomic.com/648 (KC Green)</a:t>
            </a:r>
          </a:p>
        </p:txBody>
      </p:sp>
      <p:sp>
        <p:nvSpPr>
          <p:cNvPr id="4" name="Slide Number Placeholder 3"/>
          <p:cNvSpPr>
            <a:spLocks noGrp="1"/>
          </p:cNvSpPr>
          <p:nvPr>
            <p:ph type="sldNum" sz="quarter" idx="10"/>
          </p:nvPr>
        </p:nvSpPr>
        <p:spPr/>
        <p:txBody>
          <a:bodyPr/>
          <a:lstStyle/>
          <a:p>
            <a:fld id="{14CABBDD-5B3F-4FF2-A1C3-647B0912BF2E}" type="slidenum">
              <a:rPr lang="en-US" smtClean="0"/>
              <a:t>5</a:t>
            </a:fld>
            <a:endParaRPr lang="en-US"/>
          </a:p>
        </p:txBody>
      </p:sp>
    </p:spTree>
    <p:extLst>
      <p:ext uri="{BB962C8B-B14F-4D97-AF65-F5344CB8AC3E}">
        <p14:creationId xmlns:p14="http://schemas.microsoft.com/office/powerpoint/2010/main" val="44557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More formal oversight and guidance over data, data access and data processes.</a:t>
            </a:r>
          </a:p>
          <a:p>
            <a:pPr marL="228600" indent="-228600">
              <a:buAutoNum type="arabicParenBoth"/>
            </a:pPr>
            <a:r>
              <a:rPr lang="en-US" dirty="0" smtClean="0"/>
              <a:t>Organizations are most interested in determining and mitigating RISK</a:t>
            </a:r>
          </a:p>
          <a:p>
            <a:pPr marL="685800" lvl="1" indent="-228600">
              <a:buAutoNum type="arabicParenBoth"/>
            </a:pPr>
            <a:r>
              <a:rPr lang="en-US" dirty="0" smtClean="0"/>
              <a:t>To</a:t>
            </a:r>
            <a:r>
              <a:rPr lang="en-US" baseline="0" dirty="0" smtClean="0"/>
              <a:t> do so requires an *accurate* idea of the data in their care</a:t>
            </a:r>
            <a:endParaRPr lang="en-US" dirty="0" smtClean="0"/>
          </a:p>
          <a:p>
            <a:pPr marL="1143000" lvl="2" indent="-228600">
              <a:buAutoNum type="arabicParenBoth"/>
            </a:pPr>
            <a:r>
              <a:rPr lang="en-US" dirty="0" smtClean="0"/>
              <a:t>We</a:t>
            </a:r>
            <a:r>
              <a:rPr lang="en-US" baseline="0" dirty="0" smtClean="0"/>
              <a:t> know a database might have sensitive data but </a:t>
            </a:r>
          </a:p>
          <a:p>
            <a:pPr marL="1600200" lvl="3" indent="-228600">
              <a:buAutoNum type="arabicParenBoth"/>
            </a:pPr>
            <a:r>
              <a:rPr lang="en-US" baseline="0" dirty="0" smtClean="0"/>
              <a:t>how much? </a:t>
            </a:r>
          </a:p>
          <a:p>
            <a:pPr marL="1600200" lvl="3" indent="-228600">
              <a:buAutoNum type="arabicParenBoth"/>
            </a:pPr>
            <a:r>
              <a:rPr lang="en-US" baseline="0" dirty="0" smtClean="0"/>
              <a:t>Where exactly in the </a:t>
            </a:r>
            <a:r>
              <a:rPr lang="en-US" baseline="0" dirty="0" err="1" smtClean="0"/>
              <a:t>db</a:t>
            </a:r>
            <a:r>
              <a:rPr lang="en-US" baseline="0" dirty="0" smtClean="0"/>
              <a:t> is it? </a:t>
            </a:r>
          </a:p>
          <a:p>
            <a:pPr marL="1600200" lvl="3" indent="-228600">
              <a:buAutoNum type="arabicParenBoth"/>
            </a:pPr>
            <a:r>
              <a:rPr lang="en-US" baseline="0" dirty="0" smtClean="0"/>
              <a:t>How long is it retained?</a:t>
            </a:r>
            <a:endParaRPr lang="en-US" dirty="0" smtClean="0"/>
          </a:p>
          <a:p>
            <a:pPr marL="1143000" lvl="2" indent="-228600">
              <a:buAutoNum type="arabicParenBoth"/>
            </a:pPr>
            <a:r>
              <a:rPr lang="en-US" dirty="0" smtClean="0"/>
              <a:t>Particularly</a:t>
            </a:r>
            <a:r>
              <a:rPr lang="en-US" baseline="0" dirty="0" smtClean="0"/>
              <a:t> vexing: vendor databases, we didn’t design it so we don’t “know” how it’s organized.</a:t>
            </a:r>
          </a:p>
          <a:p>
            <a:pPr marL="685800" marR="0" lvl="1"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Additionally</a:t>
            </a:r>
            <a:r>
              <a:rPr lang="en-US" baseline="0" dirty="0" smtClean="0"/>
              <a:t>: Orgs</a:t>
            </a:r>
            <a:r>
              <a:rPr lang="en-US" dirty="0" smtClean="0"/>
              <a:t> need a way to capture and expose tribal metadata to the organization.</a:t>
            </a:r>
            <a:endParaRPr lang="en-US" baseline="0" dirty="0" smtClean="0"/>
          </a:p>
          <a:p>
            <a:pPr marL="1143000" lvl="2" indent="-228600">
              <a:buAutoNum type="arabicParenBoth"/>
            </a:pPr>
            <a:endParaRPr lang="en-US" baseline="0" dirty="0" smtClean="0"/>
          </a:p>
          <a:p>
            <a:pPr marL="0" lvl="0" indent="0">
              <a:buNone/>
            </a:pPr>
            <a:r>
              <a:rPr lang="en-US" baseline="0" dirty="0" smtClean="0"/>
              <a:t>Image via: https://www.effinbirds.com (NSFW)</a:t>
            </a:r>
          </a:p>
        </p:txBody>
      </p:sp>
      <p:sp>
        <p:nvSpPr>
          <p:cNvPr id="4" name="Slide Number Placeholder 3"/>
          <p:cNvSpPr>
            <a:spLocks noGrp="1"/>
          </p:cNvSpPr>
          <p:nvPr>
            <p:ph type="sldNum" sz="quarter" idx="10"/>
          </p:nvPr>
        </p:nvSpPr>
        <p:spPr/>
        <p:txBody>
          <a:bodyPr/>
          <a:lstStyle/>
          <a:p>
            <a:fld id="{14CABBDD-5B3F-4FF2-A1C3-647B0912BF2E}" type="slidenum">
              <a:rPr lang="en-US" smtClean="0"/>
              <a:t>6</a:t>
            </a:fld>
            <a:endParaRPr lang="en-US"/>
          </a:p>
        </p:txBody>
      </p:sp>
    </p:spTree>
    <p:extLst>
      <p:ext uri="{BB962C8B-B14F-4D97-AF65-F5344CB8AC3E}">
        <p14:creationId xmlns:p14="http://schemas.microsoft.com/office/powerpoint/2010/main" val="112260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Expose structural</a:t>
            </a:r>
            <a:r>
              <a:rPr lang="en-US" baseline="0" dirty="0" smtClean="0"/>
              <a:t> metadata </a:t>
            </a:r>
            <a:r>
              <a:rPr lang="en-US" baseline="0" dirty="0" smtClean="0"/>
              <a:t>(format)</a:t>
            </a:r>
            <a:endParaRPr lang="en-US" baseline="0" dirty="0" smtClean="0"/>
          </a:p>
          <a:p>
            <a:pPr marL="685800" lvl="1" indent="-228600">
              <a:buAutoNum type="arabicParenBoth"/>
            </a:pPr>
            <a:r>
              <a:rPr lang="en-US" baseline="0" dirty="0" smtClean="0"/>
              <a:t>If possible: data profile (max, min, average values, how many are distinct?)</a:t>
            </a:r>
          </a:p>
          <a:p>
            <a:pPr marL="228600" indent="-228600">
              <a:buAutoNum type="arabicParenBoth"/>
            </a:pPr>
            <a:r>
              <a:rPr lang="en-US" baseline="0" dirty="0" smtClean="0"/>
              <a:t>Data sensitivity</a:t>
            </a:r>
          </a:p>
          <a:p>
            <a:pPr marL="685800" lvl="1" indent="-228600">
              <a:buAutoNum type="arabicParenBoth"/>
            </a:pPr>
            <a:r>
              <a:rPr lang="en-US" baseline="0" dirty="0" smtClean="0"/>
              <a:t>Is it sensitive?</a:t>
            </a:r>
          </a:p>
          <a:p>
            <a:pPr marL="685800" lvl="1" indent="-228600">
              <a:buAutoNum type="arabicParenBoth"/>
            </a:pPr>
            <a:r>
              <a:rPr lang="en-US" baseline="0" dirty="0" smtClean="0"/>
              <a:t>How/why?</a:t>
            </a:r>
          </a:p>
          <a:p>
            <a:pPr marL="228600" lvl="0" indent="-228600">
              <a:buAutoNum type="arabicParenBoth"/>
            </a:pPr>
            <a:r>
              <a:rPr lang="en-US" baseline="0" dirty="0" smtClean="0"/>
              <a:t>What is the data used for? Who is responsible for it?</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7</a:t>
            </a:fld>
            <a:endParaRPr lang="en-US"/>
          </a:p>
        </p:txBody>
      </p:sp>
    </p:spTree>
    <p:extLst>
      <p:ext uri="{BB962C8B-B14F-4D97-AF65-F5344CB8AC3E}">
        <p14:creationId xmlns:p14="http://schemas.microsoft.com/office/powerpoint/2010/main" val="4040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data catalog as of V1</a:t>
            </a:r>
          </a:p>
          <a:p>
            <a:endParaRPr lang="en-US" dirty="0" smtClean="0"/>
          </a:p>
          <a:p>
            <a:pPr marL="228600" indent="-228600">
              <a:buAutoNum type="arabicParenBoth"/>
            </a:pPr>
            <a:r>
              <a:rPr lang="en-US" dirty="0" smtClean="0"/>
              <a:t>ADS: probably better for</a:t>
            </a:r>
            <a:r>
              <a:rPr lang="en-US" baseline="0" dirty="0" smtClean="0"/>
              <a:t> data discovery (built around a business glossary, very collaborative)</a:t>
            </a:r>
          </a:p>
          <a:p>
            <a:pPr marL="685800" lvl="1" indent="-228600">
              <a:buAutoNum type="arabicParenBoth"/>
            </a:pPr>
            <a:r>
              <a:rPr lang="en-US" baseline="0" dirty="0" smtClean="0"/>
              <a:t>Built around business glossary</a:t>
            </a:r>
          </a:p>
          <a:p>
            <a:pPr marL="685800" lvl="1" indent="-228600">
              <a:buAutoNum type="arabicParenBoth"/>
            </a:pPr>
            <a:r>
              <a:rPr lang="en-US" baseline="0" dirty="0" smtClean="0"/>
              <a:t>Many different data sources can be cataloged</a:t>
            </a:r>
          </a:p>
          <a:p>
            <a:pPr marL="685800" lvl="1" indent="-228600">
              <a:buAutoNum type="arabicParenBoth"/>
            </a:pPr>
            <a:r>
              <a:rPr lang="en-US" baseline="0" dirty="0" smtClean="0"/>
              <a:t>Azure</a:t>
            </a:r>
          </a:p>
          <a:p>
            <a:pPr marL="228600" lvl="0" indent="-228600">
              <a:buAutoNum type="arabicParenBoth"/>
            </a:pPr>
            <a:r>
              <a:rPr lang="en-US" baseline="0" dirty="0" smtClean="0"/>
              <a:t>SDC: better at risk assessment  (SQL Server Only)</a:t>
            </a:r>
          </a:p>
          <a:p>
            <a:pPr marL="685800" lvl="1" indent="-228600">
              <a:buAutoNum type="arabicParenBoth"/>
            </a:pPr>
            <a:r>
              <a:rPr lang="en-US" baseline="0" dirty="0" smtClean="0"/>
              <a:t>Built with an </a:t>
            </a:r>
            <a:r>
              <a:rPr lang="en-US" baseline="0" dirty="0" err="1" smtClean="0"/>
              <a:t>infosec</a:t>
            </a:r>
            <a:r>
              <a:rPr lang="en-US" baseline="0" dirty="0" smtClean="0"/>
              <a:t> first </a:t>
            </a:r>
            <a:r>
              <a:rPr lang="en-US" baseline="0" dirty="0" err="1" smtClean="0"/>
              <a:t>mindest</a:t>
            </a:r>
            <a:r>
              <a:rPr lang="en-US" baseline="0" dirty="0" smtClean="0"/>
              <a:t> (data type and sensitivity)</a:t>
            </a:r>
          </a:p>
          <a:p>
            <a:pPr marL="685800" lvl="1" indent="-228600">
              <a:buAutoNum type="arabicParenBoth"/>
            </a:pPr>
            <a:r>
              <a:rPr lang="en-US" baseline="0" dirty="0" smtClean="0"/>
              <a:t>PS module (any web task can be performed via PS)</a:t>
            </a:r>
          </a:p>
          <a:p>
            <a:pPr marL="685800" lvl="1" indent="-228600">
              <a:buAutoNum type="arabicParenBoth"/>
            </a:pPr>
            <a:r>
              <a:rPr lang="en-US" baseline="0" dirty="0" smtClean="0"/>
              <a:t>On </a:t>
            </a:r>
            <a:r>
              <a:rPr lang="en-US" baseline="0" dirty="0" err="1" smtClean="0"/>
              <a:t>prem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4CABBDD-5B3F-4FF2-A1C3-647B0912BF2E}" type="slidenum">
              <a:rPr lang="en-US" smtClean="0"/>
              <a:t>8</a:t>
            </a:fld>
            <a:endParaRPr lang="en-US"/>
          </a:p>
        </p:txBody>
      </p:sp>
    </p:spTree>
    <p:extLst>
      <p:ext uri="{BB962C8B-B14F-4D97-AF65-F5344CB8AC3E}">
        <p14:creationId xmlns:p14="http://schemas.microsoft.com/office/powerpoint/2010/main" val="273375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a:t>
            </a:r>
            <a:r>
              <a:rPr lang="en-US" baseline="0" dirty="0" smtClean="0"/>
              <a:t> need a basic taxonomy to get started but these can be developed over time: they are not all or nothing.</a:t>
            </a:r>
          </a:p>
          <a:p>
            <a:pPr marL="228600" indent="-228600">
              <a:buAutoNum type="arabicParenBoth"/>
            </a:pPr>
            <a:r>
              <a:rPr lang="en-US" baseline="0" dirty="0" smtClean="0"/>
              <a:t>Should be developed as a collaboration with others in the business (info mgmt./data governance </a:t>
            </a:r>
            <a:r>
              <a:rPr lang="en-US" baseline="0" dirty="0" err="1" smtClean="0"/>
              <a:t>etc</a:t>
            </a:r>
            <a:r>
              <a:rPr lang="en-US" baseline="0" dirty="0" smtClean="0"/>
              <a:t>)</a:t>
            </a:r>
          </a:p>
          <a:p>
            <a:pPr marL="685800" lvl="1" indent="-228600">
              <a:buAutoNum type="arabicParenBoth"/>
            </a:pPr>
            <a:r>
              <a:rPr lang="en-US" baseline="0" dirty="0" smtClean="0"/>
              <a:t>Gives them a stake in the catalog</a:t>
            </a:r>
          </a:p>
          <a:p>
            <a:pPr marL="685800" lvl="1" indent="-228600">
              <a:buAutoNum type="arabicParenBoth"/>
            </a:pPr>
            <a:r>
              <a:rPr lang="en-US" baseline="0" dirty="0" smtClean="0"/>
              <a:t>Makes cataloged data instantly usable as business has determined the vocabulary.</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9</a:t>
            </a:fld>
            <a:endParaRPr lang="en-US"/>
          </a:p>
        </p:txBody>
      </p:sp>
    </p:spTree>
    <p:extLst>
      <p:ext uri="{BB962C8B-B14F-4D97-AF65-F5344CB8AC3E}">
        <p14:creationId xmlns:p14="http://schemas.microsoft.com/office/powerpoint/2010/main" val="143330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Interface</a:t>
            </a:r>
            <a:endParaRPr lang="en-US" baseline="0" dirty="0" smtClean="0"/>
          </a:p>
          <a:p>
            <a:pPr marL="685800" lvl="1" indent="-228600">
              <a:buAutoNum type="arabicParenBoth"/>
            </a:pPr>
            <a:r>
              <a:rPr lang="en-US" baseline="0" dirty="0" smtClean="0"/>
              <a:t>Taxonomy dashboard – add a category and description (Project Scoping | </a:t>
            </a:r>
            <a:r>
              <a:rPr lang="en-US" baseline="0" dirty="0" err="1" smtClean="0"/>
              <a:t>Descoped</a:t>
            </a:r>
            <a:r>
              <a:rPr lang="en-US" baseline="0" dirty="0" smtClean="0"/>
              <a:t>: Empty Table)</a:t>
            </a:r>
          </a:p>
          <a:p>
            <a:pPr marL="228600" lvl="0" indent="-228600">
              <a:buAutoNum type="arabicParenBoth"/>
            </a:pPr>
            <a:r>
              <a:rPr lang="en-US" baseline="0" dirty="0" smtClean="0"/>
              <a:t>SQL Instance Tiles</a:t>
            </a:r>
          </a:p>
          <a:p>
            <a:pPr marL="685800" lvl="1" indent="-228600">
              <a:buAutoNum type="arabicParenBoth"/>
            </a:pPr>
            <a:r>
              <a:rPr lang="en-US" baseline="0" dirty="0" smtClean="0"/>
              <a:t>Database tiles </a:t>
            </a:r>
            <a:r>
              <a:rPr lang="en-US" baseline="0" dirty="0" smtClean="0">
                <a:sym typeface="Wingdings" panose="05000000000000000000" pitchFamily="2" charset="2"/>
              </a:rPr>
              <a:t> partially cataloged </a:t>
            </a:r>
            <a:r>
              <a:rPr lang="en-US" baseline="0" dirty="0" err="1" smtClean="0">
                <a:sym typeface="Wingdings" panose="05000000000000000000" pitchFamily="2" charset="2"/>
              </a:rPr>
              <a:t>db</a:t>
            </a:r>
            <a:r>
              <a:rPr lang="en-US" baseline="0" dirty="0" smtClean="0">
                <a:sym typeface="Wingdings" panose="05000000000000000000" pitchFamily="2" charset="2"/>
              </a:rPr>
              <a:t> (WW Importers)</a:t>
            </a:r>
          </a:p>
          <a:p>
            <a:pPr marL="228600" lvl="0" indent="-228600">
              <a:buAutoNum type="arabicParenBoth"/>
            </a:pPr>
            <a:r>
              <a:rPr lang="en-US" baseline="0" dirty="0" smtClean="0">
                <a:sym typeface="Wingdings" panose="05000000000000000000" pitchFamily="2" charset="2"/>
              </a:rPr>
              <a:t>PS</a:t>
            </a:r>
          </a:p>
          <a:p>
            <a:pPr marL="685800" lvl="1" indent="-228600">
              <a:buAutoNum type="arabicParenBoth"/>
            </a:pPr>
            <a:r>
              <a:rPr lang="en-US" baseline="0" dirty="0" smtClean="0">
                <a:sym typeface="Wingdings" panose="05000000000000000000" pitchFamily="2" charset="2"/>
              </a:rPr>
              <a:t>Script to catalog columns with “flag” in the name (other data, general sensitivity)</a:t>
            </a:r>
          </a:p>
          <a:p>
            <a:pPr marL="685800" lvl="1" indent="-228600">
              <a:buAutoNum type="arabicParenBoth"/>
            </a:pPr>
            <a:r>
              <a:rPr lang="en-US" baseline="0" dirty="0" smtClean="0">
                <a:sym typeface="Wingdings" panose="05000000000000000000" pitchFamily="2" charset="2"/>
              </a:rPr>
              <a:t>Script to catalog/</a:t>
            </a:r>
            <a:r>
              <a:rPr lang="en-US" baseline="0" dirty="0" err="1" smtClean="0">
                <a:sym typeface="Wingdings" panose="05000000000000000000" pitchFamily="2" charset="2"/>
              </a:rPr>
              <a:t>descope</a:t>
            </a:r>
            <a:r>
              <a:rPr lang="en-US" baseline="0" dirty="0" smtClean="0">
                <a:sym typeface="Wingdings" panose="05000000000000000000" pitchFamily="2" charset="2"/>
              </a:rPr>
              <a:t> empty tables (0 rows)</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10</a:t>
            </a:fld>
            <a:endParaRPr lang="en-US"/>
          </a:p>
        </p:txBody>
      </p:sp>
    </p:spTree>
    <p:extLst>
      <p:ext uri="{BB962C8B-B14F-4D97-AF65-F5344CB8AC3E}">
        <p14:creationId xmlns:p14="http://schemas.microsoft.com/office/powerpoint/2010/main" val="185492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(&amp; questions) if</a:t>
            </a:r>
            <a:r>
              <a:rPr lang="en-US" baseline="0" dirty="0" smtClean="0"/>
              <a:t> time allows</a:t>
            </a:r>
          </a:p>
          <a:p>
            <a:endParaRPr lang="en-US" baseline="0" dirty="0" smtClean="0"/>
          </a:p>
          <a:p>
            <a:r>
              <a:rPr lang="en-US" baseline="0" dirty="0" smtClean="0"/>
              <a:t>A data catalog collects and exposes meta data that starts to answer important questions about the data we are keeping.</a:t>
            </a:r>
            <a:endParaRPr lang="en-US" dirty="0"/>
          </a:p>
        </p:txBody>
      </p:sp>
      <p:sp>
        <p:nvSpPr>
          <p:cNvPr id="4" name="Slide Number Placeholder 3"/>
          <p:cNvSpPr>
            <a:spLocks noGrp="1"/>
          </p:cNvSpPr>
          <p:nvPr>
            <p:ph type="sldNum" sz="quarter" idx="10"/>
          </p:nvPr>
        </p:nvSpPr>
        <p:spPr/>
        <p:txBody>
          <a:bodyPr/>
          <a:lstStyle/>
          <a:p>
            <a:fld id="{14CABBDD-5B3F-4FF2-A1C3-647B0912BF2E}" type="slidenum">
              <a:rPr lang="en-US" smtClean="0"/>
              <a:t>11</a:t>
            </a:fld>
            <a:endParaRPr lang="en-US"/>
          </a:p>
        </p:txBody>
      </p:sp>
    </p:spTree>
    <p:extLst>
      <p:ext uri="{BB962C8B-B14F-4D97-AF65-F5344CB8AC3E}">
        <p14:creationId xmlns:p14="http://schemas.microsoft.com/office/powerpoint/2010/main" val="48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06/19/2019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06/19/2019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06/19/2019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06/19/2019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osh@accitentionaldba.com" TargetMode="External"/><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hyperlink" Target="https://www.linkedin.com/in/joshsmithdb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data-catalog/data-catalog-ds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219" y="1984075"/>
            <a:ext cx="8825658" cy="2301600"/>
          </a:xfrm>
        </p:spPr>
        <p:txBody>
          <a:bodyPr/>
          <a:lstStyle/>
          <a:p>
            <a:r>
              <a:rPr lang="en-US" dirty="0" smtClean="0"/>
              <a:t>An Introduction to Data Catalogs</a:t>
            </a:r>
            <a:endParaRPr lang="en-US" dirty="0"/>
          </a:p>
        </p:txBody>
      </p:sp>
    </p:spTree>
    <p:extLst>
      <p:ext uri="{BB962C8B-B14F-4D97-AF65-F5344CB8AC3E}">
        <p14:creationId xmlns:p14="http://schemas.microsoft.com/office/powerpoint/2010/main" val="2619737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Demo Time!</a:t>
            </a:r>
            <a:endParaRPr lang="en-US" sz="4400" dirty="0"/>
          </a:p>
        </p:txBody>
      </p:sp>
      <p:sp>
        <p:nvSpPr>
          <p:cNvPr id="3" name="Text Placeholder 2"/>
          <p:cNvSpPr>
            <a:spLocks noGrp="1"/>
          </p:cNvSpPr>
          <p:nvPr>
            <p:ph type="body" idx="1"/>
          </p:nvPr>
        </p:nvSpPr>
        <p:spPr/>
        <p:txBody>
          <a:bodyPr/>
          <a:lstStyle/>
          <a:p>
            <a:r>
              <a:rPr lang="en-US" dirty="0" smtClean="0"/>
              <a:t>IMMA LET YOU FINISH…</a:t>
            </a:r>
            <a:endParaRPr lang="en-US" dirty="0"/>
          </a:p>
        </p:txBody>
      </p:sp>
    </p:spTree>
    <p:extLst>
      <p:ext uri="{BB962C8B-B14F-4D97-AF65-F5344CB8AC3E}">
        <p14:creationId xmlns:p14="http://schemas.microsoft.com/office/powerpoint/2010/main" val="3942573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26" y="1576117"/>
            <a:ext cx="5867400" cy="4427220"/>
          </a:xfrm>
          <a:prstGeom prst="rect">
            <a:avLst/>
          </a:prstGeom>
        </p:spPr>
      </p:pic>
      <p:sp>
        <p:nvSpPr>
          <p:cNvPr id="3" name="TextBox 2"/>
          <p:cNvSpPr txBox="1"/>
          <p:nvPr/>
        </p:nvSpPr>
        <p:spPr>
          <a:xfrm>
            <a:off x="646111" y="1576117"/>
            <a:ext cx="4319784" cy="1569660"/>
          </a:xfrm>
          <a:prstGeom prst="rect">
            <a:avLst/>
          </a:prstGeom>
          <a:noFill/>
        </p:spPr>
        <p:txBody>
          <a:bodyPr wrap="square" rtlCol="0">
            <a:spAutoFit/>
          </a:bodyPr>
          <a:lstStyle/>
          <a:p>
            <a:r>
              <a:rPr lang="en-US" sz="2400" dirty="0" smtClean="0"/>
              <a:t>A data catalog should start to answer </a:t>
            </a:r>
            <a:r>
              <a:rPr lang="en-US" sz="2400" dirty="0" smtClean="0"/>
              <a:t>common questions </a:t>
            </a:r>
            <a:r>
              <a:rPr lang="en-US" sz="2400" dirty="0" smtClean="0"/>
              <a:t>users </a:t>
            </a:r>
            <a:r>
              <a:rPr lang="en-US" sz="2400" dirty="0" smtClean="0"/>
              <a:t>have </a:t>
            </a:r>
            <a:r>
              <a:rPr lang="en-US" sz="2400" dirty="0" smtClean="0"/>
              <a:t>about your data:</a:t>
            </a:r>
            <a:endParaRPr lang="en-US" sz="2400" dirty="0"/>
          </a:p>
        </p:txBody>
      </p:sp>
    </p:spTree>
    <p:extLst>
      <p:ext uri="{BB962C8B-B14F-4D97-AF65-F5344CB8AC3E}">
        <p14:creationId xmlns:p14="http://schemas.microsoft.com/office/powerpoint/2010/main" val="1014307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266" r="6266"/>
          <a:stretch>
            <a:fillRect/>
          </a:stretch>
        </p:blipFill>
        <p:spPr>
          <a:xfrm>
            <a:off x="6921409" y="-367600"/>
            <a:ext cx="4192066" cy="5988666"/>
          </a:xfrm>
        </p:spPr>
      </p:pic>
      <p:sp>
        <p:nvSpPr>
          <p:cNvPr id="2" name="Title 1"/>
          <p:cNvSpPr>
            <a:spLocks noGrp="1"/>
          </p:cNvSpPr>
          <p:nvPr>
            <p:ph type="title"/>
          </p:nvPr>
        </p:nvSpPr>
        <p:spPr>
          <a:xfrm>
            <a:off x="1067643" y="1143000"/>
            <a:ext cx="5635082" cy="694426"/>
          </a:xfrm>
        </p:spPr>
        <p:txBody>
          <a:bodyPr>
            <a:noAutofit/>
          </a:bodyPr>
          <a:lstStyle/>
          <a:p>
            <a:r>
              <a:rPr lang="en-US" sz="5400" b="1" dirty="0" smtClean="0"/>
              <a:t>Josh Smith</a:t>
            </a:r>
            <a:endParaRPr lang="en-US" sz="5400" b="1" dirty="0"/>
          </a:p>
        </p:txBody>
      </p:sp>
      <p:sp>
        <p:nvSpPr>
          <p:cNvPr id="4" name="Text Placeholder 3"/>
          <p:cNvSpPr>
            <a:spLocks noGrp="1"/>
          </p:cNvSpPr>
          <p:nvPr>
            <p:ph type="body" sz="half" idx="2"/>
          </p:nvPr>
        </p:nvSpPr>
        <p:spPr>
          <a:xfrm>
            <a:off x="1154954" y="1992700"/>
            <a:ext cx="5794592" cy="3672799"/>
          </a:xfrm>
        </p:spPr>
        <p:txBody>
          <a:bodyPr>
            <a:noAutofit/>
          </a:bodyPr>
          <a:lstStyle/>
          <a:p>
            <a:r>
              <a:rPr lang="en-US" sz="2400" dirty="0" smtClean="0"/>
              <a:t>Database </a:t>
            </a:r>
            <a:r>
              <a:rPr lang="en-US" sz="2400" dirty="0" smtClean="0"/>
              <a:t>Administrator</a:t>
            </a:r>
          </a:p>
          <a:p>
            <a:r>
              <a:rPr lang="en-US" sz="2400" dirty="0" smtClean="0"/>
              <a:t>Friend </a:t>
            </a:r>
            <a:r>
              <a:rPr lang="en-US" sz="2400" dirty="0" smtClean="0"/>
              <a:t>of </a:t>
            </a:r>
            <a:r>
              <a:rPr lang="en-US" sz="2400" dirty="0" err="1" smtClean="0"/>
              <a:t>Redgate</a:t>
            </a:r>
            <a:endParaRPr lang="en-US" sz="2400" dirty="0" smtClean="0"/>
          </a:p>
          <a:p>
            <a:r>
              <a:rPr lang="en-US" sz="2400" dirty="0" err="1" smtClean="0"/>
              <a:t>SQLSaturday</a:t>
            </a:r>
            <a:r>
              <a:rPr lang="en-US" sz="2400" dirty="0" smtClean="0"/>
              <a:t> Spokane Organizer</a:t>
            </a:r>
          </a:p>
          <a:p>
            <a:r>
              <a:rPr lang="en-US" sz="2400" dirty="0" smtClean="0"/>
              <a:t>Spokane SQL Users Group Leader</a:t>
            </a:r>
            <a:endParaRPr lang="en-US" sz="2400" dirty="0"/>
          </a:p>
          <a:p>
            <a:r>
              <a:rPr lang="en-US" sz="2400" dirty="0">
                <a:hlinkClick r:id="rId3"/>
              </a:rPr>
              <a:t>josh@accitentionaldba.com</a:t>
            </a:r>
            <a:endParaRPr lang="en-US" sz="2400" dirty="0"/>
          </a:p>
          <a:p>
            <a:r>
              <a:rPr lang="en-US" sz="2400" dirty="0" smtClean="0"/>
              <a:t>@</a:t>
            </a:r>
            <a:r>
              <a:rPr lang="en-US" sz="2400" dirty="0" err="1" smtClean="0"/>
              <a:t>sqldeployhelmet</a:t>
            </a:r>
            <a:endParaRPr lang="en-US" sz="2400" dirty="0" smtClean="0"/>
          </a:p>
          <a:p>
            <a:r>
              <a:rPr lang="en-US" sz="2400" dirty="0" smtClean="0">
                <a:hlinkClick r:id="rId4"/>
              </a:rPr>
              <a:t>www.linkedin.com/in/joshsmithdba</a:t>
            </a:r>
            <a:r>
              <a:rPr lang="en-US" sz="2400" dirty="0">
                <a:hlinkClick r:id="rId4"/>
              </a:rPr>
              <a:t>/</a:t>
            </a:r>
            <a:endParaRPr lang="en-US" sz="2400" dirty="0"/>
          </a:p>
        </p:txBody>
      </p:sp>
      <p:sp>
        <p:nvSpPr>
          <p:cNvPr id="6" name="TextBox 5"/>
          <p:cNvSpPr txBox="1"/>
          <p:nvPr/>
        </p:nvSpPr>
        <p:spPr>
          <a:xfrm>
            <a:off x="7568417" y="5665500"/>
            <a:ext cx="3200400" cy="646331"/>
          </a:xfrm>
          <a:prstGeom prst="rect">
            <a:avLst/>
          </a:prstGeom>
          <a:noFill/>
        </p:spPr>
        <p:txBody>
          <a:bodyPr wrap="square" rtlCol="0">
            <a:spAutoFit/>
          </a:bodyPr>
          <a:lstStyle/>
          <a:p>
            <a:pPr algn="ctr"/>
            <a:r>
              <a:rPr lang="en-US" dirty="0" smtClean="0"/>
              <a:t>This developer refuses to stop using </a:t>
            </a:r>
            <a:r>
              <a:rPr lang="en-US" dirty="0" err="1" smtClean="0"/>
              <a:t>nolock</a:t>
            </a:r>
            <a:r>
              <a:rPr lang="en-US" dirty="0" smtClean="0"/>
              <a:t> hints.</a:t>
            </a:r>
            <a:endParaRPr lang="en-US" dirty="0"/>
          </a:p>
        </p:txBody>
      </p:sp>
      <p:sp>
        <p:nvSpPr>
          <p:cNvPr id="3" name="Rectangle 2"/>
          <p:cNvSpPr/>
          <p:nvPr/>
        </p:nvSpPr>
        <p:spPr>
          <a:xfrm>
            <a:off x="10424160" y="0"/>
            <a:ext cx="689315"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6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03313" y="2052918"/>
            <a:ext cx="4438844" cy="4195481"/>
          </a:xfrm>
        </p:spPr>
        <p:txBody>
          <a:bodyPr/>
          <a:lstStyle/>
          <a:p>
            <a:r>
              <a:rPr lang="en-US" dirty="0" smtClean="0"/>
              <a:t>Why Data Catalog?</a:t>
            </a:r>
          </a:p>
          <a:p>
            <a:r>
              <a:rPr lang="en-US" dirty="0" smtClean="0"/>
              <a:t>Who Data Catalogs?</a:t>
            </a:r>
          </a:p>
          <a:p>
            <a:r>
              <a:rPr lang="en-US" dirty="0" smtClean="0"/>
              <a:t>Where Data Catalog?</a:t>
            </a:r>
          </a:p>
          <a:p>
            <a:r>
              <a:rPr lang="en-US" dirty="0" smtClean="0"/>
              <a:t>How Data Catalog?</a:t>
            </a:r>
          </a:p>
          <a:p>
            <a:r>
              <a:rPr lang="en-US" dirty="0" smtClean="0"/>
              <a:t>Catalog Demo!</a:t>
            </a:r>
          </a:p>
          <a:p>
            <a:r>
              <a:rPr lang="en-US" dirty="0" smtClean="0"/>
              <a:t>Questions?</a:t>
            </a:r>
          </a:p>
        </p:txBody>
      </p:sp>
    </p:spTree>
    <p:extLst>
      <p:ext uri="{BB962C8B-B14F-4D97-AF65-F5344CB8AC3E}">
        <p14:creationId xmlns:p14="http://schemas.microsoft.com/office/powerpoint/2010/main" val="94466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Voyage of Discovery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378" y="1124848"/>
            <a:ext cx="6086622" cy="4264862"/>
          </a:xfrm>
          <a:prstGeom prst="rect">
            <a:avLst/>
          </a:prstGeom>
        </p:spPr>
      </p:pic>
      <p:sp>
        <p:nvSpPr>
          <p:cNvPr id="3" name="Content Placeholder 2"/>
          <p:cNvSpPr>
            <a:spLocks noGrp="1"/>
          </p:cNvSpPr>
          <p:nvPr>
            <p:ph idx="1"/>
          </p:nvPr>
        </p:nvSpPr>
        <p:spPr>
          <a:xfrm>
            <a:off x="646111" y="1448008"/>
            <a:ext cx="5459267" cy="4832649"/>
          </a:xfrm>
        </p:spPr>
        <p:txBody>
          <a:bodyPr>
            <a:normAutofit lnSpcReduction="10000"/>
          </a:bodyPr>
          <a:lstStyle/>
          <a:p>
            <a:pPr marL="0" indent="0">
              <a:buNone/>
            </a:pPr>
            <a:r>
              <a:rPr lang="en-US" sz="2400" dirty="0" smtClean="0"/>
              <a:t>Where does your data live?</a:t>
            </a:r>
          </a:p>
          <a:p>
            <a:r>
              <a:rPr lang="en-US" sz="2400" dirty="0" smtClean="0"/>
              <a:t>Data that can’t be found has no value.</a:t>
            </a:r>
          </a:p>
          <a:p>
            <a:endParaRPr lang="en-US" sz="2400" dirty="0"/>
          </a:p>
          <a:p>
            <a:r>
              <a:rPr lang="en-US" sz="2400" dirty="0" smtClean="0"/>
              <a:t>Susan in the back office has a wealth of knowledge about your core system but:</a:t>
            </a:r>
          </a:p>
          <a:p>
            <a:pPr lvl="1"/>
            <a:r>
              <a:rPr lang="en-US" sz="2400" dirty="0" smtClean="0"/>
              <a:t>She’s only one person,</a:t>
            </a:r>
          </a:p>
          <a:p>
            <a:pPr lvl="1"/>
            <a:r>
              <a:rPr lang="en-US" sz="2400" dirty="0" smtClean="0"/>
              <a:t>Helping the data analysts is a low priority,</a:t>
            </a:r>
          </a:p>
          <a:p>
            <a:pPr lvl="1"/>
            <a:r>
              <a:rPr lang="en-US" sz="2400" dirty="0" smtClean="0"/>
              <a:t>She’s 2 years out from retirement.</a:t>
            </a:r>
          </a:p>
          <a:p>
            <a:endParaRPr lang="en-US" dirty="0"/>
          </a:p>
          <a:p>
            <a:endParaRPr lang="en-US" dirty="0"/>
          </a:p>
        </p:txBody>
      </p:sp>
    </p:spTree>
    <p:extLst>
      <p:ext uri="{BB962C8B-B14F-4D97-AF65-F5344CB8AC3E}">
        <p14:creationId xmlns:p14="http://schemas.microsoft.com/office/powerpoint/2010/main" val="4115071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342"/>
          </a:xfrm>
        </p:spPr>
        <p:txBody>
          <a:bodyPr/>
          <a:lstStyle/>
          <a:p>
            <a:r>
              <a:rPr lang="en-US" sz="4000" dirty="0" smtClean="0"/>
              <a:t>Data Breaches Are Just A Thing Now</a:t>
            </a:r>
            <a:endParaRPr lang="en-US" sz="4000" dirty="0"/>
          </a:p>
        </p:txBody>
      </p:sp>
      <p:sp>
        <p:nvSpPr>
          <p:cNvPr id="3" name="Content Placeholder 2"/>
          <p:cNvSpPr>
            <a:spLocks noGrp="1"/>
          </p:cNvSpPr>
          <p:nvPr>
            <p:ph idx="1"/>
          </p:nvPr>
        </p:nvSpPr>
        <p:spPr>
          <a:xfrm>
            <a:off x="6942387" y="1760584"/>
            <a:ext cx="4776001" cy="4837163"/>
          </a:xfrm>
        </p:spPr>
        <p:txBody>
          <a:bodyPr>
            <a:noAutofit/>
          </a:bodyPr>
          <a:lstStyle/>
          <a:p>
            <a:r>
              <a:rPr lang="en-US" sz="2200" dirty="0" smtClean="0"/>
              <a:t>14,717,618,286 Records lost or </a:t>
            </a:r>
            <a:br>
              <a:rPr lang="en-US" sz="2200" dirty="0" smtClean="0"/>
            </a:br>
            <a:r>
              <a:rPr lang="en-US" sz="2200" dirty="0" smtClean="0"/>
              <a:t>stolen since 2013</a:t>
            </a:r>
            <a:r>
              <a:rPr lang="en-US" sz="2200" baseline="30000" dirty="0" smtClean="0"/>
              <a:t>1</a:t>
            </a:r>
            <a:endParaRPr lang="en-US" sz="2200" dirty="0" smtClean="0"/>
          </a:p>
          <a:p>
            <a:pPr lvl="1"/>
            <a:r>
              <a:rPr lang="en-US" sz="2200" dirty="0" smtClean="0"/>
              <a:t>Approximately 72 records</a:t>
            </a:r>
            <a:br>
              <a:rPr lang="en-US" sz="2200" dirty="0" smtClean="0"/>
            </a:br>
            <a:r>
              <a:rPr lang="en-US" sz="2200" dirty="0" smtClean="0"/>
              <a:t>per second!</a:t>
            </a:r>
          </a:p>
          <a:p>
            <a:r>
              <a:rPr lang="en-US" sz="2200" dirty="0" smtClean="0"/>
              <a:t>Only 4% of breaches were</a:t>
            </a:r>
            <a:br>
              <a:rPr lang="en-US" sz="2200" dirty="0" smtClean="0"/>
            </a:br>
            <a:r>
              <a:rPr lang="en-US" sz="2200" dirty="0" smtClean="0"/>
              <a:t>considered “secure” where</a:t>
            </a:r>
            <a:r>
              <a:rPr lang="en-US" sz="2200" baseline="30000" dirty="0" smtClean="0"/>
              <a:t/>
            </a:r>
            <a:br>
              <a:rPr lang="en-US" sz="2200" baseline="30000" dirty="0" smtClean="0"/>
            </a:br>
            <a:r>
              <a:rPr lang="en-US" sz="2200" dirty="0"/>
              <a:t>the </a:t>
            </a:r>
            <a:r>
              <a:rPr lang="en-US" sz="2200" dirty="0" smtClean="0"/>
              <a:t>data stolen was encrypted.</a:t>
            </a:r>
          </a:p>
          <a:p>
            <a:r>
              <a:rPr lang="en-US" sz="2200" dirty="0" smtClean="0"/>
              <a:t>In 2018 only half of these were caused by an outside hack.</a:t>
            </a:r>
          </a:p>
          <a:p>
            <a:r>
              <a:rPr lang="en-US" sz="2200" dirty="0" smtClean="0"/>
              <a:t>1/3 were the result of accidental loss or exposure.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760584"/>
            <a:ext cx="5715000" cy="2705100"/>
          </a:xfrm>
          <a:prstGeom prst="rect">
            <a:avLst/>
          </a:prstGeom>
        </p:spPr>
      </p:pic>
    </p:spTree>
    <p:extLst>
      <p:ext uri="{BB962C8B-B14F-4D97-AF65-F5344CB8AC3E}">
        <p14:creationId xmlns:p14="http://schemas.microsoft.com/office/powerpoint/2010/main" val="1355065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Have More Meetings!</a:t>
            </a:r>
            <a:endParaRPr lang="en-US" dirty="0"/>
          </a:p>
        </p:txBody>
      </p:sp>
      <p:sp>
        <p:nvSpPr>
          <p:cNvPr id="3" name="Content Placeholder 2"/>
          <p:cNvSpPr>
            <a:spLocks noGrp="1"/>
          </p:cNvSpPr>
          <p:nvPr>
            <p:ph idx="1"/>
          </p:nvPr>
        </p:nvSpPr>
        <p:spPr>
          <a:xfrm>
            <a:off x="7968347" y="1576806"/>
            <a:ext cx="3925888" cy="3319138"/>
          </a:xfrm>
        </p:spPr>
        <p:txBody>
          <a:bodyPr>
            <a:normAutofit/>
          </a:bodyPr>
          <a:lstStyle/>
          <a:p>
            <a:pPr marL="0" indent="0">
              <a:buNone/>
            </a:pPr>
            <a:r>
              <a:rPr lang="en-US" sz="2400" dirty="0" smtClean="0"/>
              <a:t>Increased focus on Data Governance has been the response to new legislation, the increased pace of data breaches as well as internal demands to sensitive data.</a:t>
            </a:r>
          </a:p>
          <a:p>
            <a:pPr marL="0" indent="0">
              <a:buNone/>
            </a:pPr>
            <a:endParaRPr lang="en-US" sz="2400" dirty="0" smtClean="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50" y="1576805"/>
            <a:ext cx="6856790" cy="3319138"/>
          </a:xfrm>
          <a:prstGeom prst="rect">
            <a:avLst/>
          </a:prstGeom>
        </p:spPr>
      </p:pic>
    </p:spTree>
    <p:extLst>
      <p:ext uri="{BB962C8B-B14F-4D97-AF65-F5344CB8AC3E}">
        <p14:creationId xmlns:p14="http://schemas.microsoft.com/office/powerpoint/2010/main" val="54443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1848"/>
          </a:xfrm>
        </p:spPr>
        <p:txBody>
          <a:bodyPr/>
          <a:lstStyle/>
          <a:p>
            <a:r>
              <a:rPr lang="en-US" dirty="0" smtClean="0"/>
              <a:t>So: What Use is the Data Catalog?</a:t>
            </a:r>
            <a:endParaRPr lang="en-US" dirty="0"/>
          </a:p>
        </p:txBody>
      </p:sp>
      <p:sp>
        <p:nvSpPr>
          <p:cNvPr id="3" name="Content Placeholder 2"/>
          <p:cNvSpPr>
            <a:spLocks noGrp="1"/>
          </p:cNvSpPr>
          <p:nvPr>
            <p:ph idx="1"/>
          </p:nvPr>
        </p:nvSpPr>
        <p:spPr>
          <a:xfrm>
            <a:off x="646111" y="2052919"/>
            <a:ext cx="4279571" cy="1690945"/>
          </a:xfrm>
        </p:spPr>
        <p:txBody>
          <a:bodyPr/>
          <a:lstStyle/>
          <a:p>
            <a:pPr marL="0" indent="0">
              <a:buNone/>
            </a:pPr>
            <a:r>
              <a:rPr lang="en-US" dirty="0" smtClean="0"/>
              <a:t>A data catalog provides a way to make data’s metadata observable to your organization.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883" y="2052919"/>
            <a:ext cx="6553198" cy="3587311"/>
          </a:xfrm>
          <a:prstGeom prst="rect">
            <a:avLst/>
          </a:prstGeom>
        </p:spPr>
      </p:pic>
    </p:spTree>
    <p:extLst>
      <p:ext uri="{BB962C8B-B14F-4D97-AF65-F5344CB8AC3E}">
        <p14:creationId xmlns:p14="http://schemas.microsoft.com/office/powerpoint/2010/main" val="3489615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Assets</a:t>
            </a:r>
            <a:endParaRPr lang="en-US" dirty="0"/>
          </a:p>
        </p:txBody>
      </p:sp>
      <p:sp>
        <p:nvSpPr>
          <p:cNvPr id="3" name="Content Placeholder 2"/>
          <p:cNvSpPr>
            <a:spLocks noGrp="1"/>
          </p:cNvSpPr>
          <p:nvPr>
            <p:ph idx="1"/>
          </p:nvPr>
        </p:nvSpPr>
        <p:spPr>
          <a:xfrm>
            <a:off x="1103312" y="2052918"/>
            <a:ext cx="8946541" cy="4242374"/>
          </a:xfrm>
        </p:spPr>
        <p:txBody>
          <a:bodyPr numCol="2"/>
          <a:lstStyle/>
          <a:p>
            <a:pPr marL="0" indent="0">
              <a:buNone/>
            </a:pPr>
            <a:r>
              <a:rPr lang="en-US" b="1" dirty="0" smtClean="0"/>
              <a:t>Azure Data Catalog*</a:t>
            </a:r>
          </a:p>
          <a:p>
            <a:r>
              <a:rPr lang="en-US" dirty="0" smtClean="0"/>
              <a:t>SQL Server (table or view)</a:t>
            </a:r>
          </a:p>
          <a:p>
            <a:pPr lvl="1"/>
            <a:r>
              <a:rPr lang="en-US" dirty="0" smtClean="0"/>
              <a:t>Structural meta data (table, schema)</a:t>
            </a:r>
          </a:p>
          <a:p>
            <a:pPr lvl="1"/>
            <a:r>
              <a:rPr lang="en-US" dirty="0" smtClean="0"/>
              <a:t>Type, row count, size, recent update, more.</a:t>
            </a:r>
          </a:p>
          <a:p>
            <a:r>
              <a:rPr lang="en-US" dirty="0" smtClean="0"/>
              <a:t>Cosmos DB </a:t>
            </a:r>
            <a:r>
              <a:rPr lang="en-US" dirty="0" smtClean="0"/>
              <a:t>Collection</a:t>
            </a:r>
          </a:p>
          <a:p>
            <a:r>
              <a:rPr lang="en-US" dirty="0" smtClean="0"/>
              <a:t>Many more: </a:t>
            </a:r>
            <a:r>
              <a:rPr lang="en-US" u="sng" dirty="0">
                <a:hlinkClick r:id="rId3"/>
              </a:rPr>
              <a:t>https://docs.microsoft.com/en-us/azure/data-catalog/data-catalog-dsr</a:t>
            </a:r>
            <a:endParaRPr lang="en-US" dirty="0" smtClean="0"/>
          </a:p>
          <a:p>
            <a:pPr marL="0" indent="0">
              <a:buNone/>
            </a:pPr>
            <a:r>
              <a:rPr lang="en-US" b="1" dirty="0" smtClean="0"/>
              <a:t>SQL Data </a:t>
            </a:r>
            <a:r>
              <a:rPr lang="en-US" b="1" dirty="0" smtClean="0"/>
              <a:t>Catalog (</a:t>
            </a:r>
            <a:r>
              <a:rPr lang="en-US" b="1" dirty="0" err="1" smtClean="0"/>
              <a:t>Redgate</a:t>
            </a:r>
            <a:r>
              <a:rPr lang="en-US" b="1" dirty="0" smtClean="0"/>
              <a:t>)</a:t>
            </a:r>
            <a:endParaRPr lang="en-US" b="1" dirty="0" smtClean="0"/>
          </a:p>
          <a:p>
            <a:r>
              <a:rPr lang="en-US" dirty="0" smtClean="0"/>
              <a:t>SQL Server (instance, database, columns)</a:t>
            </a:r>
          </a:p>
          <a:p>
            <a:pPr lvl="1"/>
            <a:r>
              <a:rPr lang="en-US" dirty="0" smtClean="0"/>
              <a:t>Structural meta data (table, schema)</a:t>
            </a:r>
          </a:p>
          <a:p>
            <a:pPr lvl="1"/>
            <a:r>
              <a:rPr lang="en-US" dirty="0" smtClean="0"/>
              <a:t>Type, row count</a:t>
            </a:r>
            <a:endParaRPr lang="en-US" dirty="0"/>
          </a:p>
        </p:txBody>
      </p:sp>
    </p:spTree>
    <p:extLst>
      <p:ext uri="{BB962C8B-B14F-4D97-AF65-F5344CB8AC3E}">
        <p14:creationId xmlns:p14="http://schemas.microsoft.com/office/powerpoint/2010/main" val="3994064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&amp; Taxonomies</a:t>
            </a:r>
            <a:endParaRPr lang="en-US" dirty="0"/>
          </a:p>
        </p:txBody>
      </p:sp>
      <p:sp>
        <p:nvSpPr>
          <p:cNvPr id="3" name="Content Placeholder 2"/>
          <p:cNvSpPr>
            <a:spLocks noGrp="1"/>
          </p:cNvSpPr>
          <p:nvPr>
            <p:ph idx="1"/>
          </p:nvPr>
        </p:nvSpPr>
        <p:spPr>
          <a:xfrm>
            <a:off x="1104294" y="1311047"/>
            <a:ext cx="7927564" cy="724788"/>
          </a:xfrm>
        </p:spPr>
        <p:txBody>
          <a:bodyPr>
            <a:noAutofit/>
          </a:bodyPr>
          <a:lstStyle/>
          <a:p>
            <a:pPr marL="0" indent="0">
              <a:buNone/>
            </a:pPr>
            <a:r>
              <a:rPr lang="en-US" sz="2400" dirty="0" smtClean="0"/>
              <a:t>Azure Data Catalog/SQL Data Catalog allow you to create a collection of metadata tags to apply to your data.</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93" y="4630088"/>
            <a:ext cx="10058400" cy="2646608"/>
          </a:xfrm>
          <a:prstGeom prst="rect">
            <a:avLst/>
          </a:prstGeom>
        </p:spPr>
      </p:pic>
      <p:sp>
        <p:nvSpPr>
          <p:cNvPr id="5" name="TextBox 4"/>
          <p:cNvSpPr txBox="1"/>
          <p:nvPr/>
        </p:nvSpPr>
        <p:spPr>
          <a:xfrm>
            <a:off x="1104293" y="2691096"/>
            <a:ext cx="9600218" cy="1938992"/>
          </a:xfrm>
          <a:prstGeom prst="rect">
            <a:avLst/>
          </a:prstGeom>
          <a:noFill/>
        </p:spPr>
        <p:txBody>
          <a:bodyPr wrap="square" numCol="2" rtlCol="0">
            <a:spAutoFit/>
          </a:bodyPr>
          <a:lstStyle/>
          <a:p>
            <a:pPr marL="342900" indent="-342900">
              <a:buClr>
                <a:schemeClr val="accent1"/>
              </a:buClr>
              <a:buFont typeface="Century Gothic" panose="020B0502020202020204" pitchFamily="34" charset="0"/>
              <a:buChar char="►"/>
            </a:pPr>
            <a:r>
              <a:rPr lang="en-US" sz="2400" dirty="0">
                <a:latin typeface="+mj-lt"/>
                <a:ea typeface="+mj-ea"/>
                <a:cs typeface="+mj-cs"/>
              </a:rPr>
              <a:t>Information Type</a:t>
            </a:r>
          </a:p>
          <a:p>
            <a:pPr marL="342900" indent="-342900">
              <a:buClr>
                <a:schemeClr val="accent1"/>
              </a:buClr>
              <a:buFont typeface="Century Gothic" panose="020B0502020202020204" pitchFamily="34" charset="0"/>
              <a:buChar char="►"/>
            </a:pPr>
            <a:r>
              <a:rPr lang="en-US" sz="2400" dirty="0">
                <a:latin typeface="+mj-lt"/>
                <a:ea typeface="+mj-ea"/>
                <a:cs typeface="+mj-cs"/>
              </a:rPr>
              <a:t>Data Sensitivity level</a:t>
            </a:r>
          </a:p>
          <a:p>
            <a:pPr marL="342900" indent="-342900">
              <a:buClr>
                <a:schemeClr val="accent1"/>
              </a:buClr>
              <a:buFont typeface="Century Gothic" panose="020B0502020202020204" pitchFamily="34" charset="0"/>
              <a:buChar char="►"/>
            </a:pPr>
            <a:r>
              <a:rPr lang="en-US" sz="2400" dirty="0">
                <a:latin typeface="+mj-lt"/>
                <a:ea typeface="+mj-ea"/>
                <a:cs typeface="+mj-cs"/>
              </a:rPr>
              <a:t>Business terms</a:t>
            </a:r>
          </a:p>
          <a:p>
            <a:pPr marL="342900" indent="-342900">
              <a:buClr>
                <a:schemeClr val="accent1"/>
              </a:buClr>
              <a:buFont typeface="Century Gothic" panose="020B0502020202020204" pitchFamily="34" charset="0"/>
              <a:buChar char="►"/>
            </a:pPr>
            <a:r>
              <a:rPr lang="en-US" sz="2400" dirty="0" smtClean="0">
                <a:latin typeface="+mj-lt"/>
                <a:ea typeface="+mj-ea"/>
                <a:cs typeface="+mj-cs"/>
              </a:rPr>
              <a:t>Treatment intent</a:t>
            </a:r>
            <a:endParaRPr lang="en-US" sz="2400" dirty="0">
              <a:latin typeface="+mj-lt"/>
              <a:ea typeface="+mj-ea"/>
              <a:cs typeface="+mj-cs"/>
            </a:endParaRPr>
          </a:p>
          <a:p>
            <a:pPr marL="342900" indent="-342900">
              <a:buClr>
                <a:schemeClr val="accent1"/>
              </a:buClr>
              <a:buFont typeface="Century Gothic" panose="020B0502020202020204" pitchFamily="34" charset="0"/>
              <a:buChar char="►"/>
            </a:pPr>
            <a:endParaRPr lang="en-US" sz="2400" dirty="0" smtClean="0">
              <a:latin typeface="+mj-lt"/>
              <a:ea typeface="+mj-ea"/>
              <a:cs typeface="+mj-cs"/>
            </a:endParaRPr>
          </a:p>
          <a:p>
            <a:pPr marL="342900" indent="-342900">
              <a:buClr>
                <a:schemeClr val="accent1"/>
              </a:buClr>
              <a:buFont typeface="Century Gothic" panose="020B0502020202020204" pitchFamily="34" charset="0"/>
              <a:buChar char="►"/>
            </a:pPr>
            <a:r>
              <a:rPr lang="en-US" sz="2400" dirty="0" smtClean="0">
                <a:latin typeface="+mj-lt"/>
                <a:ea typeface="+mj-ea"/>
                <a:cs typeface="+mj-cs"/>
              </a:rPr>
              <a:t>Environment</a:t>
            </a:r>
          </a:p>
          <a:p>
            <a:pPr marL="342900" indent="-342900">
              <a:buClr>
                <a:schemeClr val="accent1"/>
              </a:buClr>
              <a:buFont typeface="Century Gothic" panose="020B0502020202020204" pitchFamily="34" charset="0"/>
              <a:buChar char="►"/>
            </a:pPr>
            <a:r>
              <a:rPr lang="en-US" sz="2400" dirty="0" smtClean="0">
                <a:latin typeface="+mj-lt"/>
                <a:ea typeface="+mj-ea"/>
                <a:cs typeface="+mj-cs"/>
              </a:rPr>
              <a:t>SLA</a:t>
            </a:r>
            <a:endParaRPr lang="en-US" sz="2400" dirty="0">
              <a:latin typeface="+mj-lt"/>
              <a:ea typeface="+mj-ea"/>
              <a:cs typeface="+mj-cs"/>
            </a:endParaRPr>
          </a:p>
          <a:p>
            <a:pPr marL="342900" indent="-342900">
              <a:buClr>
                <a:schemeClr val="accent1"/>
              </a:buClr>
              <a:buFont typeface="Century Gothic" panose="020B0502020202020204" pitchFamily="34" charset="0"/>
              <a:buChar char="►"/>
            </a:pPr>
            <a:r>
              <a:rPr lang="en-US" sz="2400" dirty="0">
                <a:latin typeface="+mj-lt"/>
                <a:ea typeface="+mj-ea"/>
                <a:cs typeface="+mj-cs"/>
              </a:rPr>
              <a:t>Data Stewards</a:t>
            </a:r>
          </a:p>
          <a:p>
            <a:pPr marL="342900" indent="-342900">
              <a:buClr>
                <a:schemeClr val="accent1"/>
              </a:buClr>
              <a:buFont typeface="Century Gothic" panose="020B0502020202020204" pitchFamily="34" charset="0"/>
              <a:buChar char="►"/>
            </a:pPr>
            <a:r>
              <a:rPr lang="en-US" sz="2400" dirty="0">
                <a:latin typeface="+mj-lt"/>
                <a:ea typeface="+mj-ea"/>
                <a:cs typeface="+mj-cs"/>
              </a:rPr>
              <a:t>Free text</a:t>
            </a:r>
          </a:p>
          <a:p>
            <a:endParaRPr lang="en-US" dirty="0"/>
          </a:p>
        </p:txBody>
      </p:sp>
    </p:spTree>
    <p:extLst>
      <p:ext uri="{BB962C8B-B14F-4D97-AF65-F5344CB8AC3E}">
        <p14:creationId xmlns:p14="http://schemas.microsoft.com/office/powerpoint/2010/main" val="27221208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865</TotalTime>
  <Words>867</Words>
  <Application>Microsoft Office PowerPoint</Application>
  <PresentationFormat>Widescreen</PresentationFormat>
  <Paragraphs>123</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An Introduction to Data Catalogs</vt:lpstr>
      <vt:lpstr>Josh Smith</vt:lpstr>
      <vt:lpstr>Agenda</vt:lpstr>
      <vt:lpstr>Voyage of Discovery </vt:lpstr>
      <vt:lpstr>Data Breaches Are Just A Thing Now</vt:lpstr>
      <vt:lpstr>Let’s Have More Meetings!</vt:lpstr>
      <vt:lpstr>So: What Use is the Data Catalog?</vt:lpstr>
      <vt:lpstr>Registered Assets</vt:lpstr>
      <vt:lpstr>Death &amp; Taxonomies</vt:lpstr>
      <vt:lpstr>Demo Time!</vt:lpstr>
      <vt:lpstr>Questions?</vt:lpstr>
    </vt:vector>
  </TitlesOfParts>
  <Company>STCU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Catalogs</dc:title>
  <dc:creator>Josh Smith</dc:creator>
  <cp:lastModifiedBy>Josh Smith</cp:lastModifiedBy>
  <cp:revision>37</cp:revision>
  <dcterms:created xsi:type="dcterms:W3CDTF">2019-05-13T18:05:21Z</dcterms:created>
  <dcterms:modified xsi:type="dcterms:W3CDTF">2019-06-19T18:44:48Z</dcterms:modified>
</cp:coreProperties>
</file>