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3"/>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4" r:id="rId24"/>
    <p:sldId id="278" r:id="rId25"/>
    <p:sldId id="279" r:id="rId26"/>
    <p:sldId id="280" r:id="rId27"/>
    <p:sldId id="283" r:id="rId28"/>
    <p:sldId id="281" r:id="rId29"/>
    <p:sldId id="282"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87" autoAdjust="0"/>
  </p:normalViewPr>
  <p:slideViewPr>
    <p:cSldViewPr>
      <p:cViewPr varScale="1">
        <p:scale>
          <a:sx n="88" d="100"/>
          <a:sy n="88" d="100"/>
        </p:scale>
        <p:origin x="-978"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2630BA-1C46-4090-812F-AA60E7D074F7}" type="datetimeFigureOut">
              <a:rPr lang="en-US" smtClean="0"/>
              <a:t>03/15/2017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2C8BAF-26E3-436F-8DBF-CEECBEB33031}" type="slidenum">
              <a:rPr lang="en-US" smtClean="0"/>
              <a:t>‹#›</a:t>
            </a:fld>
            <a:endParaRPr lang="en-US"/>
          </a:p>
        </p:txBody>
      </p:sp>
    </p:spTree>
    <p:extLst>
      <p:ext uri="{BB962C8B-B14F-4D97-AF65-F5344CB8AC3E}">
        <p14:creationId xmlns:p14="http://schemas.microsoft.com/office/powerpoint/2010/main" val="3445532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2C8BAF-26E3-436F-8DBF-CEECBEB33031}" type="slidenum">
              <a:rPr lang="en-US" smtClean="0"/>
              <a:t>14</a:t>
            </a:fld>
            <a:endParaRPr lang="en-US"/>
          </a:p>
        </p:txBody>
      </p:sp>
    </p:spTree>
    <p:extLst>
      <p:ext uri="{BB962C8B-B14F-4D97-AF65-F5344CB8AC3E}">
        <p14:creationId xmlns:p14="http://schemas.microsoft.com/office/powerpoint/2010/main" val="157438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7F4D5E4-31A1-45ED-A9A4-A3E7056DB0F4}" type="datetimeFigureOut">
              <a:rPr lang="en-US" smtClean="0"/>
              <a:t>03/15/2017</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E8E101C-63D3-4B8E-9CC0-0B6DE908801C}"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F4D5E4-31A1-45ED-A9A4-A3E7056DB0F4}" type="datetimeFigureOut">
              <a:rPr lang="en-US" smtClean="0"/>
              <a:t>03/15/2017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E101C-63D3-4B8E-9CC0-0B6DE908801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E8E101C-63D3-4B8E-9CC0-0B6DE908801C}"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F4D5E4-31A1-45ED-A9A4-A3E7056DB0F4}" type="datetimeFigureOut">
              <a:rPr lang="en-US" smtClean="0"/>
              <a:t>03/15/2017</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7F4D5E4-31A1-45ED-A9A4-A3E7056DB0F4}" type="datetimeFigureOut">
              <a:rPr lang="en-US" smtClean="0"/>
              <a:t>03/15/2017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CE8E101C-63D3-4B8E-9CC0-0B6DE908801C}"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27F4D5E4-31A1-45ED-A9A4-A3E7056DB0F4}" type="datetimeFigureOut">
              <a:rPr lang="en-US" smtClean="0"/>
              <a:t>03/15/2017</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E8E101C-63D3-4B8E-9CC0-0B6DE908801C}"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27F4D5E4-31A1-45ED-A9A4-A3E7056DB0F4}" type="datetimeFigureOut">
              <a:rPr lang="en-US" smtClean="0"/>
              <a:t>03/15/2017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E101C-63D3-4B8E-9CC0-0B6DE908801C}"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7F4D5E4-31A1-45ED-A9A4-A3E7056DB0F4}" type="datetimeFigureOut">
              <a:rPr lang="en-US" smtClean="0"/>
              <a:t>03/15/2017</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E8E101C-63D3-4B8E-9CC0-0B6DE908801C}"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7F4D5E4-31A1-45ED-A9A4-A3E7056DB0F4}" type="datetimeFigureOut">
              <a:rPr lang="en-US" smtClean="0"/>
              <a:t>03/15/2017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CE8E101C-63D3-4B8E-9CC0-0B6DE90880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7F4D5E4-31A1-45ED-A9A4-A3E7056DB0F4}" type="datetimeFigureOut">
              <a:rPr lang="en-US" smtClean="0"/>
              <a:t>03/15/2017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E8E101C-63D3-4B8E-9CC0-0B6DE90880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E8E101C-63D3-4B8E-9CC0-0B6DE908801C}"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7F4D5E4-31A1-45ED-A9A4-A3E7056DB0F4}" type="datetimeFigureOut">
              <a:rPr lang="en-US" smtClean="0"/>
              <a:t>03/15/2017</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E8E101C-63D3-4B8E-9CC0-0B6DE908801C}"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7F4D5E4-31A1-45ED-A9A4-A3E7056DB0F4}" type="datetimeFigureOut">
              <a:rPr lang="en-US" smtClean="0"/>
              <a:t>03/15/2017</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7F4D5E4-31A1-45ED-A9A4-A3E7056DB0F4}" type="datetimeFigureOut">
              <a:rPr lang="en-US" smtClean="0"/>
              <a:t>03/15/2017</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E8E101C-63D3-4B8E-9CC0-0B6DE908801C}"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pluralsight.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pass.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048000" y="2667000"/>
            <a:ext cx="5257800" cy="914400"/>
          </a:xfrm>
        </p:spPr>
        <p:txBody>
          <a:bodyPr>
            <a:noAutofit/>
          </a:bodyPr>
          <a:lstStyle/>
          <a:p>
            <a:pPr algn="r"/>
            <a:r>
              <a:rPr lang="en-US" sz="2700" dirty="0">
                <a:solidFill>
                  <a:schemeClr val="bg2">
                    <a:lumMod val="10000"/>
                  </a:schemeClr>
                </a:solidFill>
                <a:latin typeface="Arial Black" panose="020B0A04020102020204" pitchFamily="34" charset="0"/>
              </a:rPr>
              <a:t>w</a:t>
            </a:r>
            <a:r>
              <a:rPr lang="en-US" sz="2700" dirty="0" smtClean="0">
                <a:solidFill>
                  <a:schemeClr val="bg2">
                    <a:lumMod val="10000"/>
                  </a:schemeClr>
                </a:solidFill>
                <a:latin typeface="Arial Black" panose="020B0A04020102020204" pitchFamily="34" charset="0"/>
              </a:rPr>
              <a:t>ith your host:</a:t>
            </a:r>
          </a:p>
          <a:p>
            <a:pPr algn="r"/>
            <a:r>
              <a:rPr lang="en-US" sz="2700" dirty="0" smtClean="0">
                <a:solidFill>
                  <a:schemeClr val="bg2">
                    <a:lumMod val="10000"/>
                  </a:schemeClr>
                </a:solidFill>
                <a:latin typeface="Arial Black" panose="020B0A04020102020204" pitchFamily="34" charset="0"/>
              </a:rPr>
              <a:t>Josh Smith</a:t>
            </a:r>
          </a:p>
        </p:txBody>
      </p:sp>
      <p:sp>
        <p:nvSpPr>
          <p:cNvPr id="2" name="Title 1"/>
          <p:cNvSpPr>
            <a:spLocks noGrp="1"/>
          </p:cNvSpPr>
          <p:nvPr>
            <p:ph type="ctrTitle"/>
          </p:nvPr>
        </p:nvSpPr>
        <p:spPr>
          <a:xfrm>
            <a:off x="685800" y="304800"/>
            <a:ext cx="7772400" cy="1219200"/>
          </a:xfrm>
        </p:spPr>
        <p:txBody>
          <a:bodyPr>
            <a:normAutofit fontScale="90000"/>
          </a:bodyPr>
          <a:lstStyle/>
          <a:p>
            <a:r>
              <a:rPr lang="en-US" dirty="0" smtClean="0">
                <a:latin typeface="Arial Black" panose="020B0A04020102020204" pitchFamily="34" charset="0"/>
              </a:rPr>
              <a:t>AN INTRODUCTION </a:t>
            </a:r>
            <a:br>
              <a:rPr lang="en-US" dirty="0" smtClean="0">
                <a:latin typeface="Arial Black" panose="020B0A04020102020204" pitchFamily="34" charset="0"/>
              </a:rPr>
            </a:br>
            <a:r>
              <a:rPr lang="en-US" dirty="0" smtClean="0">
                <a:latin typeface="Arial Black" panose="020B0A04020102020204" pitchFamily="34" charset="0"/>
              </a:rPr>
              <a:t>TO SQL</a:t>
            </a:r>
            <a:endParaRPr lang="en-US" dirty="0">
              <a:latin typeface="Arial Black" panose="020B0A04020102020204" pitchFamily="34" charset="0"/>
            </a:endParaRPr>
          </a:p>
        </p:txBody>
      </p:sp>
      <p:sp>
        <p:nvSpPr>
          <p:cNvPr id="5" name="TextBox 4"/>
          <p:cNvSpPr txBox="1"/>
          <p:nvPr/>
        </p:nvSpPr>
        <p:spPr>
          <a:xfrm>
            <a:off x="4027714" y="3810000"/>
            <a:ext cx="4201886" cy="923330"/>
          </a:xfrm>
          <a:prstGeom prst="rect">
            <a:avLst/>
          </a:prstGeom>
          <a:noFill/>
        </p:spPr>
        <p:txBody>
          <a:bodyPr wrap="square" rtlCol="0">
            <a:spAutoFit/>
          </a:bodyPr>
          <a:lstStyle/>
          <a:p>
            <a:pPr algn="r"/>
            <a:r>
              <a:rPr lang="en-US" b="1" dirty="0" smtClean="0">
                <a:latin typeface="Arial" panose="020B0604020202020204" pitchFamily="34" charset="0"/>
                <a:cs typeface="Arial" panose="020B0604020202020204" pitchFamily="34" charset="0"/>
              </a:rPr>
              <a:t>Senior DBA</a:t>
            </a:r>
          </a:p>
          <a:p>
            <a:pPr algn="r"/>
            <a:r>
              <a:rPr lang="en-US" b="1" dirty="0">
                <a:latin typeface="Arial" panose="020B0604020202020204" pitchFamily="34" charset="0"/>
                <a:cs typeface="Arial" panose="020B0604020202020204" pitchFamily="34" charset="0"/>
              </a:rPr>
              <a:t>8</a:t>
            </a:r>
            <a:r>
              <a:rPr lang="en-US" b="1" dirty="0" smtClean="0">
                <a:latin typeface="Arial" panose="020B0604020202020204" pitchFamily="34" charset="0"/>
                <a:cs typeface="Arial" panose="020B0604020202020204" pitchFamily="34" charset="0"/>
              </a:rPr>
              <a:t> years working with SQL Server</a:t>
            </a:r>
          </a:p>
          <a:p>
            <a:pPr algn="r"/>
            <a:endParaRPr lang="en-US" b="1" dirty="0">
              <a:latin typeface="Arial" panose="020B0604020202020204" pitchFamily="34" charset="0"/>
              <a:cs typeface="Arial" panose="020B0604020202020204" pitchFamily="34" charset="0"/>
            </a:endParaRPr>
          </a:p>
        </p:txBody>
      </p:sp>
      <p:sp>
        <p:nvSpPr>
          <p:cNvPr id="6" name="TextBox 5"/>
          <p:cNvSpPr txBox="1"/>
          <p:nvPr/>
        </p:nvSpPr>
        <p:spPr>
          <a:xfrm>
            <a:off x="4027714" y="4548273"/>
            <a:ext cx="4201886" cy="923330"/>
          </a:xfrm>
          <a:prstGeom prst="rect">
            <a:avLst/>
          </a:prstGeom>
          <a:noFill/>
        </p:spPr>
        <p:txBody>
          <a:bodyPr wrap="square" rtlCol="0">
            <a:spAutoFit/>
          </a:bodyPr>
          <a:lstStyle/>
          <a:p>
            <a:pPr algn="r"/>
            <a:r>
              <a:rPr lang="en-US" b="1" dirty="0" smtClean="0">
                <a:latin typeface="Arial" panose="020B0604020202020204" pitchFamily="34" charset="0"/>
                <a:cs typeface="Arial" panose="020B0604020202020204" pitchFamily="34" charset="0"/>
              </a:rPr>
              <a:t>I started working with SQL with just a theater </a:t>
            </a:r>
            <a:r>
              <a:rPr lang="en-US" b="1" dirty="0">
                <a:latin typeface="Arial" panose="020B0604020202020204" pitchFamily="34" charset="0"/>
                <a:cs typeface="Arial" panose="020B0604020202020204" pitchFamily="34" charset="0"/>
              </a:rPr>
              <a:t>d</a:t>
            </a:r>
            <a:r>
              <a:rPr lang="en-US" b="1" dirty="0" smtClean="0">
                <a:latin typeface="Arial" panose="020B0604020202020204" pitchFamily="34" charset="0"/>
                <a:cs typeface="Arial" panose="020B0604020202020204" pitchFamily="34" charset="0"/>
              </a:rPr>
              <a:t>egree: anyone can do it!</a:t>
            </a:r>
          </a:p>
          <a:p>
            <a:endParaRPr lang="en-US" b="1" dirty="0"/>
          </a:p>
        </p:txBody>
      </p:sp>
    </p:spTree>
    <p:extLst>
      <p:ext uri="{BB962C8B-B14F-4D97-AF65-F5344CB8AC3E}">
        <p14:creationId xmlns:p14="http://schemas.microsoft.com/office/powerpoint/2010/main" val="409821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I Don’t Know About NULL</a:t>
            </a:r>
            <a:endParaRPr lang="en-US" dirty="0">
              <a:solidFill>
                <a:schemeClr val="tx1"/>
              </a:solidFill>
              <a:latin typeface="Arial Black" panose="020B0A04020102020204" pitchFamily="34" charset="0"/>
            </a:endParaRPr>
          </a:p>
        </p:txBody>
      </p:sp>
      <p:sp>
        <p:nvSpPr>
          <p:cNvPr id="4" name="TextBox 3"/>
          <p:cNvSpPr txBox="1"/>
          <p:nvPr/>
        </p:nvSpPr>
        <p:spPr>
          <a:xfrm>
            <a:off x="413656" y="1656470"/>
            <a:ext cx="8349346" cy="507831"/>
          </a:xfrm>
          <a:prstGeom prst="rect">
            <a:avLst/>
          </a:prstGeom>
          <a:noFill/>
        </p:spPr>
        <p:txBody>
          <a:bodyPr wrap="square" rtlCol="0">
            <a:spAutoFit/>
          </a:bodyPr>
          <a:lstStyle/>
          <a:p>
            <a:pPr algn="ctr"/>
            <a:r>
              <a:rPr lang="en-US" sz="2700" b="1" dirty="0" smtClean="0">
                <a:latin typeface="Arial" panose="020B0604020202020204" pitchFamily="34" charset="0"/>
                <a:cs typeface="Arial" panose="020B0604020202020204" pitchFamily="34" charset="0"/>
              </a:rPr>
              <a:t>Filtering on NULLS is special</a:t>
            </a:r>
            <a:endParaRPr lang="en-US" sz="2700" b="1" dirty="0">
              <a:latin typeface="Arial" panose="020B0604020202020204" pitchFamily="34" charset="0"/>
              <a:cs typeface="Arial" panose="020B0604020202020204" pitchFamily="34" charset="0"/>
            </a:endParaRPr>
          </a:p>
        </p:txBody>
      </p:sp>
      <p:sp>
        <p:nvSpPr>
          <p:cNvPr id="8" name="TextBox 7"/>
          <p:cNvSpPr txBox="1"/>
          <p:nvPr/>
        </p:nvSpPr>
        <p:spPr>
          <a:xfrm>
            <a:off x="386441" y="2205335"/>
            <a:ext cx="8501743" cy="461665"/>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NULLS are SQL’s way of saying: </a:t>
            </a:r>
          </a:p>
        </p:txBody>
      </p:sp>
      <p:sp>
        <p:nvSpPr>
          <p:cNvPr id="5" name="TextBox 4"/>
          <p:cNvSpPr txBox="1"/>
          <p:nvPr/>
        </p:nvSpPr>
        <p:spPr>
          <a:xfrm>
            <a:off x="2721429" y="2819400"/>
            <a:ext cx="3733800" cy="1015663"/>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¯\_(ツ)_/¯</a:t>
            </a:r>
          </a:p>
        </p:txBody>
      </p:sp>
      <p:sp>
        <p:nvSpPr>
          <p:cNvPr id="6" name="TextBox 5"/>
          <p:cNvSpPr txBox="1"/>
          <p:nvPr/>
        </p:nvSpPr>
        <p:spPr>
          <a:xfrm>
            <a:off x="914400" y="4114800"/>
            <a:ext cx="7239000" cy="1754326"/>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SQL stores NULLs where it explicit values were not provided (and are not required). Programmers and other designers sometimes then assign meaning to NULL results but SQL Server won’t know anything about it. If NULLs exist on columns you are evaluating they must be dealt with explicitly in your code or SQL will not evaluate those values: </a:t>
            </a:r>
            <a:r>
              <a:rPr lang="en-US" b="1" dirty="0" smtClean="0">
                <a:solidFill>
                  <a:schemeClr val="accent1">
                    <a:lumMod val="50000"/>
                  </a:schemeClr>
                </a:solidFill>
                <a:latin typeface="Arial" panose="020B0604020202020204" pitchFamily="34" charset="0"/>
                <a:cs typeface="Arial" panose="020B0604020202020204" pitchFamily="34" charset="0"/>
              </a:rPr>
              <a:t>they could be anything!</a:t>
            </a:r>
          </a:p>
        </p:txBody>
      </p:sp>
    </p:spTree>
    <p:extLst>
      <p:ext uri="{BB962C8B-B14F-4D97-AF65-F5344CB8AC3E}">
        <p14:creationId xmlns:p14="http://schemas.microsoft.com/office/powerpoint/2010/main" val="3288546422"/>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249"/>
                                          </p:stCondLst>
                                        </p:cTn>
                                        <p:tgtEl>
                                          <p:spTgt spid="8"/>
                                        </p:tgtEl>
                                        <p:attrNameLst>
                                          <p:attrName>style.visibility</p:attrName>
                                        </p:attrNameLst>
                                      </p:cBhvr>
                                      <p:to>
                                        <p:strVal val="visible"/>
                                      </p:to>
                                    </p:set>
                                  </p:childTnLst>
                                </p:cTn>
                              </p:par>
                              <p:par>
                                <p:cTn id="7" presetID="10" presetClass="entr" presetSubtype="0" fill="hold" grpId="0" nodeType="withEffect">
                                  <p:stCondLst>
                                    <p:cond delay="5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par>
                                <p:cTn id="10" presetID="10" presetClass="entr" presetSubtype="0" fill="hold" grpId="0" nodeType="withEffect">
                                  <p:stCondLst>
                                    <p:cond delay="75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Demo Time</a:t>
            </a:r>
            <a:endParaRPr lang="en-US" dirty="0">
              <a:solidFill>
                <a:schemeClr val="tx1"/>
              </a:solidFill>
              <a:latin typeface="Arial Black" panose="020B0A04020102020204" pitchFamily="34" charset="0"/>
            </a:endParaRPr>
          </a:p>
        </p:txBody>
      </p:sp>
      <p:sp>
        <p:nvSpPr>
          <p:cNvPr id="3" name="TextBox 2"/>
          <p:cNvSpPr txBox="1"/>
          <p:nvPr/>
        </p:nvSpPr>
        <p:spPr>
          <a:xfrm>
            <a:off x="2743200" y="2590800"/>
            <a:ext cx="3657600" cy="369332"/>
          </a:xfrm>
          <a:prstGeom prst="rect">
            <a:avLst/>
          </a:prstGeom>
          <a:noFill/>
        </p:spPr>
        <p:txBody>
          <a:bodyPr wrap="square" rtlCol="0">
            <a:spAutoFit/>
          </a:bodyPr>
          <a:lstStyle/>
          <a:p>
            <a:pPr algn="ctr"/>
            <a:r>
              <a:rPr lang="en-US" dirty="0" smtClean="0">
                <a:latin typeface="Arial Black" panose="020B0A04020102020204" pitchFamily="34" charset="0"/>
              </a:rPr>
              <a:t>What is NULL? Can we tell?</a:t>
            </a:r>
            <a:endParaRPr lang="en-US" dirty="0">
              <a:latin typeface="Arial Black" panose="020B0A04020102020204" pitchFamily="34" charset="0"/>
            </a:endParaRPr>
          </a:p>
        </p:txBody>
      </p:sp>
    </p:spTree>
    <p:extLst>
      <p:ext uri="{BB962C8B-B14F-4D97-AF65-F5344CB8AC3E}">
        <p14:creationId xmlns:p14="http://schemas.microsoft.com/office/powerpoint/2010/main" val="168139364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Run It Again Sam</a:t>
            </a:r>
            <a:endParaRPr lang="en-US" dirty="0">
              <a:solidFill>
                <a:schemeClr val="tx1"/>
              </a:solidFill>
              <a:latin typeface="Arial Black" panose="020B0A04020102020204" pitchFamily="34" charset="0"/>
            </a:endParaRPr>
          </a:p>
        </p:txBody>
      </p:sp>
      <p:sp>
        <p:nvSpPr>
          <p:cNvPr id="4" name="TextBox 3"/>
          <p:cNvSpPr txBox="1"/>
          <p:nvPr/>
        </p:nvSpPr>
        <p:spPr>
          <a:xfrm>
            <a:off x="914400" y="1719943"/>
            <a:ext cx="7239000"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You may end up with scripts you want to run on a schedule or with slightly different search criteria.</a:t>
            </a:r>
            <a:endParaRPr lang="en-US" b="1" dirty="0">
              <a:latin typeface="Arial" panose="020B0604020202020204" pitchFamily="34" charset="0"/>
              <a:cs typeface="Arial" panose="020B0604020202020204" pitchFamily="34" charset="0"/>
            </a:endParaRPr>
          </a:p>
        </p:txBody>
      </p:sp>
      <p:sp>
        <p:nvSpPr>
          <p:cNvPr id="8" name="TextBox 7"/>
          <p:cNvSpPr txBox="1"/>
          <p:nvPr/>
        </p:nvSpPr>
        <p:spPr>
          <a:xfrm>
            <a:off x="914401" y="2514600"/>
            <a:ext cx="7162800"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Variables are the answer! Variables are place holder for a value that you can determine elsewhere. </a:t>
            </a:r>
          </a:p>
        </p:txBody>
      </p:sp>
      <p:sp>
        <p:nvSpPr>
          <p:cNvPr id="6" name="TextBox 5"/>
          <p:cNvSpPr txBox="1"/>
          <p:nvPr/>
        </p:nvSpPr>
        <p:spPr>
          <a:xfrm>
            <a:off x="903514" y="3411301"/>
            <a:ext cx="5181600" cy="923330"/>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Must be declared</a:t>
            </a:r>
          </a:p>
          <a:p>
            <a:r>
              <a:rPr lang="en-US" b="1" dirty="0" smtClean="0">
                <a:latin typeface="Arial" panose="020B0604020202020204" pitchFamily="34" charset="0"/>
                <a:cs typeface="Arial" panose="020B0604020202020204" pitchFamily="34" charset="0"/>
              </a:rPr>
              <a:t>Must start with @</a:t>
            </a:r>
          </a:p>
          <a:p>
            <a:r>
              <a:rPr lang="en-US" b="1" dirty="0" smtClean="0">
                <a:solidFill>
                  <a:srgbClr val="C00000"/>
                </a:solidFill>
                <a:latin typeface="Arial" panose="020B0604020202020204" pitchFamily="34" charset="0"/>
                <a:cs typeface="Arial" panose="020B0604020202020204" pitchFamily="34" charset="0"/>
              </a:rPr>
              <a:t>Do not set value after midnight!</a:t>
            </a:r>
          </a:p>
        </p:txBody>
      </p:sp>
      <p:sp>
        <p:nvSpPr>
          <p:cNvPr id="9" name="TextBox 8"/>
          <p:cNvSpPr txBox="1"/>
          <p:nvPr/>
        </p:nvSpPr>
        <p:spPr>
          <a:xfrm>
            <a:off x="903514" y="4687669"/>
            <a:ext cx="5715002" cy="923330"/>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DECLARE @</a:t>
            </a:r>
            <a:r>
              <a:rPr lang="en-US" b="1" dirty="0" err="1" smtClean="0">
                <a:latin typeface="Arial" panose="020B0604020202020204" pitchFamily="34" charset="0"/>
                <a:cs typeface="Arial" panose="020B0604020202020204" pitchFamily="34" charset="0"/>
              </a:rPr>
              <a:t>myvariablename</a:t>
            </a:r>
            <a:r>
              <a:rPr lang="en-US" b="1" dirty="0" smtClean="0">
                <a:latin typeface="Arial" panose="020B0604020202020204" pitchFamily="34" charset="0"/>
                <a:cs typeface="Arial" panose="020B0604020202020204" pitchFamily="34" charset="0"/>
              </a:rPr>
              <a:t> AS </a:t>
            </a:r>
          </a:p>
          <a:p>
            <a:endParaRPr lang="en-US" b="1"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SELECT </a:t>
            </a: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myvariablename</a:t>
            </a: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 </a:t>
            </a:r>
            <a:endParaRPr lang="en-US"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8200" y="3530391"/>
            <a:ext cx="4343400" cy="2920342"/>
          </a:xfrm>
          <a:prstGeom prst="rect">
            <a:avLst/>
          </a:prstGeom>
        </p:spPr>
      </p:pic>
    </p:spTree>
    <p:extLst>
      <p:ext uri="{BB962C8B-B14F-4D97-AF65-F5344CB8AC3E}">
        <p14:creationId xmlns:p14="http://schemas.microsoft.com/office/powerpoint/2010/main" val="1478155447"/>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par>
                                <p:cTn id="18" presetID="2" presetClass="entr" presetSubtype="4"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Demo Time</a:t>
            </a:r>
            <a:endParaRPr lang="en-US" dirty="0">
              <a:solidFill>
                <a:schemeClr val="tx1"/>
              </a:solidFill>
              <a:latin typeface="Arial Black" panose="020B0A04020102020204" pitchFamily="34" charset="0"/>
            </a:endParaRPr>
          </a:p>
        </p:txBody>
      </p:sp>
      <p:sp>
        <p:nvSpPr>
          <p:cNvPr id="3" name="TextBox 2"/>
          <p:cNvSpPr txBox="1"/>
          <p:nvPr/>
        </p:nvSpPr>
        <p:spPr>
          <a:xfrm>
            <a:off x="2667000" y="2514600"/>
            <a:ext cx="3733800" cy="369332"/>
          </a:xfrm>
          <a:prstGeom prst="rect">
            <a:avLst/>
          </a:prstGeom>
          <a:noFill/>
        </p:spPr>
        <p:txBody>
          <a:bodyPr wrap="square" rtlCol="0">
            <a:spAutoFit/>
          </a:bodyPr>
          <a:lstStyle/>
          <a:p>
            <a:pPr algn="ctr"/>
            <a:r>
              <a:rPr lang="en-US" dirty="0" smtClean="0">
                <a:latin typeface="Arial Black" panose="020B0A04020102020204" pitchFamily="34" charset="0"/>
              </a:rPr>
              <a:t>Let’s reuse some SQL</a:t>
            </a:r>
            <a:endParaRPr lang="en-US" dirty="0">
              <a:latin typeface="Arial Black" panose="020B0A04020102020204" pitchFamily="34" charset="0"/>
            </a:endParaRPr>
          </a:p>
        </p:txBody>
      </p:sp>
    </p:spTree>
    <p:extLst>
      <p:ext uri="{BB962C8B-B14F-4D97-AF65-F5344CB8AC3E}">
        <p14:creationId xmlns:p14="http://schemas.microsoft.com/office/powerpoint/2010/main" val="85790906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The Sum of All Our Parts</a:t>
            </a:r>
            <a:endParaRPr lang="en-US" dirty="0">
              <a:solidFill>
                <a:schemeClr val="tx1"/>
              </a:solidFill>
              <a:latin typeface="Arial Black" panose="020B0A04020102020204" pitchFamily="34" charset="0"/>
            </a:endParaRPr>
          </a:p>
        </p:txBody>
      </p:sp>
      <p:sp>
        <p:nvSpPr>
          <p:cNvPr id="4" name="TextBox 3"/>
          <p:cNvSpPr txBox="1"/>
          <p:nvPr/>
        </p:nvSpPr>
        <p:spPr>
          <a:xfrm>
            <a:off x="914400" y="1719943"/>
            <a:ext cx="7162800" cy="923330"/>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Many times you’ll want to analyze data by grouping your data together. This is aggregation. SQL provides a number of ways to manipulate data in groups. </a:t>
            </a:r>
            <a:endParaRPr lang="en-US" b="1" dirty="0">
              <a:latin typeface="Arial" panose="020B0604020202020204" pitchFamily="34" charset="0"/>
              <a:cs typeface="Arial" panose="020B0604020202020204" pitchFamily="34" charset="0"/>
            </a:endParaRPr>
          </a:p>
        </p:txBody>
      </p:sp>
      <p:sp>
        <p:nvSpPr>
          <p:cNvPr id="8" name="TextBox 7"/>
          <p:cNvSpPr txBox="1"/>
          <p:nvPr/>
        </p:nvSpPr>
        <p:spPr>
          <a:xfrm>
            <a:off x="914401" y="2801541"/>
            <a:ext cx="7315200" cy="1754326"/>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Common aggregation functions:</a:t>
            </a:r>
          </a:p>
          <a:p>
            <a:r>
              <a:rPr lang="en-US" b="1" dirty="0" smtClean="0">
                <a:latin typeface="Arial" panose="020B0604020202020204" pitchFamily="34" charset="0"/>
                <a:cs typeface="Arial" panose="020B0604020202020204" pitchFamily="34" charset="0"/>
              </a:rPr>
              <a:t>COUNT</a:t>
            </a:r>
          </a:p>
          <a:p>
            <a:r>
              <a:rPr lang="en-US" b="1" dirty="0" smtClean="0">
                <a:latin typeface="Arial" panose="020B0604020202020204" pitchFamily="34" charset="0"/>
                <a:cs typeface="Arial" panose="020B0604020202020204" pitchFamily="34" charset="0"/>
              </a:rPr>
              <a:t>SUM</a:t>
            </a:r>
          </a:p>
          <a:p>
            <a:r>
              <a:rPr lang="en-US" b="1" dirty="0" smtClean="0">
                <a:latin typeface="Arial" panose="020B0604020202020204" pitchFamily="34" charset="0"/>
                <a:cs typeface="Arial" panose="020B0604020202020204" pitchFamily="34" charset="0"/>
              </a:rPr>
              <a:t>AVG</a:t>
            </a:r>
          </a:p>
          <a:p>
            <a:r>
              <a:rPr lang="en-US" b="1" dirty="0" smtClean="0">
                <a:latin typeface="Arial" panose="020B0604020202020204" pitchFamily="34" charset="0"/>
                <a:cs typeface="Arial" panose="020B0604020202020204" pitchFamily="34" charset="0"/>
              </a:rPr>
              <a:t>MIN</a:t>
            </a:r>
          </a:p>
          <a:p>
            <a:r>
              <a:rPr lang="en-US" b="1" dirty="0" smtClean="0">
                <a:latin typeface="Arial" panose="020B0604020202020204" pitchFamily="34" charset="0"/>
                <a:cs typeface="Arial" panose="020B0604020202020204" pitchFamily="34" charset="0"/>
              </a:rPr>
              <a:t>MAX</a:t>
            </a:r>
          </a:p>
        </p:txBody>
      </p:sp>
      <p:sp>
        <p:nvSpPr>
          <p:cNvPr id="11" name="TextBox 10"/>
          <p:cNvSpPr txBox="1"/>
          <p:nvPr/>
        </p:nvSpPr>
        <p:spPr>
          <a:xfrm>
            <a:off x="903514" y="5257800"/>
            <a:ext cx="3668487" cy="923330"/>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SELECT *</a:t>
            </a:r>
          </a:p>
          <a:p>
            <a:r>
              <a:rPr lang="en-US" b="1" dirty="0" smtClean="0">
                <a:latin typeface="Arial" panose="020B0604020202020204" pitchFamily="34" charset="0"/>
                <a:cs typeface="Arial" panose="020B0604020202020204" pitchFamily="34" charset="0"/>
              </a:rPr>
              <a:t>FROM table</a:t>
            </a:r>
          </a:p>
          <a:p>
            <a:r>
              <a:rPr lang="en-US" b="1" dirty="0" smtClean="0">
                <a:latin typeface="Arial" panose="020B0604020202020204" pitchFamily="34" charset="0"/>
                <a:cs typeface="Arial" panose="020B0604020202020204" pitchFamily="34" charset="0"/>
              </a:rPr>
              <a:t>GROUP BY</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7000" y="3200400"/>
            <a:ext cx="6096000" cy="304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39515288"/>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10" presetClass="entr" presetSubtype="0" fill="hold" nodeType="withEffect">
                                  <p:stCondLst>
                                    <p:cond delay="100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par>
                                <p:cTn id="11" presetID="10" presetClass="entr" presetSubtype="0" fill="hold" nodeType="withEffect">
                                  <p:stCondLst>
                                    <p:cond delay="2000"/>
                                  </p:stCondLst>
                                  <p:childTnLst>
                                    <p:set>
                                      <p:cBhvr>
                                        <p:cTn id="12" dur="1" fill="hold">
                                          <p:stCondLst>
                                            <p:cond delay="0"/>
                                          </p:stCondLst>
                                        </p:cTn>
                                        <p:tgtEl>
                                          <p:spTgt spid="8">
                                            <p:txEl>
                                              <p:pRg st="3" end="3"/>
                                            </p:txEl>
                                          </p:spTgt>
                                        </p:tgtEl>
                                        <p:attrNameLst>
                                          <p:attrName>style.visibility</p:attrName>
                                        </p:attrNameLst>
                                      </p:cBhvr>
                                      <p:to>
                                        <p:strVal val="visible"/>
                                      </p:to>
                                    </p:set>
                                    <p:animEffect transition="in" filter="fade">
                                      <p:cBhvr>
                                        <p:cTn id="13" dur="500"/>
                                        <p:tgtEl>
                                          <p:spTgt spid="8">
                                            <p:txEl>
                                              <p:pRg st="3" end="3"/>
                                            </p:txEl>
                                          </p:spTgt>
                                        </p:tgtEl>
                                      </p:cBhvr>
                                    </p:animEffect>
                                  </p:childTnLst>
                                </p:cTn>
                              </p:par>
                              <p:par>
                                <p:cTn id="14" presetID="10" presetClass="entr" presetSubtype="0" fill="hold" nodeType="withEffect">
                                  <p:stCondLst>
                                    <p:cond delay="3000"/>
                                  </p:stCondLst>
                                  <p:childTnLst>
                                    <p:set>
                                      <p:cBhvr>
                                        <p:cTn id="15" dur="1" fill="hold">
                                          <p:stCondLst>
                                            <p:cond delay="0"/>
                                          </p:stCondLst>
                                        </p:cTn>
                                        <p:tgtEl>
                                          <p:spTgt spid="8">
                                            <p:txEl>
                                              <p:pRg st="4" end="4"/>
                                            </p:txEl>
                                          </p:spTgt>
                                        </p:tgtEl>
                                        <p:attrNameLst>
                                          <p:attrName>style.visibility</p:attrName>
                                        </p:attrNameLst>
                                      </p:cBhvr>
                                      <p:to>
                                        <p:strVal val="visible"/>
                                      </p:to>
                                    </p:set>
                                    <p:animEffect transition="in" filter="fade">
                                      <p:cBhvr>
                                        <p:cTn id="16" dur="500"/>
                                        <p:tgtEl>
                                          <p:spTgt spid="8">
                                            <p:txEl>
                                              <p:pRg st="4" end="4"/>
                                            </p:txEl>
                                          </p:spTgt>
                                        </p:tgtEl>
                                      </p:cBhvr>
                                    </p:animEffect>
                                  </p:childTnLst>
                                </p:cTn>
                              </p:par>
                              <p:par>
                                <p:cTn id="17" presetID="10" presetClass="entr" presetSubtype="0" fill="hold" nodeType="withEffect">
                                  <p:stCondLst>
                                    <p:cond delay="400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500"/>
                                        <p:tgtEl>
                                          <p:spTgt spid="8">
                                            <p:txEl>
                                              <p:pRg st="5" end="5"/>
                                            </p:txEl>
                                          </p:spTgt>
                                        </p:tgtEl>
                                      </p:cBhvr>
                                    </p:animEffect>
                                  </p:childTnLst>
                                </p:cTn>
                              </p:par>
                              <p:par>
                                <p:cTn id="20" presetID="10" presetClass="entr" presetSubtype="0" fill="hold" grpId="0" nodeType="withEffect">
                                  <p:stCondLst>
                                    <p:cond delay="50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The Sum of Some of Our Parts</a:t>
            </a:r>
            <a:endParaRPr lang="en-US" dirty="0">
              <a:solidFill>
                <a:schemeClr val="tx1"/>
              </a:solidFill>
              <a:latin typeface="Arial Black" panose="020B0A04020102020204" pitchFamily="34" charset="0"/>
            </a:endParaRPr>
          </a:p>
        </p:txBody>
      </p:sp>
      <p:sp>
        <p:nvSpPr>
          <p:cNvPr id="4" name="TextBox 3"/>
          <p:cNvSpPr txBox="1"/>
          <p:nvPr/>
        </p:nvSpPr>
        <p:spPr>
          <a:xfrm>
            <a:off x="914400" y="1719943"/>
            <a:ext cx="7239000" cy="923330"/>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Sometimes you only want information for groups where the group aggregate meets a certain threshold. HAVING is a WHERE clause for groups.</a:t>
            </a:r>
            <a:endParaRPr lang="en-US" b="1" dirty="0">
              <a:latin typeface="Arial" panose="020B0604020202020204" pitchFamily="34" charset="0"/>
              <a:cs typeface="Arial" panose="020B0604020202020204" pitchFamily="34" charset="0"/>
            </a:endParaRPr>
          </a:p>
        </p:txBody>
      </p:sp>
      <p:sp>
        <p:nvSpPr>
          <p:cNvPr id="5" name="TextBox 4"/>
          <p:cNvSpPr txBox="1"/>
          <p:nvPr/>
        </p:nvSpPr>
        <p:spPr>
          <a:xfrm>
            <a:off x="914400" y="2819400"/>
            <a:ext cx="3352800" cy="1200329"/>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SELECT *</a:t>
            </a:r>
          </a:p>
          <a:p>
            <a:r>
              <a:rPr lang="en-US" b="1" dirty="0" smtClean="0">
                <a:latin typeface="Arial" panose="020B0604020202020204" pitchFamily="34" charset="0"/>
                <a:cs typeface="Arial" panose="020B0604020202020204" pitchFamily="34" charset="0"/>
              </a:rPr>
              <a:t>FROM table</a:t>
            </a:r>
          </a:p>
          <a:p>
            <a:r>
              <a:rPr lang="en-US" b="1" dirty="0" smtClean="0">
                <a:latin typeface="Arial" panose="020B0604020202020204" pitchFamily="34" charset="0"/>
                <a:cs typeface="Arial" panose="020B0604020202020204" pitchFamily="34" charset="0"/>
              </a:rPr>
              <a:t>GROUP BY grouping set</a:t>
            </a:r>
          </a:p>
          <a:p>
            <a:r>
              <a:rPr lang="en-US" b="1" dirty="0" smtClean="0">
                <a:latin typeface="Arial" panose="020B0604020202020204" pitchFamily="34" charset="0"/>
                <a:cs typeface="Arial" panose="020B0604020202020204" pitchFamily="34" charset="0"/>
              </a:rPr>
              <a:t>HAVING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333" y="3419564"/>
            <a:ext cx="4991100" cy="2809506"/>
          </a:xfrm>
          <a:prstGeom prst="rect">
            <a:avLst/>
          </a:prstGeom>
        </p:spPr>
      </p:pic>
    </p:spTree>
    <p:extLst>
      <p:ext uri="{BB962C8B-B14F-4D97-AF65-F5344CB8AC3E}">
        <p14:creationId xmlns:p14="http://schemas.microsoft.com/office/powerpoint/2010/main" val="25202440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Demo Time</a:t>
            </a:r>
            <a:endParaRPr lang="en-US" dirty="0">
              <a:solidFill>
                <a:schemeClr val="tx1"/>
              </a:solidFill>
              <a:latin typeface="Arial Black" panose="020B0A04020102020204" pitchFamily="34" charset="0"/>
            </a:endParaRPr>
          </a:p>
        </p:txBody>
      </p:sp>
      <p:sp>
        <p:nvSpPr>
          <p:cNvPr id="3" name="TextBox 2"/>
          <p:cNvSpPr txBox="1"/>
          <p:nvPr/>
        </p:nvSpPr>
        <p:spPr>
          <a:xfrm>
            <a:off x="2667000" y="2590800"/>
            <a:ext cx="3810000" cy="646331"/>
          </a:xfrm>
          <a:prstGeom prst="rect">
            <a:avLst/>
          </a:prstGeom>
          <a:noFill/>
        </p:spPr>
        <p:txBody>
          <a:bodyPr wrap="square" rtlCol="0">
            <a:spAutoFit/>
          </a:bodyPr>
          <a:lstStyle/>
          <a:p>
            <a:pPr algn="ctr"/>
            <a:r>
              <a:rPr lang="en-US" dirty="0" smtClean="0">
                <a:latin typeface="Arial Black" panose="020B0A04020102020204" pitchFamily="34" charset="0"/>
              </a:rPr>
              <a:t>Let’s Aggregate!</a:t>
            </a:r>
          </a:p>
          <a:p>
            <a:endParaRPr lang="en-US" dirty="0"/>
          </a:p>
        </p:txBody>
      </p:sp>
    </p:spTree>
    <p:extLst>
      <p:ext uri="{BB962C8B-B14F-4D97-AF65-F5344CB8AC3E}">
        <p14:creationId xmlns:p14="http://schemas.microsoft.com/office/powerpoint/2010/main" val="93979962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Black" panose="020B0A04020102020204" pitchFamily="34" charset="0"/>
              </a:rPr>
              <a:t>You Can’t Always Get What You Want</a:t>
            </a:r>
            <a:endParaRPr lang="en-US" dirty="0">
              <a:latin typeface="Arial Black" panose="020B0A04020102020204" pitchFamily="34" charset="0"/>
            </a:endParaRPr>
          </a:p>
        </p:txBody>
      </p:sp>
      <p:sp>
        <p:nvSpPr>
          <p:cNvPr id="3" name="Content Placeholder 2"/>
          <p:cNvSpPr>
            <a:spLocks noGrp="1"/>
          </p:cNvSpPr>
          <p:nvPr>
            <p:ph sz="quarter" idx="1"/>
          </p:nvPr>
        </p:nvSpPr>
        <p:spPr>
          <a:xfrm>
            <a:off x="301752" y="1527048"/>
            <a:ext cx="8503920" cy="530352"/>
          </a:xfrm>
        </p:spPr>
        <p:txBody>
          <a:bodyPr/>
          <a:lstStyle/>
          <a:p>
            <a:pPr marL="0" indent="0" algn="ctr">
              <a:buNone/>
            </a:pPr>
            <a:r>
              <a:rPr lang="en-US" b="1" dirty="0" smtClean="0">
                <a:latin typeface="Arial Black" panose="020B0A04020102020204" pitchFamily="34" charset="0"/>
                <a:cs typeface="Arial" panose="020B0604020202020204" pitchFamily="34" charset="0"/>
              </a:rPr>
              <a:t>(From Just </a:t>
            </a:r>
            <a:r>
              <a:rPr lang="en-US" b="1" dirty="0">
                <a:latin typeface="Arial Black" panose="020B0A04020102020204" pitchFamily="34" charset="0"/>
                <a:cs typeface="Arial" panose="020B0604020202020204" pitchFamily="34" charset="0"/>
              </a:rPr>
              <a:t>O</a:t>
            </a:r>
            <a:r>
              <a:rPr lang="en-US" b="1" dirty="0" smtClean="0">
                <a:latin typeface="Arial Black" panose="020B0A04020102020204" pitchFamily="34" charset="0"/>
                <a:cs typeface="Arial" panose="020B0604020202020204" pitchFamily="34" charset="0"/>
              </a:rPr>
              <a:t>ne </a:t>
            </a:r>
            <a:r>
              <a:rPr lang="en-US" b="1" dirty="0">
                <a:latin typeface="Arial Black" panose="020B0A04020102020204" pitchFamily="34" charset="0"/>
                <a:cs typeface="Arial" panose="020B0604020202020204" pitchFamily="34" charset="0"/>
              </a:rPr>
              <a:t>T</a:t>
            </a:r>
            <a:r>
              <a:rPr lang="en-US" b="1" dirty="0" smtClean="0">
                <a:latin typeface="Arial Black" panose="020B0A04020102020204" pitchFamily="34" charset="0"/>
                <a:cs typeface="Arial" panose="020B0604020202020204" pitchFamily="34" charset="0"/>
              </a:rPr>
              <a:t>able)</a:t>
            </a:r>
            <a:endParaRPr lang="en-US" b="1" dirty="0">
              <a:latin typeface="Arial Black" panose="020B0A04020102020204" pitchFamily="34" charset="0"/>
              <a:cs typeface="Arial" panose="020B0604020202020204" pitchFamily="34" charset="0"/>
            </a:endParaRPr>
          </a:p>
        </p:txBody>
      </p:sp>
      <p:sp>
        <p:nvSpPr>
          <p:cNvPr id="4" name="TextBox 3"/>
          <p:cNvSpPr txBox="1"/>
          <p:nvPr/>
        </p:nvSpPr>
        <p:spPr>
          <a:xfrm>
            <a:off x="914400" y="2133600"/>
            <a:ext cx="7086600" cy="1200329"/>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Often our data exists in multiple tables that we need to bring together to find what we want. This is the relational part of a RDBMS. Relationships are defined by keys. There are two kinds of keys in a SQL Database:</a:t>
            </a:r>
            <a:endParaRPr lang="en-US" b="1" dirty="0">
              <a:latin typeface="Arial" panose="020B0604020202020204" pitchFamily="34" charset="0"/>
              <a:cs typeface="Arial" panose="020B0604020202020204" pitchFamily="34" charset="0"/>
            </a:endParaRPr>
          </a:p>
        </p:txBody>
      </p:sp>
      <p:sp>
        <p:nvSpPr>
          <p:cNvPr id="5" name="TextBox 4"/>
          <p:cNvSpPr txBox="1"/>
          <p:nvPr/>
        </p:nvSpPr>
        <p:spPr>
          <a:xfrm>
            <a:off x="914400" y="3429000"/>
            <a:ext cx="7086600" cy="1200329"/>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Primary Keys: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a:t>
            </a:r>
            <a:r>
              <a:rPr lang="en-US" dirty="0" smtClean="0">
                <a:latin typeface="Arial" panose="020B0604020202020204" pitchFamily="34" charset="0"/>
                <a:cs typeface="Arial" panose="020B0604020202020204" pitchFamily="34" charset="0"/>
              </a:rPr>
              <a:t>niquely defines a row of data in a table.</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Usually a number in a single column, but not necessarily.</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Can be enforced by SQL Server or conceptual.</a:t>
            </a:r>
          </a:p>
        </p:txBody>
      </p:sp>
      <p:sp>
        <p:nvSpPr>
          <p:cNvPr id="6" name="TextBox 5"/>
          <p:cNvSpPr txBox="1"/>
          <p:nvPr/>
        </p:nvSpPr>
        <p:spPr>
          <a:xfrm>
            <a:off x="914400" y="4867870"/>
            <a:ext cx="7239000" cy="923330"/>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Foreign Keys:</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Foreign keys are keys that point to primary key in another table.</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FKs can be enforced by SQL Server or conceptual.</a:t>
            </a:r>
          </a:p>
        </p:txBody>
      </p:sp>
    </p:spTree>
    <p:extLst>
      <p:ext uri="{BB962C8B-B14F-4D97-AF65-F5344CB8AC3E}">
        <p14:creationId xmlns:p14="http://schemas.microsoft.com/office/powerpoint/2010/main" val="18805442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500"/>
                                        <p:tgtEl>
                                          <p:spTgt spid="5">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500"/>
                                        <p:tgtEl>
                                          <p:spTgt spid="5">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wipe(left)">
                                      <p:cBhvr>
                                        <p:cTn id="31" dur="500"/>
                                        <p:tgtEl>
                                          <p:spTgt spid="6">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fade">
                                      <p:cBhvr>
                                        <p:cTn id="34" dur="500"/>
                                        <p:tgtEl>
                                          <p:spTgt spid="6">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fade">
                                      <p:cBhvr>
                                        <p:cTn id="3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Black" panose="020B0A04020102020204" pitchFamily="34" charset="0"/>
              </a:rPr>
              <a:t>Come Together Now</a:t>
            </a:r>
            <a:endParaRPr lang="en-US" dirty="0">
              <a:latin typeface="Arial Black" panose="020B0A04020102020204" pitchFamily="34" charset="0"/>
            </a:endParaRPr>
          </a:p>
        </p:txBody>
      </p:sp>
      <p:sp>
        <p:nvSpPr>
          <p:cNvPr id="3" name="Content Placeholder 2"/>
          <p:cNvSpPr>
            <a:spLocks noGrp="1"/>
          </p:cNvSpPr>
          <p:nvPr>
            <p:ph sz="quarter" idx="1"/>
          </p:nvPr>
        </p:nvSpPr>
        <p:spPr>
          <a:xfrm>
            <a:off x="914400" y="1600200"/>
            <a:ext cx="7467600" cy="4572000"/>
          </a:xfrm>
        </p:spPr>
        <p:txBody>
          <a:bodyPr>
            <a:normAutofit lnSpcReduction="10000"/>
          </a:bodyPr>
          <a:lstStyle/>
          <a:p>
            <a:pPr marL="0" indent="0">
              <a:buNone/>
            </a:pPr>
            <a:r>
              <a:rPr lang="en-US" sz="1800" b="1" dirty="0" smtClean="0">
                <a:latin typeface="Arial" panose="020B0604020202020204" pitchFamily="34" charset="0"/>
                <a:cs typeface="Arial" panose="020B0604020202020204" pitchFamily="34" charset="0"/>
              </a:rPr>
              <a:t>SQL has a number of different ways to join table data together:</a:t>
            </a:r>
          </a:p>
          <a:p>
            <a:pPr marL="0" indent="0">
              <a:buNone/>
            </a:pPr>
            <a:endParaRPr lang="en-US" sz="1800" b="1" dirty="0" smtClean="0">
              <a:latin typeface="Arial" panose="020B0604020202020204" pitchFamily="34" charset="0"/>
              <a:cs typeface="Arial" panose="020B0604020202020204" pitchFamily="34" charset="0"/>
            </a:endParaRPr>
          </a:p>
          <a:p>
            <a:r>
              <a:rPr lang="en-US" sz="1800" b="1" dirty="0" smtClean="0">
                <a:latin typeface="Arial" panose="020B0604020202020204" pitchFamily="34" charset="0"/>
                <a:cs typeface="Arial" panose="020B0604020202020204" pitchFamily="34" charset="0"/>
              </a:rPr>
              <a:t>(INNER) JOIN</a:t>
            </a:r>
          </a:p>
          <a:p>
            <a:pPr lvl="1"/>
            <a:r>
              <a:rPr lang="en-US" sz="1300" b="1" dirty="0" smtClean="0">
                <a:latin typeface="Arial" panose="020B0604020202020204" pitchFamily="34" charset="0"/>
                <a:cs typeface="Arial" panose="020B0604020202020204" pitchFamily="34" charset="0"/>
              </a:rPr>
              <a:t>INNER JOIN returns rows from both tables where the JOIN match condition is met. INNER is optional and is assumed if omitted.</a:t>
            </a:r>
            <a:endParaRPr lang="en-US" sz="1600" b="1" dirty="0" smtClean="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LEFT JOIN</a:t>
            </a:r>
          </a:p>
          <a:p>
            <a:pPr lvl="1"/>
            <a:r>
              <a:rPr lang="en-US" sz="1300" b="1" dirty="0">
                <a:latin typeface="Arial" panose="020B0604020202020204" pitchFamily="34" charset="0"/>
                <a:cs typeface="Arial" panose="020B0604020202020204" pitchFamily="34" charset="0"/>
              </a:rPr>
              <a:t>A LEFT JOIN returns all the records from the “left” table whether there are matching records in the “right” table or not. Values in columns for the </a:t>
            </a:r>
            <a:r>
              <a:rPr lang="en-US" sz="1300" b="1" dirty="0" smtClean="0">
                <a:latin typeface="Arial" panose="020B0604020202020204" pitchFamily="34" charset="0"/>
                <a:cs typeface="Arial" panose="020B0604020202020204" pitchFamily="34" charset="0"/>
              </a:rPr>
              <a:t>“right” </a:t>
            </a:r>
            <a:r>
              <a:rPr lang="en-US" sz="1300" b="1" dirty="0">
                <a:latin typeface="Arial" panose="020B0604020202020204" pitchFamily="34" charset="0"/>
                <a:cs typeface="Arial" panose="020B0604020202020204" pitchFamily="34" charset="0"/>
              </a:rPr>
              <a:t>will be NULL for rows in the “left” table with nothing to join on</a:t>
            </a:r>
            <a:r>
              <a:rPr lang="en-US" sz="1300" b="1" dirty="0" smtClean="0">
                <a:latin typeface="Arial" panose="020B0604020202020204" pitchFamily="34" charset="0"/>
                <a:cs typeface="Arial" panose="020B0604020202020204" pitchFamily="34" charset="0"/>
              </a:rPr>
              <a:t>.</a:t>
            </a:r>
            <a:endParaRPr lang="en-US" sz="1800" b="1" dirty="0" smtClean="0">
              <a:latin typeface="Arial" panose="020B0604020202020204" pitchFamily="34" charset="0"/>
              <a:cs typeface="Arial" panose="020B0604020202020204" pitchFamily="34" charset="0"/>
            </a:endParaRPr>
          </a:p>
          <a:p>
            <a:r>
              <a:rPr lang="en-US" sz="1800" b="1" dirty="0" smtClean="0">
                <a:latin typeface="Arial" panose="020B0604020202020204" pitchFamily="34" charset="0"/>
                <a:cs typeface="Arial" panose="020B0604020202020204" pitchFamily="34" charset="0"/>
              </a:rPr>
              <a:t>RIGHT JOIN</a:t>
            </a:r>
          </a:p>
          <a:p>
            <a:pPr lvl="1"/>
            <a:r>
              <a:rPr lang="en-US" sz="1300" b="1" dirty="0" smtClean="0">
                <a:latin typeface="Arial" panose="020B0604020202020204" pitchFamily="34" charset="0"/>
                <a:cs typeface="Arial" panose="020B0604020202020204" pitchFamily="34" charset="0"/>
              </a:rPr>
              <a:t>A RIGHT JOIN </a:t>
            </a:r>
            <a:r>
              <a:rPr lang="en-US" sz="1300" b="1" dirty="0">
                <a:latin typeface="Arial" panose="020B0604020202020204" pitchFamily="34" charset="0"/>
                <a:cs typeface="Arial" panose="020B0604020202020204" pitchFamily="34" charset="0"/>
              </a:rPr>
              <a:t>returns all the records from the </a:t>
            </a:r>
            <a:r>
              <a:rPr lang="en-US" sz="1300" b="1" dirty="0" smtClean="0">
                <a:latin typeface="Arial" panose="020B0604020202020204" pitchFamily="34" charset="0"/>
                <a:cs typeface="Arial" panose="020B0604020202020204" pitchFamily="34" charset="0"/>
              </a:rPr>
              <a:t>“right” </a:t>
            </a:r>
            <a:r>
              <a:rPr lang="en-US" sz="1300" b="1" dirty="0">
                <a:latin typeface="Arial" panose="020B0604020202020204" pitchFamily="34" charset="0"/>
                <a:cs typeface="Arial" panose="020B0604020202020204" pitchFamily="34" charset="0"/>
              </a:rPr>
              <a:t>table whether there are matching records in the </a:t>
            </a:r>
            <a:r>
              <a:rPr lang="en-US" sz="1300" b="1" dirty="0" smtClean="0">
                <a:latin typeface="Arial" panose="020B0604020202020204" pitchFamily="34" charset="0"/>
                <a:cs typeface="Arial" panose="020B0604020202020204" pitchFamily="34" charset="0"/>
              </a:rPr>
              <a:t>“left” </a:t>
            </a:r>
            <a:r>
              <a:rPr lang="en-US" sz="1300" b="1" dirty="0">
                <a:latin typeface="Arial" panose="020B0604020202020204" pitchFamily="34" charset="0"/>
                <a:cs typeface="Arial" panose="020B0604020202020204" pitchFamily="34" charset="0"/>
              </a:rPr>
              <a:t>table or not. Values in columns for the </a:t>
            </a:r>
            <a:r>
              <a:rPr lang="en-US" sz="1300" b="1" dirty="0" smtClean="0">
                <a:latin typeface="Arial" panose="020B0604020202020204" pitchFamily="34" charset="0"/>
                <a:cs typeface="Arial" panose="020B0604020202020204" pitchFamily="34" charset="0"/>
              </a:rPr>
              <a:t>“left” will </a:t>
            </a:r>
            <a:r>
              <a:rPr lang="en-US" sz="1300" b="1" dirty="0">
                <a:latin typeface="Arial" panose="020B0604020202020204" pitchFamily="34" charset="0"/>
                <a:cs typeface="Arial" panose="020B0604020202020204" pitchFamily="34" charset="0"/>
              </a:rPr>
              <a:t>be NULL for rows in the </a:t>
            </a:r>
            <a:r>
              <a:rPr lang="en-US" sz="1300" b="1" dirty="0" smtClean="0">
                <a:latin typeface="Arial" panose="020B0604020202020204" pitchFamily="34" charset="0"/>
                <a:cs typeface="Arial" panose="020B0604020202020204" pitchFamily="34" charset="0"/>
              </a:rPr>
              <a:t>“right” </a:t>
            </a:r>
            <a:r>
              <a:rPr lang="en-US" sz="1300" b="1" dirty="0">
                <a:latin typeface="Arial" panose="020B0604020202020204" pitchFamily="34" charset="0"/>
                <a:cs typeface="Arial" panose="020B0604020202020204" pitchFamily="34" charset="0"/>
              </a:rPr>
              <a:t>table with nothing to join on.</a:t>
            </a:r>
          </a:p>
          <a:p>
            <a:r>
              <a:rPr lang="en-US" sz="1800" b="1" dirty="0" smtClean="0">
                <a:latin typeface="Arial" panose="020B0604020202020204" pitchFamily="34" charset="0"/>
                <a:cs typeface="Arial" panose="020B0604020202020204" pitchFamily="34" charset="0"/>
              </a:rPr>
              <a:t>FULL JOIN</a:t>
            </a:r>
          </a:p>
          <a:p>
            <a:pPr lvl="1"/>
            <a:r>
              <a:rPr lang="en-US" sz="1400" b="1" dirty="0">
                <a:latin typeface="Arial" panose="020B0604020202020204" pitchFamily="34" charset="0"/>
                <a:cs typeface="Arial" panose="020B0604020202020204" pitchFamily="34" charset="0"/>
              </a:rPr>
              <a:t>A FULL JOIN returns all records from both tables. Columns </a:t>
            </a:r>
            <a:r>
              <a:rPr lang="en-US" sz="1400" b="1" dirty="0" smtClean="0">
                <a:latin typeface="Arial" panose="020B0604020202020204" pitchFamily="34" charset="0"/>
                <a:cs typeface="Arial" panose="020B0604020202020204" pitchFamily="34" charset="0"/>
              </a:rPr>
              <a:t>on either side of the join where </a:t>
            </a:r>
            <a:r>
              <a:rPr lang="en-US" sz="1400" b="1" dirty="0">
                <a:latin typeface="Arial" panose="020B0604020202020204" pitchFamily="34" charset="0"/>
                <a:cs typeface="Arial" panose="020B0604020202020204" pitchFamily="34" charset="0"/>
              </a:rPr>
              <a:t>no join was possible will have NULL values</a:t>
            </a:r>
            <a:r>
              <a:rPr lang="en-US" sz="1400" b="1" dirty="0" smtClean="0">
                <a:latin typeface="Arial" panose="020B0604020202020204" pitchFamily="34" charset="0"/>
                <a:cs typeface="Arial" panose="020B0604020202020204" pitchFamily="34" charset="0"/>
              </a:rPr>
              <a:t>.</a:t>
            </a:r>
            <a:endParaRPr lang="en-US" sz="1300" b="1" dirty="0" smtClean="0">
              <a:latin typeface="Arial" panose="020B0604020202020204" pitchFamily="34" charset="0"/>
              <a:cs typeface="Arial" panose="020B0604020202020204" pitchFamily="34" charset="0"/>
            </a:endParaRPr>
          </a:p>
          <a:p>
            <a:r>
              <a:rPr lang="en-US" sz="1800" b="1" dirty="0" smtClean="0">
                <a:latin typeface="Arial" panose="020B0604020202020204" pitchFamily="34" charset="0"/>
                <a:cs typeface="Arial" panose="020B0604020202020204" pitchFamily="34" charset="0"/>
              </a:rPr>
              <a:t>CROSS JOIN</a:t>
            </a:r>
          </a:p>
          <a:p>
            <a:pPr lvl="1"/>
            <a:r>
              <a:rPr lang="en-US" sz="1300" b="1" dirty="0" smtClean="0">
                <a:latin typeface="Arial" panose="020B0604020202020204" pitchFamily="34" charset="0"/>
                <a:cs typeface="Arial" panose="020B0604020202020204" pitchFamily="34" charset="0"/>
              </a:rPr>
              <a:t>JOINS every row in one table to the other table. </a:t>
            </a:r>
            <a:endParaRPr lang="en-US" sz="1300" b="1" dirty="0">
              <a:latin typeface="Arial" panose="020B0604020202020204" pitchFamily="34" charset="0"/>
              <a:cs typeface="Arial" panose="020B0604020202020204" pitchFamily="34" charset="0"/>
            </a:endParaRPr>
          </a:p>
          <a:p>
            <a:pPr lvl="1"/>
            <a:r>
              <a:rPr lang="en-US" sz="1300" b="1" dirty="0" smtClean="0">
                <a:latin typeface="Arial" panose="020B0604020202020204" pitchFamily="34" charset="0"/>
                <a:cs typeface="Arial" panose="020B0604020202020204" pitchFamily="34" charset="0"/>
              </a:rPr>
              <a:t>JOIN criteria can be specified in the WHERE clause (effectively and INNER JOIN).</a:t>
            </a:r>
          </a:p>
        </p:txBody>
      </p:sp>
    </p:spTree>
    <p:extLst>
      <p:ext uri="{BB962C8B-B14F-4D97-AF65-F5344CB8AC3E}">
        <p14:creationId xmlns:p14="http://schemas.microsoft.com/office/powerpoint/2010/main" val="37930507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par>
                                <p:cTn id="13" presetID="14" presetClass="entr" presetSubtype="10" fill="hold" nodeType="withEffect">
                                  <p:stCondLst>
                                    <p:cond delay="100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0" dur="500"/>
                                        <p:tgtEl>
                                          <p:spTgt spid="3">
                                            <p:txEl>
                                              <p:pRg st="4" end="4"/>
                                            </p:txEl>
                                          </p:spTgt>
                                        </p:tgtEl>
                                      </p:cBhvr>
                                    </p:animEffect>
                                  </p:childTnLst>
                                </p:cTn>
                              </p:par>
                              <p:par>
                                <p:cTn id="21" presetID="14" presetClass="entr" presetSubtype="10" fill="hold" nodeType="withEffect">
                                  <p:stCondLst>
                                    <p:cond delay="100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8" dur="500"/>
                                        <p:tgtEl>
                                          <p:spTgt spid="3">
                                            <p:txEl>
                                              <p:pRg st="6" end="6"/>
                                            </p:txEl>
                                          </p:spTgt>
                                        </p:tgtEl>
                                      </p:cBhvr>
                                    </p:animEffect>
                                  </p:childTnLst>
                                </p:cTn>
                              </p:par>
                              <p:par>
                                <p:cTn id="29" presetID="14" presetClass="entr" presetSubtype="10" fill="hold" nodeType="withEffect">
                                  <p:stCondLst>
                                    <p:cond delay="100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6" dur="500"/>
                                        <p:tgtEl>
                                          <p:spTgt spid="3">
                                            <p:txEl>
                                              <p:pRg st="8" end="8"/>
                                            </p:txEl>
                                          </p:spTgt>
                                        </p:tgtEl>
                                      </p:cBhvr>
                                    </p:animEffect>
                                  </p:childTnLst>
                                </p:cTn>
                              </p:par>
                              <p:par>
                                <p:cTn id="37" presetID="10" presetClass="entr" presetSubtype="0" fill="hold" nodeType="withEffect">
                                  <p:stCondLst>
                                    <p:cond delay="100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par>
                                <p:cTn id="45" presetID="10" presetClass="entr" presetSubtype="0" fill="hold" nodeType="withEffect">
                                  <p:stCondLst>
                                    <p:cond delay="100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par>
                                <p:cTn id="48" presetID="10" presetClass="entr" presetSubtype="0" fill="hold" nodeType="withEffect">
                                  <p:stCondLst>
                                    <p:cond delay="100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fade">
                                      <p:cBhvr>
                                        <p:cTn id="5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Demo Time</a:t>
            </a:r>
            <a:endParaRPr lang="en-US" dirty="0">
              <a:solidFill>
                <a:schemeClr val="tx1"/>
              </a:solidFill>
              <a:latin typeface="Arial Black" panose="020B0A04020102020204" pitchFamily="34" charset="0"/>
            </a:endParaRPr>
          </a:p>
        </p:txBody>
      </p:sp>
      <p:sp>
        <p:nvSpPr>
          <p:cNvPr id="3" name="TextBox 2"/>
          <p:cNvSpPr txBox="1"/>
          <p:nvPr/>
        </p:nvSpPr>
        <p:spPr>
          <a:xfrm>
            <a:off x="2743200" y="2743200"/>
            <a:ext cx="3657600" cy="369332"/>
          </a:xfrm>
          <a:prstGeom prst="rect">
            <a:avLst/>
          </a:prstGeom>
          <a:noFill/>
        </p:spPr>
        <p:txBody>
          <a:bodyPr wrap="square" rtlCol="0">
            <a:spAutoFit/>
          </a:bodyPr>
          <a:lstStyle/>
          <a:p>
            <a:pPr algn="ctr"/>
            <a:r>
              <a:rPr lang="en-US" dirty="0" smtClean="0">
                <a:latin typeface="Arial Black" panose="020B0A04020102020204" pitchFamily="34" charset="0"/>
              </a:rPr>
              <a:t>Join me for this demo.</a:t>
            </a:r>
          </a:p>
        </p:txBody>
      </p:sp>
    </p:spTree>
    <p:extLst>
      <p:ext uri="{BB962C8B-B14F-4D97-AF65-F5344CB8AC3E}">
        <p14:creationId xmlns:p14="http://schemas.microsoft.com/office/powerpoint/2010/main" val="153108066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What Are We Learning?</a:t>
            </a:r>
            <a:endParaRPr lang="en-US" dirty="0">
              <a:latin typeface="Arial Black" panose="020B0A04020102020204" pitchFamily="34" charset="0"/>
            </a:endParaRPr>
          </a:p>
        </p:txBody>
      </p:sp>
      <p:sp>
        <p:nvSpPr>
          <p:cNvPr id="3" name="Content Placeholder 2"/>
          <p:cNvSpPr>
            <a:spLocks noGrp="1"/>
          </p:cNvSpPr>
          <p:nvPr>
            <p:ph sz="quarter" idx="1"/>
          </p:nvPr>
        </p:nvSpPr>
        <p:spPr>
          <a:xfrm>
            <a:off x="914400" y="1600200"/>
            <a:ext cx="7315200" cy="4572000"/>
          </a:xfrm>
        </p:spPr>
        <p:txBody>
          <a:bodyPr/>
          <a:lstStyle/>
          <a:p>
            <a:pPr marL="0" indent="0">
              <a:buNone/>
            </a:pPr>
            <a:r>
              <a:rPr lang="en-US" b="1" dirty="0" smtClean="0">
                <a:latin typeface="Arial" panose="020B0604020202020204" pitchFamily="34" charset="0"/>
                <a:cs typeface="Arial" panose="020B0604020202020204" pitchFamily="34" charset="0"/>
              </a:rPr>
              <a:t>What is SQL Server/RDBMS?</a:t>
            </a:r>
          </a:p>
          <a:p>
            <a:pPr marL="0" lvl="1" indent="0">
              <a:buClr>
                <a:schemeClr val="accent1"/>
              </a:buClr>
              <a:buSzPct val="85000"/>
              <a:buNone/>
            </a:pPr>
            <a:r>
              <a:rPr lang="en-US" sz="2700" b="1" dirty="0">
                <a:solidFill>
                  <a:schemeClr val="tx1"/>
                </a:solidFill>
                <a:latin typeface="Arial" panose="020B0604020202020204" pitchFamily="34" charset="0"/>
                <a:cs typeface="Arial" panose="020B0604020202020204" pitchFamily="34" charset="0"/>
              </a:rPr>
              <a:t>What is SSMS?</a:t>
            </a:r>
          </a:p>
          <a:p>
            <a:pPr lvl="1"/>
            <a:r>
              <a:rPr lang="en-US" b="1" dirty="0">
                <a:latin typeface="Arial" panose="020B0604020202020204" pitchFamily="34" charset="0"/>
                <a:cs typeface="Arial" panose="020B0604020202020204" pitchFamily="34" charset="0"/>
              </a:rPr>
              <a:t>How do I use SSMS to access SQL Server?</a:t>
            </a:r>
          </a:p>
          <a:p>
            <a:pPr marL="0" indent="0">
              <a:buNone/>
            </a:pPr>
            <a:r>
              <a:rPr lang="en-US" b="1" dirty="0" smtClean="0">
                <a:latin typeface="Arial" panose="020B0604020202020204" pitchFamily="34" charset="0"/>
                <a:cs typeface="Arial" panose="020B0604020202020204" pitchFamily="34" charset="0"/>
              </a:rPr>
              <a:t>How do I Query?</a:t>
            </a:r>
          </a:p>
          <a:p>
            <a:pPr lvl="1"/>
            <a:r>
              <a:rPr lang="en-US" b="1" dirty="0" smtClean="0">
                <a:latin typeface="Arial" panose="020B0604020202020204" pitchFamily="34" charset="0"/>
                <a:cs typeface="Arial" panose="020B0604020202020204" pitchFamily="34" charset="0"/>
              </a:rPr>
              <a:t>Filtering Data</a:t>
            </a:r>
          </a:p>
          <a:p>
            <a:pPr lvl="1"/>
            <a:r>
              <a:rPr lang="en-US" b="1" dirty="0" smtClean="0">
                <a:latin typeface="Arial" panose="020B0604020202020204" pitchFamily="34" charset="0"/>
                <a:cs typeface="Arial" panose="020B0604020202020204" pitchFamily="34" charset="0"/>
              </a:rPr>
              <a:t>Aggregating Data</a:t>
            </a:r>
          </a:p>
          <a:p>
            <a:pPr lvl="1"/>
            <a:r>
              <a:rPr lang="en-US" b="1" dirty="0" smtClean="0">
                <a:latin typeface="Arial" panose="020B0604020202020204" pitchFamily="34" charset="0"/>
                <a:cs typeface="Arial" panose="020B0604020202020204" pitchFamily="34" charset="0"/>
              </a:rPr>
              <a:t>Joining &amp; Subqueries</a:t>
            </a:r>
          </a:p>
          <a:p>
            <a:pPr marL="0" indent="0">
              <a:buNone/>
            </a:pPr>
            <a:r>
              <a:rPr lang="en-US" b="1" dirty="0" smtClean="0">
                <a:latin typeface="Arial" panose="020B0604020202020204" pitchFamily="34" charset="0"/>
                <a:cs typeface="Arial" panose="020B0604020202020204" pitchFamily="34" charset="0"/>
              </a:rPr>
              <a:t>SQL Tips</a:t>
            </a:r>
          </a:p>
          <a:p>
            <a:pPr marL="0" indent="0">
              <a:buNone/>
            </a:pPr>
            <a:r>
              <a:rPr lang="en-US" b="1" dirty="0" smtClean="0">
                <a:latin typeface="Arial" panose="020B0604020202020204" pitchFamily="34" charset="0"/>
                <a:cs typeface="Arial" panose="020B0604020202020204" pitchFamily="34" charset="0"/>
              </a:rPr>
              <a:t>Further resources</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17960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5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tx1"/>
                </a:solidFill>
                <a:latin typeface="Arial Black" panose="020B0A04020102020204" pitchFamily="34" charset="0"/>
              </a:rPr>
              <a:t>Yo</a:t>
            </a:r>
            <a:r>
              <a:rPr lang="en-US" dirty="0" smtClean="0">
                <a:solidFill>
                  <a:schemeClr val="tx1"/>
                </a:solidFill>
                <a:latin typeface="Arial Black" panose="020B0A04020102020204" pitchFamily="34" charset="0"/>
              </a:rPr>
              <a:t> Dawg: I Heard You Like Joins</a:t>
            </a:r>
            <a:endParaRPr lang="en-US" dirty="0">
              <a:solidFill>
                <a:schemeClr val="tx1"/>
              </a:solidFill>
              <a:latin typeface="Arial Black" panose="020B0A04020102020204" pitchFamily="34" charset="0"/>
            </a:endParaRPr>
          </a:p>
        </p:txBody>
      </p:sp>
      <p:sp>
        <p:nvSpPr>
          <p:cNvPr id="4" name="TextBox 3"/>
          <p:cNvSpPr txBox="1"/>
          <p:nvPr/>
        </p:nvSpPr>
        <p:spPr>
          <a:xfrm>
            <a:off x="903514" y="1567543"/>
            <a:ext cx="7908471"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Additionally we also have self joins and sub-queries.</a:t>
            </a:r>
            <a:endParaRPr lang="en-US" b="1" dirty="0">
              <a:latin typeface="Arial" panose="020B0604020202020204" pitchFamily="34" charset="0"/>
              <a:cs typeface="Arial" panose="020B0604020202020204" pitchFamily="34" charset="0"/>
            </a:endParaRPr>
          </a:p>
        </p:txBody>
      </p:sp>
      <p:sp>
        <p:nvSpPr>
          <p:cNvPr id="7" name="TextBox 6"/>
          <p:cNvSpPr txBox="1"/>
          <p:nvPr/>
        </p:nvSpPr>
        <p:spPr>
          <a:xfrm>
            <a:off x="903515" y="3429001"/>
            <a:ext cx="3820885" cy="2031325"/>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Sub-Queries are not necessarily a join but they are close enough to include here.</a:t>
            </a:r>
          </a:p>
          <a:p>
            <a:endParaRPr lang="en-US" b="1"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A sub-query is a query inside a query that the outer query is dependent on in some way.</a:t>
            </a:r>
            <a:endParaRPr lang="en-US"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0536" y="3581400"/>
            <a:ext cx="4174672" cy="2780332"/>
          </a:xfrm>
          <a:prstGeom prst="rect">
            <a:avLst/>
          </a:prstGeom>
        </p:spPr>
      </p:pic>
      <p:sp>
        <p:nvSpPr>
          <p:cNvPr id="5" name="TextBox 4"/>
          <p:cNvSpPr txBox="1"/>
          <p:nvPr/>
        </p:nvSpPr>
        <p:spPr>
          <a:xfrm>
            <a:off x="870857" y="1936875"/>
            <a:ext cx="7511143" cy="1200329"/>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Self Joins are possible when you have a key that is self referential.</a:t>
            </a:r>
          </a:p>
          <a:p>
            <a:endParaRPr lang="en-US" b="1"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For Example: Employees may have column for their manager that contains their manager’s employee number.</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842343"/>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5" dur="500"/>
                                        <p:tgtEl>
                                          <p:spTgt spid="7">
                                            <p:txEl>
                                              <p:pRg st="2" end="2"/>
                                            </p:txEl>
                                          </p:spTgt>
                                        </p:tgtEl>
                                      </p:cBhvr>
                                    </p:animEffect>
                                  </p:childTnLst>
                                </p:cTn>
                              </p:par>
                              <p:par>
                                <p:cTn id="16" presetID="14" presetClass="entr" presetSubtype="10" fill="hold" nodeType="withEffect">
                                  <p:stCondLst>
                                    <p:cond delay="200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Demo Time</a:t>
            </a:r>
            <a:endParaRPr lang="en-US" dirty="0">
              <a:solidFill>
                <a:schemeClr val="tx1"/>
              </a:solidFill>
              <a:latin typeface="Arial Black" panose="020B0A04020102020204" pitchFamily="34" charset="0"/>
            </a:endParaRPr>
          </a:p>
        </p:txBody>
      </p:sp>
      <p:sp>
        <p:nvSpPr>
          <p:cNvPr id="3" name="TextBox 2"/>
          <p:cNvSpPr txBox="1"/>
          <p:nvPr/>
        </p:nvSpPr>
        <p:spPr>
          <a:xfrm>
            <a:off x="2743200" y="2743200"/>
            <a:ext cx="3657600" cy="646331"/>
          </a:xfrm>
          <a:prstGeom prst="rect">
            <a:avLst/>
          </a:prstGeom>
          <a:noFill/>
        </p:spPr>
        <p:txBody>
          <a:bodyPr wrap="square" rtlCol="0">
            <a:spAutoFit/>
          </a:bodyPr>
          <a:lstStyle/>
          <a:p>
            <a:pPr algn="ctr"/>
            <a:r>
              <a:rPr lang="en-US" dirty="0" smtClean="0">
                <a:latin typeface="Arial Black" panose="020B0A04020102020204" pitchFamily="34" charset="0"/>
              </a:rPr>
              <a:t>So let’s query inside some other queries.</a:t>
            </a:r>
          </a:p>
        </p:txBody>
      </p:sp>
    </p:spTree>
    <p:extLst>
      <p:ext uri="{BB962C8B-B14F-4D97-AF65-F5344CB8AC3E}">
        <p14:creationId xmlns:p14="http://schemas.microsoft.com/office/powerpoint/2010/main" val="424904682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A Little Help From Your Friend</a:t>
            </a:r>
            <a:endParaRPr lang="en-US" dirty="0">
              <a:solidFill>
                <a:schemeClr val="tx1"/>
              </a:solidFill>
              <a:latin typeface="Arial Black" panose="020B0A04020102020204" pitchFamily="34" charset="0"/>
            </a:endParaRPr>
          </a:p>
        </p:txBody>
      </p:sp>
      <p:sp>
        <p:nvSpPr>
          <p:cNvPr id="4" name="TextBox 3"/>
          <p:cNvSpPr txBox="1"/>
          <p:nvPr/>
        </p:nvSpPr>
        <p:spPr>
          <a:xfrm>
            <a:off x="914400" y="1752600"/>
            <a:ext cx="7162800" cy="3693319"/>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Making Queries faster: Indexes are your best friend for speeding up queries.</a:t>
            </a:r>
          </a:p>
          <a:p>
            <a:endParaRPr lang="en-US" b="1"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An Index is a sorted list of the data (or a subset) from a table.</a:t>
            </a:r>
          </a:p>
          <a:p>
            <a:endParaRPr lang="en-US"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Heaps: digging through the laundry pile to find one sock.</a:t>
            </a:r>
          </a:p>
          <a:p>
            <a:pPr marL="285750"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Indexes: you know your socks are kept in the sock drawer.</a:t>
            </a:r>
          </a:p>
          <a:p>
            <a:pPr marL="742950" lvl="1" indent="-285750">
              <a:buFont typeface="Arial" panose="020B0604020202020204" pitchFamily="34" charset="0"/>
              <a:buChar char="•"/>
            </a:pPr>
            <a:endParaRPr lang="en-US" b="1" dirty="0" smtClean="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Primary </a:t>
            </a:r>
            <a:r>
              <a:rPr lang="en-US" b="1" dirty="0">
                <a:latin typeface="Arial" panose="020B0604020202020204" pitchFamily="34" charset="0"/>
                <a:cs typeface="Arial" panose="020B0604020202020204" pitchFamily="34" charset="0"/>
              </a:rPr>
              <a:t>key is the table on the </a:t>
            </a:r>
            <a:r>
              <a:rPr lang="en-US" b="1" dirty="0" smtClean="0">
                <a:latin typeface="Arial" panose="020B0604020202020204" pitchFamily="34" charset="0"/>
                <a:cs typeface="Arial" panose="020B0604020202020204" pitchFamily="34" charset="0"/>
              </a:rPr>
              <a:t>disk.</a:t>
            </a:r>
            <a:endParaRPr lang="en-US" b="1"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Index is a second </a:t>
            </a:r>
            <a:r>
              <a:rPr lang="en-US" b="1" dirty="0" smtClean="0">
                <a:latin typeface="Arial" panose="020B0604020202020204" pitchFamily="34" charset="0"/>
                <a:cs typeface="Arial" panose="020B0604020202020204" pitchFamily="34" charset="0"/>
              </a:rPr>
              <a:t>copy of the table.</a:t>
            </a:r>
            <a:endParaRPr lang="en-US" b="1" dirty="0">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endParaRPr lang="en-US" b="1" dirty="0" smtClean="0">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A covering index means never touching the table.</a:t>
            </a:r>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41541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Help You Can Do Without</a:t>
            </a:r>
            <a:endParaRPr lang="en-US" dirty="0">
              <a:solidFill>
                <a:schemeClr val="tx1"/>
              </a:solidFill>
              <a:latin typeface="Arial Black" panose="020B0A04020102020204" pitchFamily="34" charset="0"/>
            </a:endParaRPr>
          </a:p>
        </p:txBody>
      </p:sp>
      <p:sp>
        <p:nvSpPr>
          <p:cNvPr id="8" name="TextBox 7"/>
          <p:cNvSpPr txBox="1"/>
          <p:nvPr/>
        </p:nvSpPr>
        <p:spPr>
          <a:xfrm>
            <a:off x="903514" y="1600200"/>
            <a:ext cx="7315200" cy="4524315"/>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You might read about or have had the query hint NOLOCK recommended to you by a friend. (Also see READ_UNCOMMITTED.)</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SQL Server maintains data integrity by taking out locks on data that it is reading or modifying.</a:t>
            </a:r>
          </a:p>
          <a:p>
            <a:endParaRPr lang="en-US" dirty="0" smtClean="0">
              <a:latin typeface="Arial" panose="020B0604020202020204" pitchFamily="34" charset="0"/>
              <a:cs typeface="Arial" panose="020B0604020202020204" pitchFamily="34" charset="0"/>
            </a:endParaRPr>
          </a:p>
          <a:p>
            <a:pPr algn="ctr"/>
            <a:r>
              <a:rPr lang="en-US" b="1" dirty="0" smtClean="0">
                <a:solidFill>
                  <a:srgbClr val="FF0000"/>
                </a:solidFill>
                <a:latin typeface="Arial" panose="020B0604020202020204" pitchFamily="34" charset="0"/>
                <a:cs typeface="Arial" panose="020B0604020202020204" pitchFamily="34" charset="0"/>
              </a:rPr>
              <a:t>Read   Update   Insert   Delete </a:t>
            </a:r>
            <a:r>
              <a:rPr lang="en-US" b="1" dirty="0">
                <a:latin typeface="Arial" panose="020B0604020202020204" pitchFamily="34" charset="0"/>
                <a:cs typeface="Arial" panose="020B0604020202020204" pitchFamily="34" charset="0"/>
              </a:rPr>
              <a:t>| </a:t>
            </a:r>
            <a:r>
              <a:rPr lang="en-US" b="1" dirty="0" smtClean="0">
                <a:solidFill>
                  <a:srgbClr val="00B050"/>
                </a:solidFill>
                <a:latin typeface="Arial" panose="020B0604020202020204" pitchFamily="34" charset="0"/>
                <a:cs typeface="Arial" panose="020B0604020202020204" pitchFamily="34" charset="0"/>
              </a:rPr>
              <a:t>Row   Page</a:t>
            </a:r>
            <a:r>
              <a:rPr lang="en-US" dirty="0" smtClean="0">
                <a:solidFill>
                  <a:srgbClr val="00B050"/>
                </a:solidFill>
                <a:latin typeface="Arial" panose="020B0604020202020204" pitchFamily="34" charset="0"/>
                <a:cs typeface="Arial" panose="020B0604020202020204" pitchFamily="34" charset="0"/>
              </a:rPr>
              <a:t>   </a:t>
            </a:r>
            <a:r>
              <a:rPr lang="en-US" b="1" dirty="0" smtClean="0">
                <a:solidFill>
                  <a:srgbClr val="00B050"/>
                </a:solidFill>
                <a:latin typeface="Arial" panose="020B0604020202020204" pitchFamily="34" charset="0"/>
                <a:cs typeface="Arial" panose="020B0604020202020204" pitchFamily="34" charset="0"/>
              </a:rPr>
              <a:t>Table</a:t>
            </a:r>
            <a:endParaRPr lang="en-US" b="1" dirty="0">
              <a:solidFill>
                <a:srgbClr val="00B050"/>
              </a:solidFill>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NOLOCK instructs SQL to ignore locks taken out by other processes and just return everything it finds.</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If your system is transactional you’ll get bad data as it is inserted or updated.</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If your system is not transactional (such as a reporting database) it won’t matter but you’ll get no benefit.</a:t>
            </a:r>
          </a:p>
        </p:txBody>
      </p:sp>
    </p:spTree>
    <p:extLst>
      <p:ext uri="{BB962C8B-B14F-4D97-AF65-F5344CB8AC3E}">
        <p14:creationId xmlns:p14="http://schemas.microsoft.com/office/powerpoint/2010/main" val="29481846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animEffect transition="in" filter="fade">
                                      <p:cBhvr>
                                        <p:cTn id="7" dur="500"/>
                                        <p:tgtEl>
                                          <p:spTgt spid="8">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8" end="8"/>
                                            </p:txEl>
                                          </p:spTgt>
                                        </p:tgtEl>
                                        <p:attrNameLst>
                                          <p:attrName>style.visibility</p:attrName>
                                        </p:attrNameLst>
                                      </p:cBhvr>
                                      <p:to>
                                        <p:strVal val="visible"/>
                                      </p:to>
                                    </p:set>
                                    <p:animEffect transition="in" filter="fade">
                                      <p:cBhvr>
                                        <p:cTn id="12" dur="500"/>
                                        <p:tgtEl>
                                          <p:spTgt spid="8">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10" end="10"/>
                                            </p:txEl>
                                          </p:spTgt>
                                        </p:tgtEl>
                                        <p:attrNameLst>
                                          <p:attrName>style.visibility</p:attrName>
                                        </p:attrNameLst>
                                      </p:cBhvr>
                                      <p:to>
                                        <p:strVal val="visible"/>
                                      </p:to>
                                    </p:set>
                                    <p:animEffect transition="in" filter="fade">
                                      <p:cBhvr>
                                        <p:cTn id="17"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Demo Time</a:t>
            </a:r>
            <a:endParaRPr lang="en-US" dirty="0">
              <a:solidFill>
                <a:schemeClr val="tx1"/>
              </a:solidFill>
              <a:latin typeface="Arial Black" panose="020B0A04020102020204" pitchFamily="34" charset="0"/>
            </a:endParaRPr>
          </a:p>
        </p:txBody>
      </p:sp>
      <p:sp>
        <p:nvSpPr>
          <p:cNvPr id="3" name="TextBox 2"/>
          <p:cNvSpPr txBox="1"/>
          <p:nvPr/>
        </p:nvSpPr>
        <p:spPr>
          <a:xfrm>
            <a:off x="2743200" y="3101255"/>
            <a:ext cx="3657600" cy="646331"/>
          </a:xfrm>
          <a:prstGeom prst="rect">
            <a:avLst/>
          </a:prstGeom>
          <a:noFill/>
        </p:spPr>
        <p:txBody>
          <a:bodyPr wrap="square" rtlCol="0">
            <a:spAutoFit/>
          </a:bodyPr>
          <a:lstStyle/>
          <a:p>
            <a:pPr algn="ctr"/>
            <a:r>
              <a:rPr lang="en-US" dirty="0" smtClean="0">
                <a:latin typeface="Arial Black" panose="020B0A04020102020204" pitchFamily="34" charset="0"/>
              </a:rPr>
              <a:t>I learned NOLOCK from watching YOU!</a:t>
            </a:r>
            <a:endParaRPr lang="en-US" dirty="0">
              <a:latin typeface="Arial Black" panose="020B0A04020102020204" pitchFamily="34" charset="0"/>
            </a:endParaRPr>
          </a:p>
        </p:txBody>
      </p:sp>
    </p:spTree>
    <p:extLst>
      <p:ext uri="{BB962C8B-B14F-4D97-AF65-F5344CB8AC3E}">
        <p14:creationId xmlns:p14="http://schemas.microsoft.com/office/powerpoint/2010/main" val="418278414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Readability, A Common Problem</a:t>
            </a:r>
            <a:endParaRPr lang="en-US" dirty="0">
              <a:solidFill>
                <a:schemeClr val="tx1"/>
              </a:solidFill>
              <a:latin typeface="Arial Black" panose="020B0A04020102020204" pitchFamily="34" charset="0"/>
            </a:endParaRPr>
          </a:p>
        </p:txBody>
      </p:sp>
      <p:sp>
        <p:nvSpPr>
          <p:cNvPr id="10" name="TextBox 9"/>
          <p:cNvSpPr txBox="1"/>
          <p:nvPr/>
        </p:nvSpPr>
        <p:spPr>
          <a:xfrm>
            <a:off x="914400" y="1600200"/>
            <a:ext cx="8077200"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Common Table Expressions: Making SQL more readable</a:t>
            </a:r>
          </a:p>
        </p:txBody>
      </p:sp>
      <p:sp>
        <p:nvSpPr>
          <p:cNvPr id="11" name="TextBox 10"/>
          <p:cNvSpPr txBox="1"/>
          <p:nvPr/>
        </p:nvSpPr>
        <p:spPr>
          <a:xfrm>
            <a:off x="914400" y="2121932"/>
            <a:ext cx="7162800" cy="2308324"/>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CTE can help you organize and read complex SQL queries more easily by nesting queries and re-using the results.</a:t>
            </a:r>
          </a:p>
          <a:p>
            <a:endParaRPr lang="en-US" b="1"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Syntax:</a:t>
            </a:r>
          </a:p>
          <a:p>
            <a:endParaRPr lang="en-US" b="1"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 WITH </a:t>
            </a:r>
            <a:r>
              <a:rPr lang="en-US" b="1" dirty="0" smtClean="0">
                <a:solidFill>
                  <a:srgbClr val="FF0000"/>
                </a:solidFill>
                <a:latin typeface="Arial" panose="020B0604020202020204" pitchFamily="34" charset="0"/>
                <a:cs typeface="Arial" panose="020B0604020202020204" pitchFamily="34" charset="0"/>
              </a:rPr>
              <a:t>&lt;CTE NAME&gt; </a:t>
            </a:r>
            <a:r>
              <a:rPr lang="en-US" b="1" dirty="0" smtClean="0">
                <a:latin typeface="Arial" panose="020B0604020202020204" pitchFamily="34" charset="0"/>
                <a:cs typeface="Arial" panose="020B0604020202020204" pitchFamily="34" charset="0"/>
              </a:rPr>
              <a:t>AS ( </a:t>
            </a:r>
            <a:r>
              <a:rPr lang="en-US" b="1" dirty="0" smtClean="0">
                <a:solidFill>
                  <a:srgbClr val="FF0000"/>
                </a:solidFill>
                <a:latin typeface="Arial" panose="020B0604020202020204" pitchFamily="34" charset="0"/>
                <a:cs typeface="Arial" panose="020B0604020202020204" pitchFamily="34" charset="0"/>
              </a:rPr>
              <a:t>subquery</a:t>
            </a:r>
            <a:r>
              <a:rPr lang="en-US" b="1" dirty="0" smtClean="0">
                <a:latin typeface="Arial" panose="020B0604020202020204" pitchFamily="34" charset="0"/>
                <a:cs typeface="Arial" panose="020B0604020202020204" pitchFamily="34" charset="0"/>
              </a:rPr>
              <a:t> )</a:t>
            </a:r>
          </a:p>
          <a:p>
            <a:r>
              <a:rPr lang="en-US" b="1" dirty="0" smtClean="0">
                <a:latin typeface="Arial" panose="020B0604020202020204" pitchFamily="34" charset="0"/>
                <a:cs typeface="Arial" panose="020B0604020202020204" pitchFamily="34" charset="0"/>
              </a:rPr>
              <a:t>SELECT *</a:t>
            </a:r>
          </a:p>
          <a:p>
            <a:r>
              <a:rPr lang="en-US" b="1" dirty="0" smtClean="0">
                <a:latin typeface="Arial" panose="020B0604020202020204" pitchFamily="34" charset="0"/>
                <a:cs typeface="Arial" panose="020B0604020202020204" pitchFamily="34" charset="0"/>
              </a:rPr>
              <a:t>FROM </a:t>
            </a:r>
            <a:r>
              <a:rPr lang="en-US" b="1" dirty="0" smtClean="0">
                <a:solidFill>
                  <a:srgbClr val="FF0000"/>
                </a:solidFill>
                <a:latin typeface="Arial" panose="020B0604020202020204" pitchFamily="34" charset="0"/>
                <a:cs typeface="Arial" panose="020B0604020202020204" pitchFamily="34" charset="0"/>
              </a:rPr>
              <a:t>&lt;CTE NAME&gt;</a:t>
            </a:r>
          </a:p>
        </p:txBody>
      </p:sp>
    </p:spTree>
    <p:extLst>
      <p:ext uri="{BB962C8B-B14F-4D97-AF65-F5344CB8AC3E}">
        <p14:creationId xmlns:p14="http://schemas.microsoft.com/office/powerpoint/2010/main" val="1318008442"/>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Demo Time</a:t>
            </a:r>
            <a:endParaRPr lang="en-US" dirty="0">
              <a:solidFill>
                <a:schemeClr val="tx1"/>
              </a:solidFill>
              <a:latin typeface="Arial Black" panose="020B0A04020102020204" pitchFamily="34" charset="0"/>
            </a:endParaRPr>
          </a:p>
        </p:txBody>
      </p:sp>
      <p:sp>
        <p:nvSpPr>
          <p:cNvPr id="3" name="TextBox 2"/>
          <p:cNvSpPr txBox="1"/>
          <p:nvPr/>
        </p:nvSpPr>
        <p:spPr>
          <a:xfrm>
            <a:off x="2743200" y="2743200"/>
            <a:ext cx="3657600" cy="646331"/>
          </a:xfrm>
          <a:prstGeom prst="rect">
            <a:avLst/>
          </a:prstGeom>
          <a:noFill/>
        </p:spPr>
        <p:txBody>
          <a:bodyPr wrap="square" rtlCol="0">
            <a:spAutoFit/>
          </a:bodyPr>
          <a:lstStyle/>
          <a:p>
            <a:pPr algn="ctr"/>
            <a:r>
              <a:rPr lang="en-US" dirty="0" smtClean="0">
                <a:latin typeface="Arial Black" panose="020B0A04020102020204" pitchFamily="34" charset="0"/>
              </a:rPr>
              <a:t>This demo is far from common.</a:t>
            </a:r>
            <a:endParaRPr lang="en-US" dirty="0">
              <a:latin typeface="Arial Black" panose="020B0A04020102020204" pitchFamily="34" charset="0"/>
            </a:endParaRPr>
          </a:p>
        </p:txBody>
      </p:sp>
    </p:spTree>
    <p:extLst>
      <p:ext uri="{BB962C8B-B14F-4D97-AF65-F5344CB8AC3E}">
        <p14:creationId xmlns:p14="http://schemas.microsoft.com/office/powerpoint/2010/main" val="297967054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Finding that Special Table</a:t>
            </a:r>
            <a:endParaRPr lang="en-US" dirty="0">
              <a:solidFill>
                <a:schemeClr val="tx1"/>
              </a:solidFill>
              <a:latin typeface="Arial Black" panose="020B0A04020102020204" pitchFamily="34" charset="0"/>
            </a:endParaRPr>
          </a:p>
        </p:txBody>
      </p:sp>
      <p:sp>
        <p:nvSpPr>
          <p:cNvPr id="8" name="TextBox 7"/>
          <p:cNvSpPr txBox="1"/>
          <p:nvPr/>
        </p:nvSpPr>
        <p:spPr>
          <a:xfrm>
            <a:off x="947057" y="1600200"/>
            <a:ext cx="7053944"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What table are you looking for in </a:t>
            </a:r>
            <a:r>
              <a:rPr lang="en-US" b="1" dirty="0" err="1" smtClean="0">
                <a:latin typeface="Arial" panose="020B0604020202020204" pitchFamily="34" charset="0"/>
                <a:cs typeface="Arial" panose="020B0604020202020204" pitchFamily="34" charset="0"/>
              </a:rPr>
              <a:t>PHXCore</a:t>
            </a:r>
            <a:r>
              <a:rPr lang="en-US" b="1" dirty="0" smtClean="0">
                <a:latin typeface="Arial" panose="020B0604020202020204" pitchFamily="34" charset="0"/>
                <a:cs typeface="Arial" panose="020B0604020202020204" pitchFamily="34" charset="0"/>
              </a:rPr>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438400"/>
            <a:ext cx="6534150" cy="4000500"/>
          </a:xfrm>
          <a:prstGeom prst="rect">
            <a:avLst/>
          </a:prstGeom>
        </p:spPr>
      </p:pic>
      <p:sp>
        <p:nvSpPr>
          <p:cNvPr id="4" name="TextBox 3"/>
          <p:cNvSpPr txBox="1"/>
          <p:nvPr/>
        </p:nvSpPr>
        <p:spPr>
          <a:xfrm>
            <a:off x="947056" y="1969532"/>
            <a:ext cx="6672944"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In Member Management on any screen: Select: File </a:t>
            </a:r>
            <a:r>
              <a:rPr lang="en-US" dirty="0">
                <a:latin typeface="Arial" panose="020B0604020202020204" pitchFamily="34" charset="0"/>
                <a:cs typeface="Arial" panose="020B0604020202020204" pitchFamily="34" charset="0"/>
              </a:rPr>
              <a:t>→ About</a:t>
            </a:r>
          </a:p>
        </p:txBody>
      </p:sp>
      <p:sp>
        <p:nvSpPr>
          <p:cNvPr id="6" name="Right Arrow 5"/>
          <p:cNvSpPr/>
          <p:nvPr/>
        </p:nvSpPr>
        <p:spPr>
          <a:xfrm rot="10800000">
            <a:off x="5867400" y="4482193"/>
            <a:ext cx="533400" cy="361950"/>
          </a:xfrm>
          <a:prstGeom prst="rightArrow">
            <a:avLst>
              <a:gd name="adj1" fmla="val 56015"/>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062536" y="5029200"/>
            <a:ext cx="2143126" cy="646331"/>
          </a:xfrm>
          <a:prstGeom prst="rect">
            <a:avLst/>
          </a:prstGeom>
          <a:noFill/>
        </p:spPr>
        <p:txBody>
          <a:bodyPr wrap="square" rtlCol="0">
            <a:spAutoFit/>
          </a:bodyPr>
          <a:lstStyle/>
          <a:p>
            <a:pPr algn="ctr"/>
            <a:r>
              <a:rPr lang="en-US" dirty="0" smtClean="0">
                <a:solidFill>
                  <a:srgbClr val="FF0000"/>
                </a:solidFill>
                <a:latin typeface="Arial" panose="020B0604020202020204" pitchFamily="34" charset="0"/>
                <a:cs typeface="Arial" panose="020B0604020202020204" pitchFamily="34" charset="0"/>
              </a:rPr>
              <a:t>Your source table name is here</a:t>
            </a:r>
            <a:endParaRPr lang="en-US"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5610044"/>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4" presetClass="entr" presetSubtype="10" fill="hold" nodeType="withEffect">
                                  <p:stCondLst>
                                    <p:cond delay="200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Arial Black" panose="020B0A04020102020204" pitchFamily="34" charset="0"/>
              </a:rPr>
              <a:t>More Resources</a:t>
            </a:r>
            <a:endParaRPr lang="en-US" b="1" dirty="0">
              <a:solidFill>
                <a:schemeClr val="tx1"/>
              </a:solidFill>
              <a:latin typeface="Arial Black" panose="020B0A04020102020204" pitchFamily="34" charset="0"/>
            </a:endParaRPr>
          </a:p>
        </p:txBody>
      </p:sp>
      <p:sp>
        <p:nvSpPr>
          <p:cNvPr id="5" name="Content Placeholder 4"/>
          <p:cNvSpPr>
            <a:spLocks noGrp="1"/>
          </p:cNvSpPr>
          <p:nvPr>
            <p:ph sz="quarter" idx="1"/>
          </p:nvPr>
        </p:nvSpPr>
        <p:spPr>
          <a:xfrm>
            <a:off x="914400" y="1527048"/>
            <a:ext cx="7772400" cy="4572000"/>
          </a:xfrm>
        </p:spPr>
        <p:txBody>
          <a:bodyPr>
            <a:normAutofit fontScale="55000" lnSpcReduction="20000"/>
          </a:bodyPr>
          <a:lstStyle/>
          <a:p>
            <a:pPr marL="11430" indent="0">
              <a:buNone/>
            </a:pPr>
            <a:r>
              <a:rPr lang="en-US" b="1" dirty="0">
                <a:latin typeface="Arial" panose="020B0604020202020204" pitchFamily="34" charset="0"/>
                <a:cs typeface="Arial" panose="020B0604020202020204" pitchFamily="34" charset="0"/>
              </a:rPr>
              <a:t>SQL Headfirst: Intro to SQL </a:t>
            </a:r>
            <a:r>
              <a:rPr lang="en-US" b="1" dirty="0" smtClean="0">
                <a:latin typeface="Arial" panose="020B0604020202020204" pitchFamily="34" charset="0"/>
                <a:cs typeface="Arial" panose="020B0604020202020204" pitchFamily="34" charset="0"/>
              </a:rPr>
              <a:t>book (Check out from DBA Team)</a:t>
            </a:r>
          </a:p>
          <a:p>
            <a:pPr marL="468630" indent="-457200"/>
            <a:r>
              <a:rPr lang="en-US" b="1" dirty="0" smtClean="0">
                <a:latin typeface="Arial" panose="020B0604020202020204" pitchFamily="34" charset="0"/>
                <a:cs typeface="Arial" panose="020B0604020202020204" pitchFamily="34" charset="0"/>
              </a:rPr>
              <a:t>Pros</a:t>
            </a:r>
            <a:endParaRPr lang="en-US" b="1" dirty="0">
              <a:latin typeface="Arial" panose="020B0604020202020204" pitchFamily="34" charset="0"/>
              <a:cs typeface="Arial" panose="020B0604020202020204" pitchFamily="34" charset="0"/>
            </a:endParaRPr>
          </a:p>
          <a:p>
            <a:pPr marL="811530" lvl="1" indent="-342900"/>
            <a:r>
              <a:rPr lang="en-US" b="1" dirty="0">
                <a:latin typeface="Arial" panose="020B0604020202020204" pitchFamily="34" charset="0"/>
                <a:cs typeface="Arial" panose="020B0604020202020204" pitchFamily="34" charset="0"/>
              </a:rPr>
              <a:t>Clear, simple </a:t>
            </a:r>
            <a:r>
              <a:rPr lang="en-US" b="1" dirty="0" smtClean="0">
                <a:latin typeface="Arial" panose="020B0604020202020204" pitchFamily="34" charset="0"/>
                <a:cs typeface="Arial" panose="020B0604020202020204" pitchFamily="34" charset="0"/>
              </a:rPr>
              <a:t>examples</a:t>
            </a:r>
            <a:endParaRPr lang="en-US" b="1" dirty="0">
              <a:latin typeface="Arial" panose="020B0604020202020204" pitchFamily="34" charset="0"/>
              <a:cs typeface="Arial" panose="020B0604020202020204" pitchFamily="34" charset="0"/>
            </a:endParaRPr>
          </a:p>
          <a:p>
            <a:pPr marL="811530" lvl="1" indent="-342900"/>
            <a:r>
              <a:rPr lang="en-US" b="1" dirty="0">
                <a:latin typeface="Arial" panose="020B0604020202020204" pitchFamily="34" charset="0"/>
                <a:cs typeface="Arial" panose="020B0604020202020204" pitchFamily="34" charset="0"/>
              </a:rPr>
              <a:t>Presented in a way geared towards skill </a:t>
            </a:r>
            <a:r>
              <a:rPr lang="en-US" b="1" dirty="0" smtClean="0">
                <a:latin typeface="Arial" panose="020B0604020202020204" pitchFamily="34" charset="0"/>
                <a:cs typeface="Arial" panose="020B0604020202020204" pitchFamily="34" charset="0"/>
              </a:rPr>
              <a:t>retention</a:t>
            </a:r>
            <a:endParaRPr lang="en-US" b="1" dirty="0">
              <a:latin typeface="Arial" panose="020B0604020202020204" pitchFamily="34" charset="0"/>
              <a:cs typeface="Arial" panose="020B0604020202020204" pitchFamily="34" charset="0"/>
            </a:endParaRPr>
          </a:p>
          <a:p>
            <a:pPr marL="468630" indent="-457200"/>
            <a:r>
              <a:rPr lang="en-US" b="1" dirty="0">
                <a:latin typeface="Arial" panose="020B0604020202020204" pitchFamily="34" charset="0"/>
                <a:cs typeface="Arial" panose="020B0604020202020204" pitchFamily="34" charset="0"/>
              </a:rPr>
              <a:t>Cons</a:t>
            </a:r>
          </a:p>
          <a:p>
            <a:pPr marL="742950" lvl="1">
              <a:buFont typeface="Arial" panose="020B0604020202020204" pitchFamily="34" charset="0"/>
              <a:buChar char="•"/>
            </a:pPr>
            <a:r>
              <a:rPr lang="en-US" b="1" dirty="0">
                <a:latin typeface="Arial" panose="020B0604020202020204" pitchFamily="34" charset="0"/>
                <a:cs typeface="Arial" panose="020B0604020202020204" pitchFamily="34" charset="0"/>
              </a:rPr>
              <a:t>Book is kind of heavy?</a:t>
            </a:r>
          </a:p>
          <a:p>
            <a:pPr marL="0" indent="0">
              <a:buNone/>
            </a:pPr>
            <a:r>
              <a:rPr lang="en-US" b="1" dirty="0" err="1" smtClean="0">
                <a:latin typeface="Arial" panose="020B0604020202020204" pitchFamily="34" charset="0"/>
                <a:cs typeface="Arial" panose="020B0604020202020204" pitchFamily="34" charset="0"/>
              </a:rPr>
              <a:t>PluralSight</a:t>
            </a: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hlinkClick r:id="rId2"/>
              </a:rPr>
              <a:t>www.pluralsight.com</a:t>
            </a:r>
            <a:r>
              <a:rPr lang="en-US" b="1" dirty="0">
                <a:latin typeface="Arial" panose="020B0604020202020204" pitchFamily="34" charset="0"/>
                <a:cs typeface="Arial" panose="020B0604020202020204" pitchFamily="34" charset="0"/>
              </a:rPr>
              <a:t>)</a:t>
            </a:r>
          </a:p>
          <a:p>
            <a:pPr marL="468630" indent="-457200"/>
            <a:r>
              <a:rPr lang="en-US" b="1" dirty="0">
                <a:latin typeface="Arial" panose="020B0604020202020204" pitchFamily="34" charset="0"/>
                <a:cs typeface="Arial" panose="020B0604020202020204" pitchFamily="34" charset="0"/>
              </a:rPr>
              <a:t>Pros</a:t>
            </a:r>
          </a:p>
          <a:p>
            <a:pPr marL="811530" lvl="1" indent="-342900"/>
            <a:r>
              <a:rPr lang="en-US" b="1" dirty="0">
                <a:latin typeface="Arial" panose="020B0604020202020204" pitchFamily="34" charset="0"/>
                <a:cs typeface="Arial" panose="020B0604020202020204" pitchFamily="34" charset="0"/>
              </a:rPr>
              <a:t>Deep technical dives</a:t>
            </a:r>
          </a:p>
          <a:p>
            <a:pPr marL="811530" lvl="1" indent="-342900"/>
            <a:r>
              <a:rPr lang="en-US" b="1" dirty="0">
                <a:latin typeface="Arial" panose="020B0604020202020204" pitchFamily="34" charset="0"/>
                <a:cs typeface="Arial" panose="020B0604020202020204" pitchFamily="34" charset="0"/>
              </a:rPr>
              <a:t>Presented by industry </a:t>
            </a:r>
            <a:r>
              <a:rPr lang="en-US" b="1" dirty="0" smtClean="0">
                <a:latin typeface="Arial" panose="020B0604020202020204" pitchFamily="34" charset="0"/>
                <a:cs typeface="Arial" panose="020B0604020202020204" pitchFamily="34" charset="0"/>
              </a:rPr>
              <a:t>experts</a:t>
            </a:r>
          </a:p>
          <a:p>
            <a:pPr marL="811530" lvl="1" indent="-342900"/>
            <a:r>
              <a:rPr lang="en-US" b="1" dirty="0" smtClean="0">
                <a:latin typeface="Arial" panose="020B0604020202020204" pitchFamily="34" charset="0"/>
                <a:cs typeface="Arial" panose="020B0604020202020204" pitchFamily="34" charset="0"/>
              </a:rPr>
              <a:t>Lightweight</a:t>
            </a:r>
            <a:endParaRPr lang="en-US" b="1" dirty="0">
              <a:latin typeface="Arial" panose="020B0604020202020204" pitchFamily="34" charset="0"/>
              <a:cs typeface="Arial" panose="020B0604020202020204" pitchFamily="34" charset="0"/>
            </a:endParaRPr>
          </a:p>
          <a:p>
            <a:pPr marL="468630" indent="-457200"/>
            <a:r>
              <a:rPr lang="en-US" b="1" dirty="0">
                <a:latin typeface="Arial" panose="020B0604020202020204" pitchFamily="34" charset="0"/>
                <a:cs typeface="Arial" panose="020B0604020202020204" pitchFamily="34" charset="0"/>
              </a:rPr>
              <a:t>Cons</a:t>
            </a:r>
          </a:p>
          <a:p>
            <a:pPr marL="811530" lvl="1" indent="-342900"/>
            <a:r>
              <a:rPr lang="en-US" b="1" dirty="0">
                <a:latin typeface="Arial" panose="020B0604020202020204" pitchFamily="34" charset="0"/>
                <a:cs typeface="Arial" panose="020B0604020202020204" pitchFamily="34" charset="0"/>
              </a:rPr>
              <a:t>Costs money</a:t>
            </a:r>
          </a:p>
          <a:p>
            <a:pPr marL="811530" lvl="1" indent="-342900"/>
            <a:r>
              <a:rPr lang="en-US" b="1" dirty="0" smtClean="0">
                <a:latin typeface="Arial" panose="020B0604020202020204" pitchFamily="34" charset="0"/>
                <a:cs typeface="Arial" panose="020B0604020202020204" pitchFamily="34" charset="0"/>
              </a:rPr>
              <a:t>May assume a certain level of technical proficiency</a:t>
            </a:r>
            <a:endParaRPr lang="en-US" b="1" dirty="0">
              <a:latin typeface="Arial" panose="020B0604020202020204" pitchFamily="34" charset="0"/>
              <a:cs typeface="Arial" panose="020B0604020202020204" pitchFamily="34" charset="0"/>
            </a:endParaRPr>
          </a:p>
          <a:p>
            <a:pPr marL="0" indent="0">
              <a:buNone/>
            </a:pPr>
            <a:r>
              <a:rPr lang="en-US" b="1" dirty="0" err="1">
                <a:latin typeface="Arial" panose="020B0604020202020204" pitchFamily="34" charset="0"/>
                <a:cs typeface="Arial" panose="020B0604020202020204" pitchFamily="34" charset="0"/>
              </a:rPr>
              <a:t>StackOverflow</a:t>
            </a:r>
            <a:r>
              <a:rPr lang="en-US" b="1" dirty="0">
                <a:latin typeface="Arial" panose="020B0604020202020204" pitchFamily="34" charset="0"/>
                <a:cs typeface="Arial" panose="020B0604020202020204" pitchFamily="34" charset="0"/>
              </a:rPr>
              <a:t> (Google will probably lead you here)</a:t>
            </a:r>
          </a:p>
          <a:p>
            <a:pPr marL="468312" indent="-457200"/>
            <a:r>
              <a:rPr lang="en-US" b="1" dirty="0">
                <a:latin typeface="Arial" panose="020B0604020202020204" pitchFamily="34" charset="0"/>
                <a:cs typeface="Arial" panose="020B0604020202020204" pitchFamily="34" charset="0"/>
              </a:rPr>
              <a:t>Pros</a:t>
            </a:r>
          </a:p>
          <a:p>
            <a:pPr marL="811530" lvl="1" indent="-342900"/>
            <a:r>
              <a:rPr lang="en-US" b="1" dirty="0">
                <a:latin typeface="Arial" panose="020B0604020202020204" pitchFamily="34" charset="0"/>
                <a:cs typeface="Arial" panose="020B0604020202020204" pitchFamily="34" charset="0"/>
              </a:rPr>
              <a:t>Specific, detailed questions</a:t>
            </a:r>
          </a:p>
          <a:p>
            <a:pPr marL="811530" lvl="1" indent="-342900"/>
            <a:r>
              <a:rPr lang="en-US" b="1" dirty="0">
                <a:latin typeface="Arial" panose="020B0604020202020204" pitchFamily="34" charset="0"/>
                <a:cs typeface="Arial" panose="020B0604020202020204" pitchFamily="34" charset="0"/>
              </a:rPr>
              <a:t>Crowd sourced to industry </a:t>
            </a:r>
            <a:r>
              <a:rPr lang="en-US" b="1" dirty="0" smtClean="0">
                <a:latin typeface="Arial" panose="020B0604020202020204" pitchFamily="34" charset="0"/>
                <a:cs typeface="Arial" panose="020B0604020202020204" pitchFamily="34" charset="0"/>
              </a:rPr>
              <a:t>experts</a:t>
            </a:r>
          </a:p>
          <a:p>
            <a:pPr marL="511175" indent="-511175"/>
            <a:r>
              <a:rPr lang="en-US" b="1" dirty="0" smtClean="0">
                <a:latin typeface="Arial" panose="020B0604020202020204" pitchFamily="34" charset="0"/>
                <a:cs typeface="Arial" panose="020B0604020202020204" pitchFamily="34" charset="0"/>
              </a:rPr>
              <a:t>Cons</a:t>
            </a:r>
          </a:p>
          <a:p>
            <a:pPr marL="811530" lvl="1" indent="-342900"/>
            <a:r>
              <a:rPr lang="en-US" b="1" dirty="0" smtClean="0">
                <a:latin typeface="Arial" panose="020B0604020202020204" pitchFamily="34" charset="0"/>
                <a:cs typeface="Arial" panose="020B0604020202020204" pitchFamily="34" charset="0"/>
              </a:rPr>
              <a:t>Crowd sourced to industry experts (who don’t always agree)</a:t>
            </a:r>
          </a:p>
          <a:p>
            <a:pPr marL="811530" lvl="1" indent="-342900"/>
            <a:r>
              <a:rPr lang="en-US" b="1" dirty="0" smtClean="0">
                <a:latin typeface="Arial" panose="020B0604020202020204" pitchFamily="34" charset="0"/>
                <a:cs typeface="Arial" panose="020B0604020202020204" pitchFamily="34" charset="0"/>
              </a:rPr>
              <a:t>Answers may assume a certain level of technical proficiency</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22544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1" dur="500"/>
                                        <p:tgtEl>
                                          <p:spTgt spid="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fade">
                                      <p:cBhvr>
                                        <p:cTn id="36" dur="500"/>
                                        <p:tgtEl>
                                          <p:spTgt spid="5">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fade">
                                      <p:cBhvr>
                                        <p:cTn id="39" dur="500"/>
                                        <p:tgtEl>
                                          <p:spTgt spid="5">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fade">
                                      <p:cBhvr>
                                        <p:cTn id="42" dur="500"/>
                                        <p:tgtEl>
                                          <p:spTgt spid="5">
                                            <p:txEl>
                                              <p:pRg st="9" end="9"/>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Effect transition="in" filter="fade">
                                      <p:cBhvr>
                                        <p:cTn id="45" dur="500"/>
                                        <p:tgtEl>
                                          <p:spTgt spid="5">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1" end="11"/>
                                            </p:txEl>
                                          </p:spTgt>
                                        </p:tgtEl>
                                        <p:attrNameLst>
                                          <p:attrName>style.visibility</p:attrName>
                                        </p:attrNameLst>
                                      </p:cBhvr>
                                      <p:to>
                                        <p:strVal val="visible"/>
                                      </p:to>
                                    </p:set>
                                    <p:animEffect transition="in" filter="fade">
                                      <p:cBhvr>
                                        <p:cTn id="50" dur="500"/>
                                        <p:tgtEl>
                                          <p:spTgt spid="5">
                                            <p:txEl>
                                              <p:pRg st="11" end="1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
                                            <p:txEl>
                                              <p:pRg st="12" end="12"/>
                                            </p:txEl>
                                          </p:spTgt>
                                        </p:tgtEl>
                                        <p:attrNameLst>
                                          <p:attrName>style.visibility</p:attrName>
                                        </p:attrNameLst>
                                      </p:cBhvr>
                                      <p:to>
                                        <p:strVal val="visible"/>
                                      </p:to>
                                    </p:set>
                                    <p:animEffect transition="in" filter="fade">
                                      <p:cBhvr>
                                        <p:cTn id="53" dur="500"/>
                                        <p:tgtEl>
                                          <p:spTgt spid="5">
                                            <p:txEl>
                                              <p:pRg st="12" end="1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5">
                                            <p:txEl>
                                              <p:pRg st="13" end="13"/>
                                            </p:txEl>
                                          </p:spTgt>
                                        </p:tgtEl>
                                        <p:attrNameLst>
                                          <p:attrName>style.visibility</p:attrName>
                                        </p:attrNameLst>
                                      </p:cBhvr>
                                      <p:to>
                                        <p:strVal val="visible"/>
                                      </p:to>
                                    </p:set>
                                    <p:animEffect transition="in" filter="fade">
                                      <p:cBhvr>
                                        <p:cTn id="56" dur="500"/>
                                        <p:tgtEl>
                                          <p:spTgt spid="5">
                                            <p:txEl>
                                              <p:pRg st="13" end="1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nodeType="clickEffect">
                                  <p:stCondLst>
                                    <p:cond delay="0"/>
                                  </p:stCondLst>
                                  <p:childTnLst>
                                    <p:set>
                                      <p:cBhvr>
                                        <p:cTn id="60" dur="1" fill="hold">
                                          <p:stCondLst>
                                            <p:cond delay="0"/>
                                          </p:stCondLst>
                                        </p:cTn>
                                        <p:tgtEl>
                                          <p:spTgt spid="5">
                                            <p:txEl>
                                              <p:pRg st="14" end="14"/>
                                            </p:txEl>
                                          </p:spTgt>
                                        </p:tgtEl>
                                        <p:attrNameLst>
                                          <p:attrName>style.visibility</p:attrName>
                                        </p:attrNameLst>
                                      </p:cBhvr>
                                      <p:to>
                                        <p:strVal val="visible"/>
                                      </p:to>
                                    </p:set>
                                    <p:animEffect transition="in" filter="randombar(horizontal)">
                                      <p:cBhvr>
                                        <p:cTn id="61" dur="500"/>
                                        <p:tgtEl>
                                          <p:spTgt spid="5">
                                            <p:txEl>
                                              <p:pRg st="14" end="1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5">
                                            <p:txEl>
                                              <p:pRg st="15" end="15"/>
                                            </p:txEl>
                                          </p:spTgt>
                                        </p:tgtEl>
                                        <p:attrNameLst>
                                          <p:attrName>style.visibility</p:attrName>
                                        </p:attrNameLst>
                                      </p:cBhvr>
                                      <p:to>
                                        <p:strVal val="visible"/>
                                      </p:to>
                                    </p:set>
                                    <p:animEffect transition="in" filter="fade">
                                      <p:cBhvr>
                                        <p:cTn id="66" dur="500"/>
                                        <p:tgtEl>
                                          <p:spTgt spid="5">
                                            <p:txEl>
                                              <p:pRg st="15" end="15"/>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16" end="16"/>
                                            </p:txEl>
                                          </p:spTgt>
                                        </p:tgtEl>
                                        <p:attrNameLst>
                                          <p:attrName>style.visibility</p:attrName>
                                        </p:attrNameLst>
                                      </p:cBhvr>
                                      <p:to>
                                        <p:strVal val="visible"/>
                                      </p:to>
                                    </p:set>
                                    <p:animEffect transition="in" filter="fade">
                                      <p:cBhvr>
                                        <p:cTn id="69" dur="500"/>
                                        <p:tgtEl>
                                          <p:spTgt spid="5">
                                            <p:txEl>
                                              <p:pRg st="16" end="16"/>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5">
                                            <p:txEl>
                                              <p:pRg st="17" end="17"/>
                                            </p:txEl>
                                          </p:spTgt>
                                        </p:tgtEl>
                                        <p:attrNameLst>
                                          <p:attrName>style.visibility</p:attrName>
                                        </p:attrNameLst>
                                      </p:cBhvr>
                                      <p:to>
                                        <p:strVal val="visible"/>
                                      </p:to>
                                    </p:set>
                                    <p:animEffect transition="in" filter="fade">
                                      <p:cBhvr>
                                        <p:cTn id="72" dur="500"/>
                                        <p:tgtEl>
                                          <p:spTgt spid="5">
                                            <p:txEl>
                                              <p:pRg st="17" end="17"/>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5">
                                            <p:txEl>
                                              <p:pRg st="18" end="18"/>
                                            </p:txEl>
                                          </p:spTgt>
                                        </p:tgtEl>
                                        <p:attrNameLst>
                                          <p:attrName>style.visibility</p:attrName>
                                        </p:attrNameLst>
                                      </p:cBhvr>
                                      <p:to>
                                        <p:strVal val="visible"/>
                                      </p:to>
                                    </p:set>
                                    <p:animEffect transition="in" filter="fade">
                                      <p:cBhvr>
                                        <p:cTn id="77" dur="500"/>
                                        <p:tgtEl>
                                          <p:spTgt spid="5">
                                            <p:txEl>
                                              <p:pRg st="18" end="18"/>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5">
                                            <p:txEl>
                                              <p:pRg st="19" end="19"/>
                                            </p:txEl>
                                          </p:spTgt>
                                        </p:tgtEl>
                                        <p:attrNameLst>
                                          <p:attrName>style.visibility</p:attrName>
                                        </p:attrNameLst>
                                      </p:cBhvr>
                                      <p:to>
                                        <p:strVal val="visible"/>
                                      </p:to>
                                    </p:set>
                                    <p:animEffect transition="in" filter="fade">
                                      <p:cBhvr>
                                        <p:cTn id="80" dur="500"/>
                                        <p:tgtEl>
                                          <p:spTgt spid="5">
                                            <p:txEl>
                                              <p:pRg st="19" end="19"/>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5">
                                            <p:txEl>
                                              <p:pRg st="20" end="20"/>
                                            </p:txEl>
                                          </p:spTgt>
                                        </p:tgtEl>
                                        <p:attrNameLst>
                                          <p:attrName>style.visibility</p:attrName>
                                        </p:attrNameLst>
                                      </p:cBhvr>
                                      <p:to>
                                        <p:strVal val="visible"/>
                                      </p:to>
                                    </p:set>
                                    <p:animEffect transition="in" filter="fade">
                                      <p:cBhvr>
                                        <p:cTn id="83"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Even More Resources</a:t>
            </a:r>
            <a:endParaRPr lang="en-US" dirty="0">
              <a:solidFill>
                <a:schemeClr val="tx1"/>
              </a:solidFill>
              <a:latin typeface="Arial Black" panose="020B0A04020102020204" pitchFamily="34" charset="0"/>
            </a:endParaRPr>
          </a:p>
        </p:txBody>
      </p:sp>
      <p:sp>
        <p:nvSpPr>
          <p:cNvPr id="5" name="Content Placeholder 4"/>
          <p:cNvSpPr>
            <a:spLocks noGrp="1"/>
          </p:cNvSpPr>
          <p:nvPr>
            <p:ph sz="quarter" idx="1"/>
          </p:nvPr>
        </p:nvSpPr>
        <p:spPr>
          <a:xfrm>
            <a:off x="838200" y="1527048"/>
            <a:ext cx="7086600" cy="4572000"/>
          </a:xfrm>
        </p:spPr>
        <p:txBody>
          <a:bodyPr>
            <a:normAutofit fontScale="62500" lnSpcReduction="20000"/>
          </a:bodyPr>
          <a:lstStyle/>
          <a:p>
            <a:pPr marL="0" indent="0">
              <a:buNone/>
            </a:pPr>
            <a:r>
              <a:rPr lang="en-US" b="1" dirty="0" smtClean="0">
                <a:latin typeface="Arial" panose="020B0604020202020204" pitchFamily="34" charset="0"/>
                <a:cs typeface="Arial" panose="020B0604020202020204" pitchFamily="34" charset="0"/>
              </a:rPr>
              <a:t>D+H Phoenix Data Dictionary</a:t>
            </a:r>
          </a:p>
          <a:p>
            <a:r>
              <a:rPr lang="en-US" b="1" dirty="0" smtClean="0">
                <a:latin typeface="Arial" panose="020B0604020202020204" pitchFamily="34" charset="0"/>
                <a:cs typeface="Arial" panose="020B0604020202020204" pitchFamily="34" charset="0"/>
              </a:rPr>
              <a:t>Pros</a:t>
            </a:r>
          </a:p>
          <a:p>
            <a:pPr lvl="1"/>
            <a:r>
              <a:rPr lang="en-US" b="1" dirty="0" smtClean="0">
                <a:latin typeface="Arial" panose="020B0604020202020204" pitchFamily="34" charset="0"/>
                <a:cs typeface="Arial" panose="020B0604020202020204" pitchFamily="34" charset="0"/>
              </a:rPr>
              <a:t>Self service</a:t>
            </a:r>
          </a:p>
          <a:p>
            <a:r>
              <a:rPr lang="en-US" b="1" dirty="0" smtClean="0">
                <a:latin typeface="Arial" panose="020B0604020202020204" pitchFamily="34" charset="0"/>
                <a:cs typeface="Arial" panose="020B0604020202020204" pitchFamily="34" charset="0"/>
              </a:rPr>
              <a:t>Cons</a:t>
            </a:r>
          </a:p>
          <a:p>
            <a:pPr lvl="1"/>
            <a:r>
              <a:rPr lang="en-US" b="1" dirty="0" smtClean="0">
                <a:latin typeface="Arial" panose="020B0604020202020204" pitchFamily="34" charset="0"/>
                <a:cs typeface="Arial" panose="020B0604020202020204" pitchFamily="34" charset="0"/>
              </a:rPr>
              <a:t>May not be 100% accurate?</a:t>
            </a:r>
            <a:endParaRPr lang="en-US" b="1" dirty="0">
              <a:latin typeface="Arial" panose="020B0604020202020204" pitchFamily="34" charset="0"/>
              <a:cs typeface="Arial" panose="020B0604020202020204" pitchFamily="34" charset="0"/>
            </a:endParaRPr>
          </a:p>
          <a:p>
            <a:pPr marL="0" indent="0">
              <a:buNone/>
            </a:pPr>
            <a:r>
              <a:rPr lang="en-US" b="1" dirty="0" smtClean="0">
                <a:latin typeface="Arial" panose="020B0604020202020204" pitchFamily="34" charset="0"/>
                <a:cs typeface="Arial" panose="020B0604020202020204" pitchFamily="34" charset="0"/>
              </a:rPr>
              <a:t>SQLPASS (</a:t>
            </a:r>
            <a:r>
              <a:rPr lang="en-US" b="1" dirty="0" smtClean="0">
                <a:latin typeface="Arial" panose="020B0604020202020204" pitchFamily="34" charset="0"/>
                <a:cs typeface="Arial" panose="020B0604020202020204" pitchFamily="34" charset="0"/>
                <a:hlinkClick r:id="rId2"/>
              </a:rPr>
              <a:t>www.pass.org</a:t>
            </a:r>
            <a:r>
              <a:rPr lang="en-US" b="1" dirty="0">
                <a:latin typeface="Arial" panose="020B0604020202020204" pitchFamily="34" charset="0"/>
                <a:cs typeface="Arial" panose="020B0604020202020204" pitchFamily="34" charset="0"/>
              </a:rPr>
              <a:t>)</a:t>
            </a:r>
            <a:endParaRPr lang="en-US" b="1"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Pros</a:t>
            </a:r>
          </a:p>
          <a:p>
            <a:pPr lvl="1"/>
            <a:r>
              <a:rPr lang="en-US" b="1" dirty="0" smtClean="0">
                <a:latin typeface="Arial" panose="020B0604020202020204" pitchFamily="34" charset="0"/>
                <a:cs typeface="Arial" panose="020B0604020202020204" pitchFamily="34" charset="0"/>
              </a:rPr>
              <a:t>Local SQL Server user group.</a:t>
            </a:r>
          </a:p>
          <a:p>
            <a:pPr lvl="1"/>
            <a:r>
              <a:rPr lang="en-US" b="1" dirty="0" smtClean="0">
                <a:latin typeface="Arial" panose="020B0604020202020204" pitchFamily="34" charset="0"/>
                <a:cs typeface="Arial" panose="020B0604020202020204" pitchFamily="34" charset="0"/>
              </a:rPr>
              <a:t>Friendly, local SQL Server professionals from around Spokane</a:t>
            </a:r>
          </a:p>
          <a:p>
            <a:r>
              <a:rPr lang="en-US" b="1" dirty="0" smtClean="0">
                <a:latin typeface="Arial" panose="020B0604020202020204" pitchFamily="34" charset="0"/>
                <a:cs typeface="Arial" panose="020B0604020202020204" pitchFamily="34" charset="0"/>
              </a:rPr>
              <a:t>Cons</a:t>
            </a:r>
          </a:p>
          <a:p>
            <a:pPr lvl="1"/>
            <a:r>
              <a:rPr lang="en-US" b="1" dirty="0" smtClean="0">
                <a:latin typeface="Arial" panose="020B0604020202020204" pitchFamily="34" charset="0"/>
                <a:cs typeface="Arial" panose="020B0604020202020204" pitchFamily="34" charset="0"/>
              </a:rPr>
              <a:t>May lead to further SQL learning</a:t>
            </a:r>
          </a:p>
          <a:p>
            <a:pPr marL="0" indent="0">
              <a:buNone/>
            </a:pPr>
            <a:r>
              <a:rPr lang="en-US" b="1" dirty="0" smtClean="0">
                <a:latin typeface="Arial" panose="020B0604020202020204" pitchFamily="34" charset="0"/>
                <a:cs typeface="Arial" panose="020B0604020202020204" pitchFamily="34" charset="0"/>
              </a:rPr>
              <a:t>Your </a:t>
            </a:r>
            <a:r>
              <a:rPr lang="en-US" b="1" dirty="0">
                <a:latin typeface="Arial" panose="020B0604020202020204" pitchFamily="34" charset="0"/>
                <a:cs typeface="Arial" panose="020B0604020202020204" pitchFamily="34" charset="0"/>
              </a:rPr>
              <a:t>friendly local DBAs &amp; Data Warehouse Analysts</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Pros</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Unique </a:t>
            </a:r>
            <a:r>
              <a:rPr lang="en-US" b="1" dirty="0" smtClean="0">
                <a:latin typeface="Arial" panose="020B0604020202020204" pitchFamily="34" charset="0"/>
                <a:cs typeface="Arial" panose="020B0604020202020204" pitchFamily="34" charset="0"/>
              </a:rPr>
              <a:t>knowledge </a:t>
            </a:r>
            <a:r>
              <a:rPr lang="en-US" b="1" dirty="0">
                <a:latin typeface="Arial" panose="020B0604020202020204" pitchFamily="34" charset="0"/>
                <a:cs typeface="Arial" panose="020B0604020202020204" pitchFamily="34" charset="0"/>
              </a:rPr>
              <a:t>of STCU data (sometimes</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Face to face </a:t>
            </a:r>
            <a:r>
              <a:rPr lang="en-US" b="1" dirty="0" smtClean="0">
                <a:latin typeface="Arial" panose="020B0604020202020204" pitchFamily="34" charset="0"/>
                <a:cs typeface="Arial" panose="020B0604020202020204" pitchFamily="34" charset="0"/>
              </a:rPr>
              <a:t>contact.</a:t>
            </a:r>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Cons</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Might not know or may not be able to respond in time.</a:t>
            </a:r>
          </a:p>
          <a:p>
            <a:pPr marL="742950" lvl="1"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Sometimes cranky</a:t>
            </a:r>
            <a:r>
              <a:rPr lang="en-US" dirty="0" smtClean="0"/>
              <a:t>.</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8587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500"/>
                                        <p:tgtEl>
                                          <p:spTgt spid="5">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fade">
                                      <p:cBhvr>
                                        <p:cTn id="30" dur="500"/>
                                        <p:tgtEl>
                                          <p:spTgt spid="5">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fade">
                                      <p:cBhvr>
                                        <p:cTn id="33" dur="500"/>
                                        <p:tgtEl>
                                          <p:spTgt spid="5">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0" end="10"/>
                                            </p:txEl>
                                          </p:spTgt>
                                        </p:tgtEl>
                                        <p:attrNameLst>
                                          <p:attrName>style.visibility</p:attrName>
                                        </p:attrNameLst>
                                      </p:cBhvr>
                                      <p:to>
                                        <p:strVal val="visible"/>
                                      </p:to>
                                    </p:set>
                                    <p:animEffect transition="in" filter="fade">
                                      <p:cBhvr>
                                        <p:cTn id="36" dur="500"/>
                                        <p:tgtEl>
                                          <p:spTgt spid="5">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animEffect transition="in" filter="fade">
                                      <p:cBhvr>
                                        <p:cTn id="41" dur="500"/>
                                        <p:tgtEl>
                                          <p:spTgt spid="5">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
                                            <p:txEl>
                                              <p:pRg st="13" end="13"/>
                                            </p:txEl>
                                          </p:spTgt>
                                        </p:tgtEl>
                                        <p:attrNameLst>
                                          <p:attrName>style.visibility</p:attrName>
                                        </p:attrNameLst>
                                      </p:cBhvr>
                                      <p:to>
                                        <p:strVal val="visible"/>
                                      </p:to>
                                    </p:set>
                                    <p:animEffect transition="in" filter="fade">
                                      <p:cBhvr>
                                        <p:cTn id="44" dur="500"/>
                                        <p:tgtEl>
                                          <p:spTgt spid="5">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14" end="14"/>
                                            </p:txEl>
                                          </p:spTgt>
                                        </p:tgtEl>
                                        <p:attrNameLst>
                                          <p:attrName>style.visibility</p:attrName>
                                        </p:attrNameLst>
                                      </p:cBhvr>
                                      <p:to>
                                        <p:strVal val="visible"/>
                                      </p:to>
                                    </p:set>
                                    <p:animEffect transition="in" filter="fade">
                                      <p:cBhvr>
                                        <p:cTn id="47" dur="500"/>
                                        <p:tgtEl>
                                          <p:spTgt spid="5">
                                            <p:txEl>
                                              <p:pRg st="14" end="1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15" end="15"/>
                                            </p:txEl>
                                          </p:spTgt>
                                        </p:tgtEl>
                                        <p:attrNameLst>
                                          <p:attrName>style.visibility</p:attrName>
                                        </p:attrNameLst>
                                      </p:cBhvr>
                                      <p:to>
                                        <p:strVal val="visible"/>
                                      </p:to>
                                    </p:set>
                                    <p:animEffect transition="in" filter="fade">
                                      <p:cBhvr>
                                        <p:cTn id="52" dur="500"/>
                                        <p:tgtEl>
                                          <p:spTgt spid="5">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5">
                                            <p:txEl>
                                              <p:pRg st="16" end="16"/>
                                            </p:txEl>
                                          </p:spTgt>
                                        </p:tgtEl>
                                        <p:attrNameLst>
                                          <p:attrName>style.visibility</p:attrName>
                                        </p:attrNameLst>
                                      </p:cBhvr>
                                      <p:to>
                                        <p:strVal val="visible"/>
                                      </p:to>
                                    </p:set>
                                    <p:animEffect transition="in" filter="fade">
                                      <p:cBhvr>
                                        <p:cTn id="55" dur="500"/>
                                        <p:tgtEl>
                                          <p:spTgt spid="5">
                                            <p:txEl>
                                              <p:pRg st="16" end="16"/>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17" end="17"/>
                                            </p:txEl>
                                          </p:spTgt>
                                        </p:tgtEl>
                                        <p:attrNameLst>
                                          <p:attrName>style.visibility</p:attrName>
                                        </p:attrNameLst>
                                      </p:cBhvr>
                                      <p:to>
                                        <p:strVal val="visible"/>
                                      </p:to>
                                    </p:set>
                                    <p:animEffect transition="in" filter="fade">
                                      <p:cBhvr>
                                        <p:cTn id="58"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Black" panose="020B0A04020102020204" pitchFamily="34" charset="0"/>
              </a:rPr>
              <a:t>What Are We Not Learning?</a:t>
            </a:r>
            <a:endParaRPr lang="en-US" dirty="0">
              <a:latin typeface="Arial Black" panose="020B0A04020102020204" pitchFamily="34" charset="0"/>
            </a:endParaRPr>
          </a:p>
        </p:txBody>
      </p:sp>
      <p:sp>
        <p:nvSpPr>
          <p:cNvPr id="3" name="Content Placeholder 2"/>
          <p:cNvSpPr>
            <a:spLocks noGrp="1"/>
          </p:cNvSpPr>
          <p:nvPr>
            <p:ph sz="quarter" idx="1"/>
          </p:nvPr>
        </p:nvSpPr>
        <p:spPr>
          <a:xfrm>
            <a:off x="838200" y="1600200"/>
            <a:ext cx="7391400" cy="4572000"/>
          </a:xfrm>
        </p:spPr>
        <p:txBody>
          <a:bodyPr/>
          <a:lstStyle/>
          <a:p>
            <a:pPr marL="0" indent="0">
              <a:buNone/>
            </a:pPr>
            <a:r>
              <a:rPr lang="en-US" b="1" dirty="0" smtClean="0">
                <a:latin typeface="Arial" panose="020B0604020202020204" pitchFamily="34" charset="0"/>
                <a:cs typeface="Arial" panose="020B0604020202020204" pitchFamily="34" charset="0"/>
              </a:rPr>
              <a:t>Inserting &amp; Updating Data</a:t>
            </a:r>
          </a:p>
          <a:p>
            <a:pPr marL="0" indent="0">
              <a:buNone/>
            </a:pPr>
            <a:r>
              <a:rPr lang="en-US" b="1" dirty="0" smtClean="0">
                <a:latin typeface="Arial" panose="020B0604020202020204" pitchFamily="34" charset="0"/>
                <a:cs typeface="Arial" panose="020B0604020202020204" pitchFamily="34" charset="0"/>
              </a:rPr>
              <a:t>Database Design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666329"/>
            <a:ext cx="6705600" cy="3770060"/>
          </a:xfrm>
          <a:prstGeom prst="rect">
            <a:avLst/>
          </a:prstGeom>
        </p:spPr>
      </p:pic>
    </p:spTree>
    <p:extLst>
      <p:ext uri="{BB962C8B-B14F-4D97-AF65-F5344CB8AC3E}">
        <p14:creationId xmlns:p14="http://schemas.microsoft.com/office/powerpoint/2010/main" val="12896657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anim calcmode="lin" valueType="num">
                                      <p:cBhvr>
                                        <p:cTn id="18" dur="2000" fill="hold"/>
                                        <p:tgtEl>
                                          <p:spTgt spid="4"/>
                                        </p:tgtEl>
                                        <p:attrNameLst>
                                          <p:attrName>ppt_w</p:attrName>
                                        </p:attrNameLst>
                                      </p:cBhvr>
                                      <p:tavLst>
                                        <p:tav tm="0" fmla="#ppt_w*sin(2.5*pi*$)">
                                          <p:val>
                                            <p:fltVal val="0"/>
                                          </p:val>
                                        </p:tav>
                                        <p:tav tm="100000">
                                          <p:val>
                                            <p:fltVal val="1"/>
                                          </p:val>
                                        </p:tav>
                                      </p:tavLst>
                                    </p:anim>
                                    <p:anim calcmode="lin" valueType="num">
                                      <p:cBhvr>
                                        <p:cTn id="1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Thanks!</a:t>
            </a:r>
            <a:endParaRPr lang="en-US" dirty="0">
              <a:solidFill>
                <a:schemeClr val="tx1"/>
              </a:solidFill>
              <a:latin typeface="Arial Black" panose="020B0A04020102020204" pitchFamily="34" charset="0"/>
            </a:endParaRPr>
          </a:p>
        </p:txBody>
      </p:sp>
      <p:sp>
        <p:nvSpPr>
          <p:cNvPr id="3" name="TextBox 2"/>
          <p:cNvSpPr txBox="1"/>
          <p:nvPr/>
        </p:nvSpPr>
        <p:spPr>
          <a:xfrm>
            <a:off x="2743200" y="2743200"/>
            <a:ext cx="3657600" cy="369332"/>
          </a:xfrm>
          <a:prstGeom prst="rect">
            <a:avLst/>
          </a:prstGeom>
          <a:noFill/>
        </p:spPr>
        <p:txBody>
          <a:bodyPr wrap="square" rtlCol="0">
            <a:spAutoFit/>
          </a:bodyPr>
          <a:lstStyle/>
          <a:p>
            <a:pPr algn="ctr"/>
            <a:r>
              <a:rPr lang="en-US" dirty="0" smtClean="0">
                <a:latin typeface="Arial Black" panose="020B0A04020102020204" pitchFamily="34" charset="0"/>
              </a:rPr>
              <a:t>It’s over now.</a:t>
            </a:r>
            <a:endParaRPr lang="en-US" dirty="0">
              <a:latin typeface="Arial Black" panose="020B0A04020102020204" pitchFamily="34" charset="0"/>
            </a:endParaRPr>
          </a:p>
        </p:txBody>
      </p:sp>
    </p:spTree>
    <p:extLst>
      <p:ext uri="{BB962C8B-B14F-4D97-AF65-F5344CB8AC3E}">
        <p14:creationId xmlns:p14="http://schemas.microsoft.com/office/powerpoint/2010/main" val="3023784274"/>
      </p:ext>
    </p:extLst>
  </p:cSld>
  <p:clrMapOvr>
    <a:masterClrMapping/>
  </p:clrMapOvr>
  <mc:AlternateContent xmlns:mc="http://schemas.openxmlformats.org/markup-compatibility/2006" xmlns:p14="http://schemas.microsoft.com/office/powerpoint/2010/main">
    <mc:Choice Requires="p14">
      <p:transition spd="slow" p14:dur="1200" advClick="0" advTm="20000">
        <p14:prism dir="u"/>
      </p:transition>
    </mc:Choice>
    <mc:Fallback xmlns="">
      <p:transition spd="slow" advClick="0" advTm="20000">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600200"/>
            <a:ext cx="8644467" cy="4862513"/>
          </a:xfrm>
          <a:prstGeom prst="rect">
            <a:avLst/>
          </a:prstGeom>
        </p:spPr>
      </p:pic>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You’re Still Here?</a:t>
            </a:r>
            <a:endParaRPr lang="en-US" dirty="0">
              <a:solidFill>
                <a:schemeClr val="tx1"/>
              </a:solidFill>
              <a:latin typeface="Arial Black" panose="020B0A04020102020204" pitchFamily="34" charset="0"/>
            </a:endParaRPr>
          </a:p>
        </p:txBody>
      </p:sp>
      <p:sp>
        <p:nvSpPr>
          <p:cNvPr id="4" name="TextBox 3"/>
          <p:cNvSpPr txBox="1"/>
          <p:nvPr/>
        </p:nvSpPr>
        <p:spPr>
          <a:xfrm>
            <a:off x="838200" y="1600200"/>
            <a:ext cx="7391400" cy="523220"/>
          </a:xfrm>
          <a:prstGeom prst="rect">
            <a:avLst/>
          </a:prstGeom>
          <a:noFill/>
        </p:spPr>
        <p:txBody>
          <a:bodyPr wrap="square" rtlCol="0">
            <a:spAutoFit/>
          </a:bodyPr>
          <a:lstStyle/>
          <a:p>
            <a:pPr algn="ctr"/>
            <a:r>
              <a:rPr lang="en-US" sz="2800" dirty="0" smtClean="0">
                <a:solidFill>
                  <a:schemeClr val="bg1"/>
                </a:solidFill>
                <a:latin typeface="Arial Black" panose="020B0A04020102020204" pitchFamily="34" charset="0"/>
              </a:rPr>
              <a:t>It’s over. Go home.</a:t>
            </a:r>
            <a:endParaRPr lang="en-US" sz="2800" dirty="0">
              <a:solidFill>
                <a:schemeClr val="bg1"/>
              </a:solidFill>
              <a:latin typeface="Arial Black" panose="020B0A04020102020204" pitchFamily="34" charset="0"/>
            </a:endParaRPr>
          </a:p>
        </p:txBody>
      </p:sp>
      <p:sp>
        <p:nvSpPr>
          <p:cNvPr id="6" name="TextBox 5"/>
          <p:cNvSpPr txBox="1"/>
          <p:nvPr/>
        </p:nvSpPr>
        <p:spPr>
          <a:xfrm>
            <a:off x="855133" y="5896656"/>
            <a:ext cx="7391400" cy="523220"/>
          </a:xfrm>
          <a:prstGeom prst="rect">
            <a:avLst/>
          </a:prstGeom>
          <a:noFill/>
        </p:spPr>
        <p:txBody>
          <a:bodyPr wrap="square" rtlCol="0">
            <a:spAutoFit/>
          </a:bodyPr>
          <a:lstStyle/>
          <a:p>
            <a:pPr algn="ctr"/>
            <a:r>
              <a:rPr lang="en-US" sz="2800" dirty="0" smtClean="0">
                <a:solidFill>
                  <a:schemeClr val="bg1"/>
                </a:solidFill>
                <a:latin typeface="Arial Black" panose="020B0A04020102020204" pitchFamily="34" charset="0"/>
              </a:rPr>
              <a:t>Go.</a:t>
            </a:r>
            <a:endParaRPr lang="en-US" sz="28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360343594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So, What’s an RDBMS?</a:t>
            </a:r>
            <a:endParaRPr lang="en-US" dirty="0">
              <a:solidFill>
                <a:schemeClr val="tx1"/>
              </a:solidFill>
              <a:latin typeface="Arial Black" panose="020B0A04020102020204" pitchFamily="34" charset="0"/>
            </a:endParaRPr>
          </a:p>
        </p:txBody>
      </p:sp>
      <p:sp>
        <p:nvSpPr>
          <p:cNvPr id="4" name="TextBox 3"/>
          <p:cNvSpPr txBox="1"/>
          <p:nvPr/>
        </p:nvSpPr>
        <p:spPr>
          <a:xfrm>
            <a:off x="914400" y="1600199"/>
            <a:ext cx="7924800" cy="507831"/>
          </a:xfrm>
          <a:prstGeom prst="rect">
            <a:avLst/>
          </a:prstGeom>
          <a:noFill/>
        </p:spPr>
        <p:txBody>
          <a:bodyPr wrap="square" rtlCol="0">
            <a:spAutoFit/>
          </a:bodyPr>
          <a:lstStyle/>
          <a:p>
            <a:pPr algn="ctr"/>
            <a:r>
              <a:rPr lang="en-US" sz="2700" b="1" dirty="0" smtClean="0">
                <a:latin typeface="Arial" panose="020B0604020202020204" pitchFamily="34" charset="0"/>
                <a:cs typeface="Arial" panose="020B0604020202020204" pitchFamily="34" charset="0"/>
              </a:rPr>
              <a:t>Relational Database Management System  </a:t>
            </a:r>
            <a:endParaRPr lang="en-US" sz="2700" b="1" dirty="0">
              <a:latin typeface="Arial" panose="020B0604020202020204" pitchFamily="34" charset="0"/>
              <a:cs typeface="Arial" panose="020B0604020202020204" pitchFamily="34" charset="0"/>
            </a:endParaRPr>
          </a:p>
        </p:txBody>
      </p:sp>
      <p:sp>
        <p:nvSpPr>
          <p:cNvPr id="5" name="TextBox 4"/>
          <p:cNvSpPr txBox="1"/>
          <p:nvPr/>
        </p:nvSpPr>
        <p:spPr>
          <a:xfrm>
            <a:off x="914400" y="2108031"/>
            <a:ext cx="7391400"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Data that has a relationship to other data.</a:t>
            </a:r>
          </a:p>
        </p:txBody>
      </p:sp>
      <p:sp>
        <p:nvSpPr>
          <p:cNvPr id="3" name="TextBox 2"/>
          <p:cNvSpPr txBox="1"/>
          <p:nvPr/>
        </p:nvSpPr>
        <p:spPr>
          <a:xfrm>
            <a:off x="914400" y="3429000"/>
            <a:ext cx="3429000" cy="1477328"/>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Data is stored in tables and a RDBMS tracks and manages the relationship between multiple tables. A database is simply a collection of tables.</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0100" y="2895600"/>
            <a:ext cx="3962400" cy="2971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21241123"/>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So, What’s SQL Then?</a:t>
            </a:r>
            <a:endParaRPr lang="en-US" dirty="0">
              <a:solidFill>
                <a:schemeClr val="tx1"/>
              </a:solidFill>
              <a:latin typeface="Arial Black" panose="020B0A04020102020204" pitchFamily="34" charset="0"/>
            </a:endParaRPr>
          </a:p>
        </p:txBody>
      </p:sp>
      <p:sp>
        <p:nvSpPr>
          <p:cNvPr id="4" name="TextBox 3"/>
          <p:cNvSpPr txBox="1"/>
          <p:nvPr/>
        </p:nvSpPr>
        <p:spPr>
          <a:xfrm>
            <a:off x="914400" y="1600200"/>
            <a:ext cx="7696200" cy="523220"/>
          </a:xfrm>
          <a:prstGeom prst="rect">
            <a:avLst/>
          </a:prstGeom>
          <a:noFill/>
        </p:spPr>
        <p:txBody>
          <a:bodyPr wrap="square" rtlCol="0">
            <a:spAutoFit/>
          </a:bodyPr>
          <a:lstStyle/>
          <a:p>
            <a:r>
              <a:rPr lang="en-US" sz="2700" b="1" dirty="0" smtClean="0">
                <a:latin typeface="Arial" panose="020B0604020202020204" pitchFamily="34" charset="0"/>
                <a:cs typeface="Arial" panose="020B0604020202020204" pitchFamily="34" charset="0"/>
              </a:rPr>
              <a:t>Structured Query Language</a:t>
            </a:r>
            <a:endParaRPr lang="en-US" sz="2700" b="1" dirty="0">
              <a:latin typeface="Arial" panose="020B0604020202020204" pitchFamily="34" charset="0"/>
              <a:cs typeface="Arial" panose="020B0604020202020204" pitchFamily="34" charset="0"/>
            </a:endParaRPr>
          </a:p>
        </p:txBody>
      </p:sp>
      <p:sp>
        <p:nvSpPr>
          <p:cNvPr id="5" name="TextBox 4"/>
          <p:cNvSpPr txBox="1"/>
          <p:nvPr/>
        </p:nvSpPr>
        <p:spPr>
          <a:xfrm>
            <a:off x="914400" y="2039034"/>
            <a:ext cx="7581900"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A programming language written to easily ask questions and get answers from databases.</a:t>
            </a:r>
            <a:endParaRPr lang="en-US" b="1" dirty="0">
              <a:latin typeface="Arial" panose="020B0604020202020204" pitchFamily="34" charset="0"/>
              <a:cs typeface="Arial" panose="020B0604020202020204" pitchFamily="34" charset="0"/>
            </a:endParaRPr>
          </a:p>
        </p:txBody>
      </p:sp>
      <p:sp>
        <p:nvSpPr>
          <p:cNvPr id="6" name="TextBox 5"/>
          <p:cNvSpPr txBox="1"/>
          <p:nvPr/>
        </p:nvSpPr>
        <p:spPr>
          <a:xfrm>
            <a:off x="914400" y="3429000"/>
            <a:ext cx="3962400" cy="2031325"/>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Queries can be broken down </a:t>
            </a:r>
          </a:p>
          <a:p>
            <a:r>
              <a:rPr lang="en-US" b="1" dirty="0" smtClean="0">
                <a:latin typeface="Arial" panose="020B0604020202020204" pitchFamily="34" charset="0"/>
                <a:cs typeface="Arial" panose="020B0604020202020204" pitchFamily="34" charset="0"/>
              </a:rPr>
              <a:t>into three parts:</a:t>
            </a:r>
          </a:p>
          <a:p>
            <a:endParaRPr lang="en-US" b="1" dirty="0" smtClean="0">
              <a:latin typeface="Arial" panose="020B0604020202020204" pitchFamily="34" charset="0"/>
              <a:cs typeface="Arial" panose="020B0604020202020204" pitchFamily="34" charset="0"/>
            </a:endParaRPr>
          </a:p>
          <a:p>
            <a:pPr marL="342900" indent="-342900">
              <a:buFont typeface="+mj-lt"/>
              <a:buAutoNum type="arabicPeriod"/>
            </a:pPr>
            <a:r>
              <a:rPr lang="en-US" b="1" dirty="0" smtClean="0">
                <a:latin typeface="Arial" panose="020B0604020202020204" pitchFamily="34" charset="0"/>
                <a:cs typeface="Arial" panose="020B0604020202020204" pitchFamily="34" charset="0"/>
              </a:rPr>
              <a:t>A list of the things you want</a:t>
            </a:r>
          </a:p>
          <a:p>
            <a:pPr marL="342900" indent="-342900">
              <a:buFont typeface="+mj-lt"/>
              <a:buAutoNum type="arabicPeriod"/>
            </a:pPr>
            <a:r>
              <a:rPr lang="en-US" b="1" dirty="0">
                <a:latin typeface="Arial" panose="020B0604020202020204" pitchFamily="34" charset="0"/>
                <a:cs typeface="Arial" panose="020B0604020202020204" pitchFamily="34" charset="0"/>
              </a:rPr>
              <a:t>f</a:t>
            </a:r>
            <a:r>
              <a:rPr lang="en-US" b="1" dirty="0" smtClean="0">
                <a:latin typeface="Arial" panose="020B0604020202020204" pitchFamily="34" charset="0"/>
                <a:cs typeface="Arial" panose="020B0604020202020204" pitchFamily="34" charset="0"/>
              </a:rPr>
              <a:t>rom a collection of things</a:t>
            </a:r>
          </a:p>
          <a:p>
            <a:pPr marL="342900" indent="-342900">
              <a:buFont typeface="+mj-lt"/>
              <a:buAutoNum type="arabicPeriod"/>
            </a:pPr>
            <a:r>
              <a:rPr lang="en-US" b="1" dirty="0">
                <a:latin typeface="Arial" panose="020B0604020202020204" pitchFamily="34" charset="0"/>
                <a:cs typeface="Arial" panose="020B0604020202020204" pitchFamily="34" charset="0"/>
              </a:rPr>
              <a:t>t</a:t>
            </a:r>
            <a:r>
              <a:rPr lang="en-US" b="1" dirty="0" smtClean="0">
                <a:latin typeface="Arial" panose="020B0604020202020204" pitchFamily="34" charset="0"/>
                <a:cs typeface="Arial" panose="020B0604020202020204" pitchFamily="34" charset="0"/>
              </a:rPr>
              <a:t>hat meet certain criteria</a:t>
            </a:r>
          </a:p>
          <a:p>
            <a:pPr marL="342900" indent="-342900">
              <a:buFont typeface="+mj-lt"/>
              <a:buAutoNum type="arabicPeriod"/>
            </a:pPr>
            <a:r>
              <a:rPr lang="en-US" b="1" dirty="0" smtClean="0">
                <a:solidFill>
                  <a:srgbClr val="00B050"/>
                </a:solidFill>
                <a:latin typeface="Arial" panose="020B0604020202020204" pitchFamily="34" charset="0"/>
                <a:cs typeface="Arial" panose="020B0604020202020204" pitchFamily="34" charset="0"/>
              </a:rPr>
              <a:t>Sorted. (Optional)</a:t>
            </a:r>
            <a:endParaRPr lang="en-US" b="1" dirty="0">
              <a:solidFill>
                <a:srgbClr val="00B050"/>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4261" y="3124200"/>
            <a:ext cx="4034939" cy="30800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698786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wipe(left)">
                                      <p:cBhvr>
                                        <p:cTn id="15" dur="500"/>
                                        <p:tgtEl>
                                          <p:spTgt spid="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wipe(left)">
                                      <p:cBhvr>
                                        <p:cTn id="20" dur="500"/>
                                        <p:tgtEl>
                                          <p:spTgt spid="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wipe(left)">
                                      <p:cBhvr>
                                        <p:cTn id="25" dur="500"/>
                                        <p:tgtEl>
                                          <p:spTgt spid="6">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wipe(left)">
                                      <p:cBhvr>
                                        <p:cTn id="30"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So Tell Me What You Want </a:t>
            </a:r>
            <a:endParaRPr lang="en-US" dirty="0">
              <a:solidFill>
                <a:schemeClr val="tx1"/>
              </a:solidFill>
              <a:latin typeface="Arial Black" panose="020B0A04020102020204" pitchFamily="34" charset="0"/>
            </a:endParaRPr>
          </a:p>
        </p:txBody>
      </p:sp>
      <p:sp>
        <p:nvSpPr>
          <p:cNvPr id="4" name="TextBox 3"/>
          <p:cNvSpPr txBox="1"/>
          <p:nvPr/>
        </p:nvSpPr>
        <p:spPr>
          <a:xfrm>
            <a:off x="914400" y="1600200"/>
            <a:ext cx="3407229"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SELECT statements return data from tables.</a:t>
            </a:r>
            <a:endParaRPr lang="en-US" b="1"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048000"/>
            <a:ext cx="8839200" cy="3701415"/>
          </a:xfrm>
          <a:prstGeom prst="rect">
            <a:avLst/>
          </a:prstGeom>
        </p:spPr>
      </p:pic>
      <p:sp>
        <p:nvSpPr>
          <p:cNvPr id="11" name="TextBox 10"/>
          <p:cNvSpPr txBox="1"/>
          <p:nvPr/>
        </p:nvSpPr>
        <p:spPr>
          <a:xfrm>
            <a:off x="5486401" y="1567542"/>
            <a:ext cx="2743200"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SELECT *</a:t>
            </a:r>
          </a:p>
          <a:p>
            <a:r>
              <a:rPr lang="en-US" b="1" dirty="0" smtClean="0">
                <a:latin typeface="Arial" panose="020B0604020202020204" pitchFamily="34" charset="0"/>
                <a:cs typeface="Arial" panose="020B0604020202020204" pitchFamily="34" charset="0"/>
              </a:rPr>
              <a:t>FROM spice</a:t>
            </a:r>
            <a:endParaRPr lang="en-US" b="1" dirty="0">
              <a:latin typeface="Arial" panose="020B0604020202020204" pitchFamily="34" charset="0"/>
              <a:cs typeface="Arial" panose="020B0604020202020204" pitchFamily="34" charset="0"/>
            </a:endParaRPr>
          </a:p>
        </p:txBody>
      </p:sp>
      <p:sp>
        <p:nvSpPr>
          <p:cNvPr id="7" name="TextBox 6"/>
          <p:cNvSpPr txBox="1"/>
          <p:nvPr/>
        </p:nvSpPr>
        <p:spPr>
          <a:xfrm>
            <a:off x="1828800" y="2362200"/>
            <a:ext cx="5486400" cy="646331"/>
          </a:xfrm>
          <a:prstGeom prst="rect">
            <a:avLst/>
          </a:prstGeom>
          <a:noFill/>
        </p:spPr>
        <p:txBody>
          <a:bodyPr wrap="square" rtlCol="0">
            <a:spAutoFit/>
          </a:bodyPr>
          <a:lstStyle/>
          <a:p>
            <a:pPr algn="ctr"/>
            <a:r>
              <a:rPr lang="en-US" dirty="0" smtClean="0">
                <a:solidFill>
                  <a:schemeClr val="accent5">
                    <a:lumMod val="50000"/>
                  </a:schemeClr>
                </a:solidFill>
                <a:latin typeface="Arial" panose="020B0604020202020204" pitchFamily="34" charset="0"/>
                <a:cs typeface="Arial" panose="020B0604020202020204" pitchFamily="34" charset="0"/>
              </a:rPr>
              <a:t>Tip: Only return the columns you want (this is more efficient and queries will return results faster).</a:t>
            </a:r>
          </a:p>
        </p:txBody>
      </p:sp>
      <p:sp>
        <p:nvSpPr>
          <p:cNvPr id="8" name="TextBox 7"/>
          <p:cNvSpPr txBox="1"/>
          <p:nvPr/>
        </p:nvSpPr>
        <p:spPr>
          <a:xfrm>
            <a:off x="5486400" y="1567542"/>
            <a:ext cx="1676400"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SELECT girls</a:t>
            </a:r>
          </a:p>
          <a:p>
            <a:r>
              <a:rPr lang="en-US" b="1" dirty="0" smtClean="0">
                <a:latin typeface="Arial" panose="020B0604020202020204" pitchFamily="34" charset="0"/>
                <a:cs typeface="Arial" panose="020B0604020202020204" pitchFamily="34" charset="0"/>
              </a:rPr>
              <a:t>FROM spice</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3312762"/>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Effect transition="in" filter="circle(out)">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11">
                                            <p:txEl>
                                              <p:pRg st="0" end="0"/>
                                            </p:txEl>
                                          </p:spTgt>
                                        </p:tgtEl>
                                      </p:cBhvr>
                                    </p:animEffect>
                                    <p:set>
                                      <p:cBhvr>
                                        <p:cTn id="12" dur="1" fill="hold">
                                          <p:stCondLst>
                                            <p:cond delay="499"/>
                                          </p:stCondLst>
                                        </p:cTn>
                                        <p:tgtEl>
                                          <p:spTgt spid="11">
                                            <p:txEl>
                                              <p:pRg st="0" end="0"/>
                                            </p:txEl>
                                          </p:spTgt>
                                        </p:tgtEl>
                                        <p:attrNameLst>
                                          <p:attrName>style.visibility</p:attrName>
                                        </p:attrNameLst>
                                      </p:cBhvr>
                                      <p:to>
                                        <p:strVal val="hidden"/>
                                      </p:to>
                                    </p:set>
                                  </p:childTnLst>
                                </p:cTn>
                              </p:par>
                              <p:par>
                                <p:cTn id="13" presetID="22" presetClass="exit" presetSubtype="8" fill="hold" grpId="0" nodeType="withEffect">
                                  <p:stCondLst>
                                    <p:cond delay="0"/>
                                  </p:stCondLst>
                                  <p:childTnLst>
                                    <p:animEffect transition="out" filter="wipe(left)">
                                      <p:cBhvr>
                                        <p:cTn id="14" dur="500"/>
                                        <p:tgtEl>
                                          <p:spTgt spid="11">
                                            <p:txEl>
                                              <p:pRg st="1" end="1"/>
                                            </p:txEl>
                                          </p:spTgt>
                                        </p:tgtEl>
                                      </p:cBhvr>
                                    </p:animEffect>
                                    <p:set>
                                      <p:cBhvr>
                                        <p:cTn id="15" dur="1" fill="hold">
                                          <p:stCondLst>
                                            <p:cond delay="499"/>
                                          </p:stCondLst>
                                        </p:cTn>
                                        <p:tgtEl>
                                          <p:spTgt spid="11">
                                            <p:txEl>
                                              <p:pRg st="1" end="1"/>
                                            </p:txEl>
                                          </p:spTgt>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Demo Time</a:t>
            </a:r>
            <a:endParaRPr lang="en-US" dirty="0">
              <a:solidFill>
                <a:schemeClr val="tx1"/>
              </a:solidFill>
              <a:latin typeface="Arial Black" panose="020B0A04020102020204" pitchFamily="34" charset="0"/>
            </a:endParaRPr>
          </a:p>
        </p:txBody>
      </p:sp>
      <p:sp>
        <p:nvSpPr>
          <p:cNvPr id="3" name="TextBox 2"/>
          <p:cNvSpPr txBox="1"/>
          <p:nvPr/>
        </p:nvSpPr>
        <p:spPr>
          <a:xfrm>
            <a:off x="2667000" y="2489422"/>
            <a:ext cx="3733800" cy="646331"/>
          </a:xfrm>
          <a:prstGeom prst="rect">
            <a:avLst/>
          </a:prstGeom>
          <a:noFill/>
        </p:spPr>
        <p:txBody>
          <a:bodyPr wrap="square" rtlCol="0">
            <a:spAutoFit/>
          </a:bodyPr>
          <a:lstStyle/>
          <a:p>
            <a:pPr algn="ctr"/>
            <a:r>
              <a:rPr lang="en-US" b="1" dirty="0" smtClean="0">
                <a:latin typeface="Arial Black" panose="020B0A04020102020204" pitchFamily="34" charset="0"/>
                <a:cs typeface="Arial" panose="020B0604020202020204" pitchFamily="34" charset="0"/>
              </a:rPr>
              <a:t>Let’s connect to SQL Server and return some data.</a:t>
            </a:r>
            <a:endParaRPr lang="en-US" b="1" dirty="0">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221350797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No, What You Really, Really Want</a:t>
            </a:r>
            <a:endParaRPr lang="en-US" dirty="0">
              <a:solidFill>
                <a:schemeClr val="tx1"/>
              </a:solidFill>
              <a:latin typeface="Arial Black" panose="020B0A04020102020204" pitchFamily="34" charset="0"/>
            </a:endParaRPr>
          </a:p>
        </p:txBody>
      </p:sp>
      <p:sp>
        <p:nvSpPr>
          <p:cNvPr id="4" name="TextBox 3"/>
          <p:cNvSpPr txBox="1"/>
          <p:nvPr/>
        </p:nvSpPr>
        <p:spPr>
          <a:xfrm>
            <a:off x="5486400" y="1632857"/>
            <a:ext cx="3276600" cy="923330"/>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SELECT girls</a:t>
            </a:r>
          </a:p>
          <a:p>
            <a:r>
              <a:rPr lang="en-US" b="1" dirty="0" smtClean="0">
                <a:latin typeface="Arial" panose="020B0604020202020204" pitchFamily="34" charset="0"/>
                <a:cs typeface="Arial" panose="020B0604020202020204" pitchFamily="34" charset="0"/>
              </a:rPr>
              <a:t>FROM spices</a:t>
            </a:r>
          </a:p>
          <a:p>
            <a:r>
              <a:rPr lang="en-US" b="1" dirty="0" smtClean="0">
                <a:latin typeface="Arial" panose="020B0604020202020204" pitchFamily="34" charset="0"/>
                <a:cs typeface="Arial" panose="020B0604020202020204" pitchFamily="34" charset="0"/>
              </a:rPr>
              <a:t>WHERE name &lt;&gt; ‘sporty’</a:t>
            </a:r>
            <a:endParaRPr lang="en-US" b="1" dirty="0">
              <a:latin typeface="Arial" panose="020B0604020202020204" pitchFamily="34" charset="0"/>
              <a:cs typeface="Arial" panose="020B0604020202020204" pitchFamily="34" charset="0"/>
            </a:endParaRPr>
          </a:p>
        </p:txBody>
      </p:sp>
      <p:sp>
        <p:nvSpPr>
          <p:cNvPr id="8" name="TextBox 7"/>
          <p:cNvSpPr txBox="1"/>
          <p:nvPr/>
        </p:nvSpPr>
        <p:spPr>
          <a:xfrm>
            <a:off x="914400" y="1589314"/>
            <a:ext cx="4114800" cy="923330"/>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Filters keep data you don’t want from reaching you:</a:t>
            </a:r>
          </a:p>
          <a:p>
            <a:r>
              <a:rPr lang="en-US" b="1" dirty="0" smtClean="0">
                <a:latin typeface="Arial" panose="020B0604020202020204" pitchFamily="34" charset="0"/>
                <a:cs typeface="Arial" panose="020B0604020202020204" pitchFamily="34" charset="0"/>
              </a:rPr>
              <a:t>=, &gt;, &lt;, &lt;&gt;, IN, LIKE, EXISTS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004185"/>
            <a:ext cx="8839200" cy="3701415"/>
          </a:xfrm>
          <a:prstGeom prst="rect">
            <a:avLst/>
          </a:prstGeom>
        </p:spPr>
      </p:pic>
    </p:spTree>
    <p:extLst>
      <p:ext uri="{BB962C8B-B14F-4D97-AF65-F5344CB8AC3E}">
        <p14:creationId xmlns:p14="http://schemas.microsoft.com/office/powerpoint/2010/main" val="2309793977"/>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par>
                                <p:cTn id="8" presetID="10" presetClass="entr" presetSubtype="0" fill="hold"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Demo Time</a:t>
            </a:r>
            <a:endParaRPr lang="en-US" dirty="0">
              <a:solidFill>
                <a:schemeClr val="tx1"/>
              </a:solidFill>
              <a:latin typeface="Arial Black" panose="020B0A04020102020204" pitchFamily="34" charset="0"/>
            </a:endParaRPr>
          </a:p>
        </p:txBody>
      </p:sp>
      <p:sp>
        <p:nvSpPr>
          <p:cNvPr id="3" name="TextBox 2"/>
          <p:cNvSpPr txBox="1"/>
          <p:nvPr/>
        </p:nvSpPr>
        <p:spPr>
          <a:xfrm>
            <a:off x="2743200" y="2743200"/>
            <a:ext cx="3657600" cy="646331"/>
          </a:xfrm>
          <a:prstGeom prst="rect">
            <a:avLst/>
          </a:prstGeom>
          <a:noFill/>
        </p:spPr>
        <p:txBody>
          <a:bodyPr wrap="square" rtlCol="0">
            <a:spAutoFit/>
          </a:bodyPr>
          <a:lstStyle/>
          <a:p>
            <a:pPr algn="ctr"/>
            <a:r>
              <a:rPr lang="en-US" dirty="0" smtClean="0">
                <a:latin typeface="Arial Black" panose="020B0A04020102020204" pitchFamily="34" charset="0"/>
              </a:rPr>
              <a:t>Maybe let’s return a little less data</a:t>
            </a:r>
            <a:endParaRPr lang="en-US" dirty="0">
              <a:latin typeface="Arial Black" panose="020B0A04020102020204" pitchFamily="34" charset="0"/>
            </a:endParaRPr>
          </a:p>
        </p:txBody>
      </p:sp>
    </p:spTree>
    <p:extLst>
      <p:ext uri="{BB962C8B-B14F-4D97-AF65-F5344CB8AC3E}">
        <p14:creationId xmlns:p14="http://schemas.microsoft.com/office/powerpoint/2010/main" val="72475233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1011</TotalTime>
  <Words>1473</Words>
  <Application>Microsoft Office PowerPoint</Application>
  <PresentationFormat>On-screen Show (4:3)</PresentationFormat>
  <Paragraphs>211</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Civic</vt:lpstr>
      <vt:lpstr>AN INTRODUCTION  TO SQL</vt:lpstr>
      <vt:lpstr>What Are We Learning?</vt:lpstr>
      <vt:lpstr>What Are We Not Learning?</vt:lpstr>
      <vt:lpstr>So, What’s an RDBMS?</vt:lpstr>
      <vt:lpstr>So, What’s SQL Then?</vt:lpstr>
      <vt:lpstr>So Tell Me What You Want </vt:lpstr>
      <vt:lpstr>Demo Time</vt:lpstr>
      <vt:lpstr>No, What You Really, Really Want</vt:lpstr>
      <vt:lpstr>Demo Time</vt:lpstr>
      <vt:lpstr>I Don’t Know About NULL</vt:lpstr>
      <vt:lpstr>Demo Time</vt:lpstr>
      <vt:lpstr>Run It Again Sam</vt:lpstr>
      <vt:lpstr>Demo Time</vt:lpstr>
      <vt:lpstr>The Sum of All Our Parts</vt:lpstr>
      <vt:lpstr>The Sum of Some of Our Parts</vt:lpstr>
      <vt:lpstr>Demo Time</vt:lpstr>
      <vt:lpstr>You Can’t Always Get What You Want</vt:lpstr>
      <vt:lpstr>Come Together Now</vt:lpstr>
      <vt:lpstr>Demo Time</vt:lpstr>
      <vt:lpstr>Yo Dawg: I Heard You Like Joins</vt:lpstr>
      <vt:lpstr>Demo Time</vt:lpstr>
      <vt:lpstr>A Little Help From Your Friend</vt:lpstr>
      <vt:lpstr>Help You Can Do Without</vt:lpstr>
      <vt:lpstr>Demo Time</vt:lpstr>
      <vt:lpstr>Readability, A Common Problem</vt:lpstr>
      <vt:lpstr>Demo Time</vt:lpstr>
      <vt:lpstr>Finding that Special Table</vt:lpstr>
      <vt:lpstr>More Resources</vt:lpstr>
      <vt:lpstr>Even More Resources</vt:lpstr>
      <vt:lpstr>Thanks!</vt:lpstr>
      <vt:lpstr>You’re Still Here?</vt:lpstr>
    </vt:vector>
  </TitlesOfParts>
  <Company>STCU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SQL</dc:title>
  <dc:creator>Josh Smith</dc:creator>
  <cp:lastModifiedBy>Josh Smith</cp:lastModifiedBy>
  <cp:revision>60</cp:revision>
  <dcterms:created xsi:type="dcterms:W3CDTF">2017-02-27T15:42:21Z</dcterms:created>
  <dcterms:modified xsi:type="dcterms:W3CDTF">2017-03-15T20:38:17Z</dcterms:modified>
</cp:coreProperties>
</file>