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37"/>
  </p:notesMasterIdLst>
  <p:sldIdLst>
    <p:sldId id="256" r:id="rId2"/>
    <p:sldId id="257" r:id="rId3"/>
    <p:sldId id="258" r:id="rId4"/>
    <p:sldId id="259" r:id="rId5"/>
    <p:sldId id="260" r:id="rId6"/>
    <p:sldId id="261" r:id="rId7"/>
    <p:sldId id="263" r:id="rId8"/>
    <p:sldId id="262"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87" r:id="rId23"/>
    <p:sldId id="290" r:id="rId24"/>
    <p:sldId id="289" r:id="rId25"/>
    <p:sldId id="291" r:id="rId26"/>
    <p:sldId id="292" r:id="rId27"/>
    <p:sldId id="279" r:id="rId28"/>
    <p:sldId id="280" r:id="rId29"/>
    <p:sldId id="277" r:id="rId30"/>
    <p:sldId id="284" r:id="rId31"/>
    <p:sldId id="278" r:id="rId32"/>
    <p:sldId id="281" r:id="rId33"/>
    <p:sldId id="282" r:id="rId34"/>
    <p:sldId id="285" r:id="rId35"/>
    <p:sldId id="286" r:id="rId3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51" autoAdjust="0"/>
    <p:restoredTop sz="94687" autoAdjust="0"/>
  </p:normalViewPr>
  <p:slideViewPr>
    <p:cSldViewPr>
      <p:cViewPr varScale="1">
        <p:scale>
          <a:sx n="87" d="100"/>
          <a:sy n="87" d="100"/>
        </p:scale>
        <p:origin x="-1062" y="-84"/>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62630BA-1C46-4090-812F-AA60E7D074F7}" type="datetimeFigureOut">
              <a:rPr lang="en-US" smtClean="0"/>
              <a:t>03/06/2019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72C8BAF-26E3-436F-8DBF-CEECBEB33031}" type="slidenum">
              <a:rPr lang="en-US" smtClean="0"/>
              <a:t>‹#›</a:t>
            </a:fld>
            <a:endParaRPr lang="en-US"/>
          </a:p>
        </p:txBody>
      </p:sp>
    </p:spTree>
    <p:extLst>
      <p:ext uri="{BB962C8B-B14F-4D97-AF65-F5344CB8AC3E}">
        <p14:creationId xmlns:p14="http://schemas.microsoft.com/office/powerpoint/2010/main" val="34455321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72C8BAF-26E3-436F-8DBF-CEECBEB33031}" type="slidenum">
              <a:rPr lang="en-US" smtClean="0"/>
              <a:t>14</a:t>
            </a:fld>
            <a:endParaRPr lang="en-US"/>
          </a:p>
        </p:txBody>
      </p:sp>
    </p:spTree>
    <p:extLst>
      <p:ext uri="{BB962C8B-B14F-4D97-AF65-F5344CB8AC3E}">
        <p14:creationId xmlns:p14="http://schemas.microsoft.com/office/powerpoint/2010/main" val="1574384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27F4D5E4-31A1-45ED-A9A4-A3E7056DB0F4}" type="datetimeFigureOut">
              <a:rPr lang="en-US" smtClean="0"/>
              <a:t>03/06/2019</a:t>
            </a:fld>
            <a:endParaRPr lang="en-US"/>
          </a:p>
        </p:txBody>
      </p:sp>
      <p:sp>
        <p:nvSpPr>
          <p:cNvPr id="17" name="Footer Placeholder 16"/>
          <p:cNvSpPr>
            <a:spLocks noGrp="1"/>
          </p:cNvSpPr>
          <p:nvPr>
            <p:ph type="ftr" sz="quarter" idx="11"/>
          </p:nvPr>
        </p:nvSpPr>
        <p:spPr/>
        <p:txBody>
          <a:bodyPr/>
          <a:lstStyle/>
          <a:p>
            <a:endParaRPr lang="en-US"/>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CE8E101C-63D3-4B8E-9CC0-0B6DE908801C}" type="slidenum">
              <a:rPr lang="en-US" smtClean="0"/>
              <a:t>‹#›</a:t>
            </a:fld>
            <a:endParaRPr lang="en-US"/>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7F4D5E4-31A1-45ED-A9A4-A3E7056DB0F4}" type="datetimeFigureOut">
              <a:rPr lang="en-US" smtClean="0"/>
              <a:t>03/06/2019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8E101C-63D3-4B8E-9CC0-0B6DE908801C}"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CE8E101C-63D3-4B8E-9CC0-0B6DE908801C}" type="slidenum">
              <a:rPr lang="en-US" smtClean="0"/>
              <a:t>‹#›</a:t>
            </a:fld>
            <a:endParaRPr lang="en-US"/>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7F4D5E4-31A1-45ED-A9A4-A3E7056DB0F4}" type="datetimeFigureOut">
              <a:rPr lang="en-US" smtClean="0"/>
              <a:t>03/06/2019</a:t>
            </a:fld>
            <a:endParaRPr lang="en-US"/>
          </a:p>
        </p:txBody>
      </p:sp>
      <p:sp>
        <p:nvSpPr>
          <p:cNvPr id="5" name="Footer Placeholder 4"/>
          <p:cNvSpPr>
            <a:spLocks noGrp="1"/>
          </p:cNvSpPr>
          <p:nvPr>
            <p:ph type="ftr" sz="quarter" idx="11"/>
          </p:nvPr>
        </p:nvSpPr>
        <p:spPr/>
        <p:txBody>
          <a:bodyPr/>
          <a:lstStyle/>
          <a:p>
            <a:endParaRPr lang="en-US"/>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27F4D5E4-31A1-45ED-A9A4-A3E7056DB0F4}" type="datetimeFigureOut">
              <a:rPr lang="en-US" smtClean="0"/>
              <a:t>03/06/2019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4361688" y="1026372"/>
            <a:ext cx="457200" cy="441325"/>
          </a:xfrm>
        </p:spPr>
        <p:txBody>
          <a:bodyPr/>
          <a:lstStyle/>
          <a:p>
            <a:fld id="{CE8E101C-63D3-4B8E-9CC0-0B6DE908801C}" type="slidenum">
              <a:rPr lang="en-US" smtClean="0"/>
              <a:t>‹#›</a:t>
            </a:fld>
            <a:endParaRPr lang="en-US"/>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27F4D5E4-31A1-45ED-A9A4-A3E7056DB0F4}" type="datetimeFigureOut">
              <a:rPr lang="en-US" smtClean="0"/>
              <a:t>03/06/2019</a:t>
            </a:fld>
            <a:endParaRPr lang="en-US"/>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CE8E101C-63D3-4B8E-9CC0-0B6DE908801C}" type="slidenum">
              <a:rPr lang="en-US" smtClean="0"/>
              <a:t>‹#›</a:t>
            </a:fld>
            <a:endParaRPr lang="en-US"/>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fld id="{27F4D5E4-31A1-45ED-A9A4-A3E7056DB0F4}" type="datetimeFigureOut">
              <a:rPr lang="en-US" smtClean="0"/>
              <a:t>03/06/2019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E8E101C-63D3-4B8E-9CC0-0B6DE908801C}" type="slidenum">
              <a:rPr lang="en-US" smtClean="0"/>
              <a:t>‹#›</a:t>
            </a:fld>
            <a:endParaRPr lang="en-US"/>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27F4D5E4-31A1-45ED-A9A4-A3E7056DB0F4}" type="datetimeFigureOut">
              <a:rPr lang="en-US" smtClean="0"/>
              <a:t>03/06/2019</a:t>
            </a:fld>
            <a:endParaRPr lang="en-US"/>
          </a:p>
        </p:txBody>
      </p:sp>
      <p:sp>
        <p:nvSpPr>
          <p:cNvPr id="8" name="Footer Placeholder 7"/>
          <p:cNvSpPr>
            <a:spLocks noGrp="1"/>
          </p:cNvSpPr>
          <p:nvPr>
            <p:ph type="ftr" sz="quarter" idx="11"/>
          </p:nvPr>
        </p:nvSpPr>
        <p:spPr>
          <a:xfrm>
            <a:off x="304800" y="6409944"/>
            <a:ext cx="3581400" cy="365760"/>
          </a:xfrm>
        </p:spPr>
        <p:txBody>
          <a:bodyPr/>
          <a:lstStyle/>
          <a:p>
            <a:endParaRPr lang="en-US"/>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CE8E101C-63D3-4B8E-9CC0-0B6DE908801C}" type="slidenum">
              <a:rPr lang="en-US" smtClean="0"/>
              <a:t>‹#›</a:t>
            </a:fld>
            <a:endParaRPr lang="en-US"/>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27F4D5E4-31A1-45ED-A9A4-A3E7056DB0F4}" type="datetimeFigureOut">
              <a:rPr lang="en-US" smtClean="0"/>
              <a:t>03/06/2019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4343400" y="1036020"/>
            <a:ext cx="457200" cy="441325"/>
          </a:xfrm>
        </p:spPr>
        <p:txBody>
          <a:bodyPr/>
          <a:lstStyle/>
          <a:p>
            <a:fld id="{CE8E101C-63D3-4B8E-9CC0-0B6DE908801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27F4D5E4-31A1-45ED-A9A4-A3E7056DB0F4}" type="datetimeFigureOut">
              <a:rPr lang="en-US" smtClean="0"/>
              <a:t>03/06/2019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CE8E101C-63D3-4B8E-9CC0-0B6DE908801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CE8E101C-63D3-4B8E-9CC0-0B6DE908801C}" type="slidenum">
              <a:rPr lang="en-US" smtClean="0"/>
              <a:t>‹#›</a:t>
            </a:fld>
            <a:endParaRPr lang="en-US"/>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27F4D5E4-31A1-45ED-A9A4-A3E7056DB0F4}" type="datetimeFigureOut">
              <a:rPr lang="en-US" smtClean="0"/>
              <a:t>03/06/2019</a:t>
            </a:fld>
            <a:endParaRPr lang="en-US"/>
          </a:p>
        </p:txBody>
      </p:sp>
      <p:sp>
        <p:nvSpPr>
          <p:cNvPr id="6" name="Footer Placeholder 5"/>
          <p:cNvSpPr>
            <a:spLocks noGrp="1"/>
          </p:cNvSpPr>
          <p:nvPr>
            <p:ph type="ftr" sz="quarter" idx="11"/>
          </p:nvPr>
        </p:nvSpPr>
        <p:spPr>
          <a:xfrm>
            <a:off x="301752" y="6410848"/>
            <a:ext cx="3383280" cy="365760"/>
          </a:xfrm>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CE8E101C-63D3-4B8E-9CC0-0B6DE908801C}" type="slidenum">
              <a:rPr lang="en-US" smtClean="0"/>
              <a:t>‹#›</a:t>
            </a:fld>
            <a:endParaRPr lang="en-US"/>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27F4D5E4-31A1-45ED-A9A4-A3E7056DB0F4}" type="datetimeFigureOut">
              <a:rPr lang="en-US" smtClean="0"/>
              <a:t>03/06/2019</a:t>
            </a:fld>
            <a:endParaRPr lang="en-US"/>
          </a:p>
        </p:txBody>
      </p:sp>
      <p:sp>
        <p:nvSpPr>
          <p:cNvPr id="6" name="Footer Placeholder 5"/>
          <p:cNvSpPr>
            <a:spLocks noGrp="1"/>
          </p:cNvSpPr>
          <p:nvPr>
            <p:ph type="ftr" sz="quarter" idx="11"/>
          </p:nvPr>
        </p:nvSpPr>
        <p:spPr>
          <a:xfrm>
            <a:off x="301752" y="6410848"/>
            <a:ext cx="3584448" cy="365760"/>
          </a:xfrm>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27F4D5E4-31A1-45ED-A9A4-A3E7056DB0F4}" type="datetimeFigureOut">
              <a:rPr lang="en-US" smtClean="0"/>
              <a:t>03/06/2019</a:t>
            </a:fld>
            <a:endParaRPr lang="en-US"/>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US"/>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CE8E101C-63D3-4B8E-9CC0-0B6DE908801C}" type="slidenum">
              <a:rPr lang="en-US" smtClean="0"/>
              <a:t>‹#›</a:t>
            </a:fld>
            <a:endParaRPr lang="en-US"/>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www.pass.org/" TargetMode="External"/><Relationship Id="rId2" Type="http://schemas.openxmlformats.org/officeDocument/2006/relationships/hyperlink" Target="http://www.pluralsight.com/"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a:xfrm>
            <a:off x="3048000" y="2667000"/>
            <a:ext cx="5257800" cy="914400"/>
          </a:xfrm>
        </p:spPr>
        <p:txBody>
          <a:bodyPr>
            <a:noAutofit/>
          </a:bodyPr>
          <a:lstStyle/>
          <a:p>
            <a:pPr algn="r"/>
            <a:r>
              <a:rPr lang="en-US" sz="2700" dirty="0">
                <a:solidFill>
                  <a:schemeClr val="bg2">
                    <a:lumMod val="10000"/>
                  </a:schemeClr>
                </a:solidFill>
                <a:latin typeface="Arial Black" panose="020B0A04020102020204" pitchFamily="34" charset="0"/>
              </a:rPr>
              <a:t>w</a:t>
            </a:r>
            <a:r>
              <a:rPr lang="en-US" sz="2700" dirty="0" smtClean="0">
                <a:solidFill>
                  <a:schemeClr val="bg2">
                    <a:lumMod val="10000"/>
                  </a:schemeClr>
                </a:solidFill>
                <a:latin typeface="Arial Black" panose="020B0A04020102020204" pitchFamily="34" charset="0"/>
              </a:rPr>
              <a:t>ith your host:</a:t>
            </a:r>
          </a:p>
          <a:p>
            <a:pPr algn="r"/>
            <a:r>
              <a:rPr lang="en-US" sz="2700" dirty="0" smtClean="0">
                <a:solidFill>
                  <a:schemeClr val="bg2">
                    <a:lumMod val="10000"/>
                  </a:schemeClr>
                </a:solidFill>
                <a:latin typeface="Arial Black" panose="020B0A04020102020204" pitchFamily="34" charset="0"/>
              </a:rPr>
              <a:t>Josh Smith</a:t>
            </a:r>
          </a:p>
        </p:txBody>
      </p:sp>
      <p:sp>
        <p:nvSpPr>
          <p:cNvPr id="2" name="Title 1"/>
          <p:cNvSpPr>
            <a:spLocks noGrp="1"/>
          </p:cNvSpPr>
          <p:nvPr>
            <p:ph type="ctrTitle"/>
          </p:nvPr>
        </p:nvSpPr>
        <p:spPr>
          <a:xfrm>
            <a:off x="685800" y="304800"/>
            <a:ext cx="7772400" cy="1219200"/>
          </a:xfrm>
        </p:spPr>
        <p:txBody>
          <a:bodyPr>
            <a:normAutofit fontScale="90000"/>
          </a:bodyPr>
          <a:lstStyle/>
          <a:p>
            <a:r>
              <a:rPr lang="en-US" dirty="0" smtClean="0">
                <a:latin typeface="Arial Black" panose="020B0A04020102020204" pitchFamily="34" charset="0"/>
              </a:rPr>
              <a:t>AN INTRODUCTION </a:t>
            </a:r>
            <a:br>
              <a:rPr lang="en-US" dirty="0" smtClean="0">
                <a:latin typeface="Arial Black" panose="020B0A04020102020204" pitchFamily="34" charset="0"/>
              </a:rPr>
            </a:br>
            <a:r>
              <a:rPr lang="en-US" dirty="0" smtClean="0">
                <a:latin typeface="Arial Black" panose="020B0A04020102020204" pitchFamily="34" charset="0"/>
              </a:rPr>
              <a:t>TO SQL</a:t>
            </a:r>
            <a:endParaRPr lang="en-US" dirty="0">
              <a:latin typeface="Arial Black" panose="020B0A04020102020204" pitchFamily="34" charset="0"/>
            </a:endParaRPr>
          </a:p>
        </p:txBody>
      </p:sp>
      <p:sp>
        <p:nvSpPr>
          <p:cNvPr id="5" name="TextBox 4"/>
          <p:cNvSpPr txBox="1"/>
          <p:nvPr/>
        </p:nvSpPr>
        <p:spPr>
          <a:xfrm>
            <a:off x="4027714" y="3810000"/>
            <a:ext cx="4201886" cy="923330"/>
          </a:xfrm>
          <a:prstGeom prst="rect">
            <a:avLst/>
          </a:prstGeom>
          <a:noFill/>
        </p:spPr>
        <p:txBody>
          <a:bodyPr wrap="square" rtlCol="0">
            <a:spAutoFit/>
          </a:bodyPr>
          <a:lstStyle/>
          <a:p>
            <a:pPr algn="r"/>
            <a:r>
              <a:rPr lang="en-US" b="1" dirty="0" smtClean="0">
                <a:latin typeface="Arial" panose="020B0604020202020204" pitchFamily="34" charset="0"/>
                <a:cs typeface="Arial" panose="020B0604020202020204" pitchFamily="34" charset="0"/>
              </a:rPr>
              <a:t>Senior DBA</a:t>
            </a:r>
          </a:p>
          <a:p>
            <a:pPr algn="r"/>
            <a:r>
              <a:rPr lang="en-US" b="1" dirty="0">
                <a:latin typeface="Arial" panose="020B0604020202020204" pitchFamily="34" charset="0"/>
                <a:cs typeface="Arial" panose="020B0604020202020204" pitchFamily="34" charset="0"/>
              </a:rPr>
              <a:t>9</a:t>
            </a:r>
            <a:r>
              <a:rPr lang="en-US" b="1" dirty="0" smtClean="0">
                <a:latin typeface="Arial" panose="020B0604020202020204" pitchFamily="34" charset="0"/>
                <a:cs typeface="Arial" panose="020B0604020202020204" pitchFamily="34" charset="0"/>
              </a:rPr>
              <a:t> </a:t>
            </a:r>
            <a:r>
              <a:rPr lang="en-US" b="1" dirty="0" smtClean="0">
                <a:latin typeface="Arial" panose="020B0604020202020204" pitchFamily="34" charset="0"/>
                <a:cs typeface="Arial" panose="020B0604020202020204" pitchFamily="34" charset="0"/>
              </a:rPr>
              <a:t>years working with SQL Server</a:t>
            </a:r>
          </a:p>
          <a:p>
            <a:pPr algn="r"/>
            <a:endParaRPr lang="en-US" b="1" dirty="0">
              <a:latin typeface="Arial" panose="020B0604020202020204" pitchFamily="34" charset="0"/>
              <a:cs typeface="Arial" panose="020B0604020202020204" pitchFamily="34" charset="0"/>
            </a:endParaRPr>
          </a:p>
        </p:txBody>
      </p:sp>
      <p:sp>
        <p:nvSpPr>
          <p:cNvPr id="6" name="TextBox 5"/>
          <p:cNvSpPr txBox="1"/>
          <p:nvPr/>
        </p:nvSpPr>
        <p:spPr>
          <a:xfrm>
            <a:off x="4027714" y="4548273"/>
            <a:ext cx="4201886" cy="923330"/>
          </a:xfrm>
          <a:prstGeom prst="rect">
            <a:avLst/>
          </a:prstGeom>
          <a:noFill/>
        </p:spPr>
        <p:txBody>
          <a:bodyPr wrap="square" rtlCol="0">
            <a:spAutoFit/>
          </a:bodyPr>
          <a:lstStyle/>
          <a:p>
            <a:pPr algn="r"/>
            <a:r>
              <a:rPr lang="en-US" b="1" dirty="0" smtClean="0">
                <a:latin typeface="Arial" panose="020B0604020202020204" pitchFamily="34" charset="0"/>
                <a:cs typeface="Arial" panose="020B0604020202020204" pitchFamily="34" charset="0"/>
              </a:rPr>
              <a:t>I started working with SQL with just a theater </a:t>
            </a:r>
            <a:r>
              <a:rPr lang="en-US" b="1" dirty="0">
                <a:latin typeface="Arial" panose="020B0604020202020204" pitchFamily="34" charset="0"/>
                <a:cs typeface="Arial" panose="020B0604020202020204" pitchFamily="34" charset="0"/>
              </a:rPr>
              <a:t>d</a:t>
            </a:r>
            <a:r>
              <a:rPr lang="en-US" b="1" dirty="0" smtClean="0">
                <a:latin typeface="Arial" panose="020B0604020202020204" pitchFamily="34" charset="0"/>
                <a:cs typeface="Arial" panose="020B0604020202020204" pitchFamily="34" charset="0"/>
              </a:rPr>
              <a:t>egree: anyone can do it!</a:t>
            </a:r>
          </a:p>
          <a:p>
            <a:endParaRPr lang="en-US" b="1" dirty="0"/>
          </a:p>
        </p:txBody>
      </p:sp>
    </p:spTree>
    <p:extLst>
      <p:ext uri="{BB962C8B-B14F-4D97-AF65-F5344CB8AC3E}">
        <p14:creationId xmlns:p14="http://schemas.microsoft.com/office/powerpoint/2010/main" val="40982195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latin typeface="Arial Black" panose="020B0A04020102020204" pitchFamily="34" charset="0"/>
              </a:rPr>
              <a:t>I Don’t Know About NULL</a:t>
            </a:r>
            <a:endParaRPr lang="en-US" dirty="0">
              <a:solidFill>
                <a:schemeClr val="tx1"/>
              </a:solidFill>
              <a:latin typeface="Arial Black" panose="020B0A04020102020204" pitchFamily="34" charset="0"/>
            </a:endParaRPr>
          </a:p>
        </p:txBody>
      </p:sp>
      <p:sp>
        <p:nvSpPr>
          <p:cNvPr id="4" name="TextBox 3"/>
          <p:cNvSpPr txBox="1"/>
          <p:nvPr/>
        </p:nvSpPr>
        <p:spPr>
          <a:xfrm>
            <a:off x="413656" y="1656470"/>
            <a:ext cx="8349346" cy="507831"/>
          </a:xfrm>
          <a:prstGeom prst="rect">
            <a:avLst/>
          </a:prstGeom>
          <a:noFill/>
        </p:spPr>
        <p:txBody>
          <a:bodyPr wrap="square" rtlCol="0">
            <a:spAutoFit/>
          </a:bodyPr>
          <a:lstStyle/>
          <a:p>
            <a:pPr algn="ctr"/>
            <a:r>
              <a:rPr lang="en-US" sz="2700" b="1" dirty="0" smtClean="0">
                <a:latin typeface="Arial" panose="020B0604020202020204" pitchFamily="34" charset="0"/>
                <a:cs typeface="Arial" panose="020B0604020202020204" pitchFamily="34" charset="0"/>
              </a:rPr>
              <a:t>Filtering on NULLS is special</a:t>
            </a:r>
            <a:endParaRPr lang="en-US" sz="2700" b="1" dirty="0">
              <a:latin typeface="Arial" panose="020B0604020202020204" pitchFamily="34" charset="0"/>
              <a:cs typeface="Arial" panose="020B0604020202020204" pitchFamily="34" charset="0"/>
            </a:endParaRPr>
          </a:p>
        </p:txBody>
      </p:sp>
      <p:sp>
        <p:nvSpPr>
          <p:cNvPr id="8" name="TextBox 7"/>
          <p:cNvSpPr txBox="1"/>
          <p:nvPr/>
        </p:nvSpPr>
        <p:spPr>
          <a:xfrm>
            <a:off x="386441" y="2205335"/>
            <a:ext cx="8501743" cy="461665"/>
          </a:xfrm>
          <a:prstGeom prst="rect">
            <a:avLst/>
          </a:prstGeom>
          <a:noFill/>
        </p:spPr>
        <p:txBody>
          <a:bodyPr wrap="square" rtlCol="0">
            <a:spAutoFit/>
          </a:bodyPr>
          <a:lstStyle/>
          <a:p>
            <a:pPr algn="ctr"/>
            <a:r>
              <a:rPr lang="en-US" sz="2400" b="1" dirty="0" smtClean="0">
                <a:latin typeface="Arial" panose="020B0604020202020204" pitchFamily="34" charset="0"/>
                <a:cs typeface="Arial" panose="020B0604020202020204" pitchFamily="34" charset="0"/>
              </a:rPr>
              <a:t>NULLS are SQL’s way of saying: </a:t>
            </a:r>
          </a:p>
        </p:txBody>
      </p:sp>
      <p:sp>
        <p:nvSpPr>
          <p:cNvPr id="5" name="TextBox 4"/>
          <p:cNvSpPr txBox="1"/>
          <p:nvPr/>
        </p:nvSpPr>
        <p:spPr>
          <a:xfrm>
            <a:off x="2721429" y="2819400"/>
            <a:ext cx="3733800" cy="1015663"/>
          </a:xfrm>
          <a:prstGeom prst="rect">
            <a:avLst/>
          </a:prstGeom>
          <a:noFill/>
        </p:spPr>
        <p:txBody>
          <a:bodyPr wrap="square" rtlCol="0">
            <a:spAutoFit/>
          </a:bodyPr>
          <a:lstStyle/>
          <a:p>
            <a:r>
              <a:rPr lang="en-US" sz="6000" dirty="0">
                <a:latin typeface="Arial" panose="020B0604020202020204" pitchFamily="34" charset="0"/>
                <a:cs typeface="Arial" panose="020B0604020202020204" pitchFamily="34" charset="0"/>
              </a:rPr>
              <a:t>¯\_(ツ)_/¯</a:t>
            </a:r>
          </a:p>
        </p:txBody>
      </p:sp>
      <p:sp>
        <p:nvSpPr>
          <p:cNvPr id="6" name="TextBox 5"/>
          <p:cNvSpPr txBox="1"/>
          <p:nvPr/>
        </p:nvSpPr>
        <p:spPr>
          <a:xfrm>
            <a:off x="914400" y="4114800"/>
            <a:ext cx="7239000" cy="1754326"/>
          </a:xfrm>
          <a:prstGeom prst="rect">
            <a:avLst/>
          </a:prstGeom>
          <a:noFill/>
        </p:spPr>
        <p:txBody>
          <a:bodyPr wrap="square" rtlCol="0">
            <a:spAutoFit/>
          </a:bodyPr>
          <a:lstStyle/>
          <a:p>
            <a:r>
              <a:rPr lang="en-US" b="1" dirty="0" smtClean="0">
                <a:latin typeface="Arial" panose="020B0604020202020204" pitchFamily="34" charset="0"/>
                <a:cs typeface="Arial" panose="020B0604020202020204" pitchFamily="34" charset="0"/>
              </a:rPr>
              <a:t>SQL stores NULLs where explicit values were not provided (and are not required). Programmers and other designers sometimes then assign meaning to NULL results but SQL Server won’t know anything about it. If NULLs exist on columns you are evaluating they must be dealt with explicitly in your code or SQL will not evaluate those values: </a:t>
            </a:r>
            <a:r>
              <a:rPr lang="en-US" b="1" dirty="0" smtClean="0">
                <a:solidFill>
                  <a:schemeClr val="accent1">
                    <a:lumMod val="50000"/>
                  </a:schemeClr>
                </a:solidFill>
                <a:latin typeface="Arial" panose="020B0604020202020204" pitchFamily="34" charset="0"/>
                <a:cs typeface="Arial" panose="020B0604020202020204" pitchFamily="34" charset="0"/>
              </a:rPr>
              <a:t>they could be anything!</a:t>
            </a:r>
          </a:p>
        </p:txBody>
      </p:sp>
    </p:spTree>
    <p:extLst>
      <p:ext uri="{BB962C8B-B14F-4D97-AF65-F5344CB8AC3E}">
        <p14:creationId xmlns:p14="http://schemas.microsoft.com/office/powerpoint/2010/main" val="3288546422"/>
      </p:ext>
    </p:extLst>
  </p:cSld>
  <p:clrMapOvr>
    <a:masterClrMapping/>
  </p:clrMapOvr>
  <mc:AlternateContent xmlns:mc="http://schemas.openxmlformats.org/markup-compatibility/2006" xmlns:p14="http://schemas.microsoft.com/office/powerpoint/2010/main">
    <mc:Choice Requires="p14">
      <p:transition spd="slow" p14:dur="2000">
        <p14:ferris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249"/>
                                          </p:stCondLst>
                                        </p:cTn>
                                        <p:tgtEl>
                                          <p:spTgt spid="8"/>
                                        </p:tgtEl>
                                        <p:attrNameLst>
                                          <p:attrName>style.visibility</p:attrName>
                                        </p:attrNameLst>
                                      </p:cBhvr>
                                      <p:to>
                                        <p:strVal val="visible"/>
                                      </p:to>
                                    </p:set>
                                  </p:childTnLst>
                                </p:cTn>
                              </p:par>
                              <p:par>
                                <p:cTn id="7" presetID="10" presetClass="entr" presetSubtype="0" fill="hold" grpId="0" nodeType="withEffect">
                                  <p:stCondLst>
                                    <p:cond delay="500"/>
                                  </p:stCondLst>
                                  <p:childTnLst>
                                    <p:set>
                                      <p:cBhvr>
                                        <p:cTn id="8" dur="1" fill="hold">
                                          <p:stCondLst>
                                            <p:cond delay="0"/>
                                          </p:stCondLst>
                                        </p:cTn>
                                        <p:tgtEl>
                                          <p:spTgt spid="5"/>
                                        </p:tgtEl>
                                        <p:attrNameLst>
                                          <p:attrName>style.visibility</p:attrName>
                                        </p:attrNameLst>
                                      </p:cBhvr>
                                      <p:to>
                                        <p:strVal val="visible"/>
                                      </p:to>
                                    </p:set>
                                    <p:animEffect transition="in" filter="fade">
                                      <p:cBhvr>
                                        <p:cTn id="9" dur="500"/>
                                        <p:tgtEl>
                                          <p:spTgt spid="5"/>
                                        </p:tgtEl>
                                      </p:cBhvr>
                                    </p:animEffect>
                                  </p:childTnLst>
                                </p:cTn>
                              </p:par>
                              <p:par>
                                <p:cTn id="10" presetID="10" presetClass="entr" presetSubtype="0" fill="hold" grpId="0" nodeType="withEffect">
                                  <p:stCondLst>
                                    <p:cond delay="75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5" grpId="0"/>
      <p:bldP spid="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latin typeface="Arial Black" panose="020B0A04020102020204" pitchFamily="34" charset="0"/>
              </a:rPr>
              <a:t>Demo Time</a:t>
            </a:r>
            <a:endParaRPr lang="en-US" dirty="0">
              <a:solidFill>
                <a:schemeClr val="tx1"/>
              </a:solidFill>
              <a:latin typeface="Arial Black" panose="020B0A04020102020204" pitchFamily="34" charset="0"/>
            </a:endParaRPr>
          </a:p>
        </p:txBody>
      </p:sp>
      <p:sp>
        <p:nvSpPr>
          <p:cNvPr id="3" name="TextBox 2"/>
          <p:cNvSpPr txBox="1"/>
          <p:nvPr/>
        </p:nvSpPr>
        <p:spPr>
          <a:xfrm>
            <a:off x="2743200" y="2590800"/>
            <a:ext cx="3657600" cy="369332"/>
          </a:xfrm>
          <a:prstGeom prst="rect">
            <a:avLst/>
          </a:prstGeom>
          <a:noFill/>
        </p:spPr>
        <p:txBody>
          <a:bodyPr wrap="square" rtlCol="0">
            <a:spAutoFit/>
          </a:bodyPr>
          <a:lstStyle/>
          <a:p>
            <a:pPr algn="ctr"/>
            <a:r>
              <a:rPr lang="en-US" dirty="0" smtClean="0">
                <a:latin typeface="Arial Black" panose="020B0A04020102020204" pitchFamily="34" charset="0"/>
              </a:rPr>
              <a:t>What is NULL? Can we tell?</a:t>
            </a:r>
            <a:endParaRPr lang="en-US" dirty="0">
              <a:latin typeface="Arial Black" panose="020B0A04020102020204" pitchFamily="34" charset="0"/>
            </a:endParaRPr>
          </a:p>
        </p:txBody>
      </p:sp>
    </p:spTree>
    <p:extLst>
      <p:ext uri="{BB962C8B-B14F-4D97-AF65-F5344CB8AC3E}">
        <p14:creationId xmlns:p14="http://schemas.microsoft.com/office/powerpoint/2010/main" val="1681393649"/>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latin typeface="Arial Black" panose="020B0A04020102020204" pitchFamily="34" charset="0"/>
              </a:rPr>
              <a:t>Run It Again Sam</a:t>
            </a:r>
            <a:endParaRPr lang="en-US" dirty="0">
              <a:solidFill>
                <a:schemeClr val="tx1"/>
              </a:solidFill>
              <a:latin typeface="Arial Black" panose="020B0A04020102020204" pitchFamily="34" charset="0"/>
            </a:endParaRPr>
          </a:p>
        </p:txBody>
      </p:sp>
      <p:sp>
        <p:nvSpPr>
          <p:cNvPr id="4" name="TextBox 3"/>
          <p:cNvSpPr txBox="1"/>
          <p:nvPr/>
        </p:nvSpPr>
        <p:spPr>
          <a:xfrm>
            <a:off x="914400" y="1719943"/>
            <a:ext cx="7239000" cy="646331"/>
          </a:xfrm>
          <a:prstGeom prst="rect">
            <a:avLst/>
          </a:prstGeom>
          <a:noFill/>
        </p:spPr>
        <p:txBody>
          <a:bodyPr wrap="square" rtlCol="0">
            <a:spAutoFit/>
          </a:bodyPr>
          <a:lstStyle/>
          <a:p>
            <a:r>
              <a:rPr lang="en-US" b="1" dirty="0" smtClean="0">
                <a:latin typeface="Arial" panose="020B0604020202020204" pitchFamily="34" charset="0"/>
                <a:cs typeface="Arial" panose="020B0604020202020204" pitchFamily="34" charset="0"/>
              </a:rPr>
              <a:t>You may end up with scripts you want to run on a schedule or with slightly different search criteria.</a:t>
            </a:r>
            <a:endParaRPr lang="en-US" b="1" dirty="0">
              <a:latin typeface="Arial" panose="020B0604020202020204" pitchFamily="34" charset="0"/>
              <a:cs typeface="Arial" panose="020B0604020202020204" pitchFamily="34" charset="0"/>
            </a:endParaRPr>
          </a:p>
        </p:txBody>
      </p:sp>
      <p:sp>
        <p:nvSpPr>
          <p:cNvPr id="8" name="TextBox 7"/>
          <p:cNvSpPr txBox="1"/>
          <p:nvPr/>
        </p:nvSpPr>
        <p:spPr>
          <a:xfrm>
            <a:off x="914401" y="2514600"/>
            <a:ext cx="7162800" cy="646331"/>
          </a:xfrm>
          <a:prstGeom prst="rect">
            <a:avLst/>
          </a:prstGeom>
          <a:noFill/>
        </p:spPr>
        <p:txBody>
          <a:bodyPr wrap="square" rtlCol="0">
            <a:spAutoFit/>
          </a:bodyPr>
          <a:lstStyle/>
          <a:p>
            <a:r>
              <a:rPr lang="en-US" b="1" dirty="0" smtClean="0">
                <a:latin typeface="Arial" panose="020B0604020202020204" pitchFamily="34" charset="0"/>
                <a:cs typeface="Arial" panose="020B0604020202020204" pitchFamily="34" charset="0"/>
              </a:rPr>
              <a:t>Variables are the answer! Variables are place holder for a value that you can determine elsewhere. </a:t>
            </a:r>
          </a:p>
        </p:txBody>
      </p:sp>
      <p:sp>
        <p:nvSpPr>
          <p:cNvPr id="6" name="TextBox 5"/>
          <p:cNvSpPr txBox="1"/>
          <p:nvPr/>
        </p:nvSpPr>
        <p:spPr>
          <a:xfrm>
            <a:off x="903514" y="3411301"/>
            <a:ext cx="5181600" cy="923330"/>
          </a:xfrm>
          <a:prstGeom prst="rect">
            <a:avLst/>
          </a:prstGeom>
          <a:noFill/>
        </p:spPr>
        <p:txBody>
          <a:bodyPr wrap="square" rtlCol="0">
            <a:spAutoFit/>
          </a:bodyPr>
          <a:lstStyle/>
          <a:p>
            <a:r>
              <a:rPr lang="en-US" b="1" dirty="0" smtClean="0">
                <a:latin typeface="Arial" panose="020B0604020202020204" pitchFamily="34" charset="0"/>
                <a:cs typeface="Arial" panose="020B0604020202020204" pitchFamily="34" charset="0"/>
              </a:rPr>
              <a:t>Must be declared</a:t>
            </a:r>
          </a:p>
          <a:p>
            <a:r>
              <a:rPr lang="en-US" b="1" dirty="0" smtClean="0">
                <a:latin typeface="Arial" panose="020B0604020202020204" pitchFamily="34" charset="0"/>
                <a:cs typeface="Arial" panose="020B0604020202020204" pitchFamily="34" charset="0"/>
              </a:rPr>
              <a:t>Must start with @</a:t>
            </a:r>
          </a:p>
          <a:p>
            <a:r>
              <a:rPr lang="en-US" b="1" dirty="0" smtClean="0">
                <a:solidFill>
                  <a:srgbClr val="C00000"/>
                </a:solidFill>
                <a:latin typeface="Arial" panose="020B0604020202020204" pitchFamily="34" charset="0"/>
                <a:cs typeface="Arial" panose="020B0604020202020204" pitchFamily="34" charset="0"/>
              </a:rPr>
              <a:t>Do not set value after midnight!</a:t>
            </a:r>
          </a:p>
        </p:txBody>
      </p:sp>
      <p:sp>
        <p:nvSpPr>
          <p:cNvPr id="9" name="TextBox 8"/>
          <p:cNvSpPr txBox="1"/>
          <p:nvPr/>
        </p:nvSpPr>
        <p:spPr>
          <a:xfrm>
            <a:off x="903514" y="4687669"/>
            <a:ext cx="5715002" cy="923330"/>
          </a:xfrm>
          <a:prstGeom prst="rect">
            <a:avLst/>
          </a:prstGeom>
          <a:noFill/>
        </p:spPr>
        <p:txBody>
          <a:bodyPr wrap="square" rtlCol="0">
            <a:spAutoFit/>
          </a:bodyPr>
          <a:lstStyle/>
          <a:p>
            <a:r>
              <a:rPr lang="en-US" b="1" dirty="0" smtClean="0">
                <a:latin typeface="Arial" panose="020B0604020202020204" pitchFamily="34" charset="0"/>
                <a:cs typeface="Arial" panose="020B0604020202020204" pitchFamily="34" charset="0"/>
              </a:rPr>
              <a:t>DECLARE @</a:t>
            </a:r>
            <a:r>
              <a:rPr lang="en-US" b="1" dirty="0" err="1" smtClean="0">
                <a:latin typeface="Arial" panose="020B0604020202020204" pitchFamily="34" charset="0"/>
                <a:cs typeface="Arial" panose="020B0604020202020204" pitchFamily="34" charset="0"/>
              </a:rPr>
              <a:t>myvariablename</a:t>
            </a:r>
            <a:r>
              <a:rPr lang="en-US" b="1" dirty="0" smtClean="0">
                <a:latin typeface="Arial" panose="020B0604020202020204" pitchFamily="34" charset="0"/>
                <a:cs typeface="Arial" panose="020B0604020202020204" pitchFamily="34" charset="0"/>
              </a:rPr>
              <a:t> AS </a:t>
            </a:r>
          </a:p>
          <a:p>
            <a:endParaRPr lang="en-US" b="1" dirty="0" smtClean="0">
              <a:latin typeface="Arial" panose="020B0604020202020204" pitchFamily="34" charset="0"/>
              <a:cs typeface="Arial" panose="020B0604020202020204" pitchFamily="34" charset="0"/>
            </a:endParaRPr>
          </a:p>
          <a:p>
            <a:r>
              <a:rPr lang="en-US" b="1" dirty="0" smtClean="0">
                <a:latin typeface="Arial" panose="020B0604020202020204" pitchFamily="34" charset="0"/>
                <a:cs typeface="Arial" panose="020B0604020202020204" pitchFamily="34" charset="0"/>
              </a:rPr>
              <a:t>SELECT </a:t>
            </a:r>
            <a:r>
              <a:rPr lang="en-US" b="1" dirty="0">
                <a:latin typeface="Arial" panose="020B0604020202020204" pitchFamily="34" charset="0"/>
                <a:cs typeface="Arial" panose="020B0604020202020204" pitchFamily="34" charset="0"/>
              </a:rPr>
              <a:t>@</a:t>
            </a:r>
            <a:r>
              <a:rPr lang="en-US" b="1" dirty="0" err="1">
                <a:latin typeface="Arial" panose="020B0604020202020204" pitchFamily="34" charset="0"/>
                <a:cs typeface="Arial" panose="020B0604020202020204" pitchFamily="34" charset="0"/>
              </a:rPr>
              <a:t>myvariablename</a:t>
            </a:r>
            <a:r>
              <a:rPr lang="en-US" b="1" dirty="0">
                <a:latin typeface="Arial" panose="020B0604020202020204" pitchFamily="34" charset="0"/>
                <a:cs typeface="Arial" panose="020B0604020202020204" pitchFamily="34" charset="0"/>
              </a:rPr>
              <a:t> </a:t>
            </a:r>
            <a:r>
              <a:rPr lang="en-US" b="1" dirty="0" smtClean="0">
                <a:latin typeface="Arial" panose="020B0604020202020204" pitchFamily="34" charset="0"/>
                <a:cs typeface="Arial" panose="020B0604020202020204" pitchFamily="34" charset="0"/>
              </a:rPr>
              <a:t>= </a:t>
            </a:r>
            <a:endParaRPr lang="en-US" b="1" dirty="0">
              <a:latin typeface="Arial" panose="020B0604020202020204" pitchFamily="34" charset="0"/>
              <a:cs typeface="Arial" panose="020B0604020202020204" pitchFamily="34" charset="0"/>
            </a:endParaRP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648200" y="3530391"/>
            <a:ext cx="4343400" cy="2920342"/>
          </a:xfrm>
          <a:prstGeom prst="rect">
            <a:avLst/>
          </a:prstGeom>
        </p:spPr>
      </p:pic>
    </p:spTree>
    <p:extLst>
      <p:ext uri="{BB962C8B-B14F-4D97-AF65-F5344CB8AC3E}">
        <p14:creationId xmlns:p14="http://schemas.microsoft.com/office/powerpoint/2010/main" val="1478155447"/>
      </p:ext>
    </p:extLst>
  </p:cSld>
  <p:clrMapOvr>
    <a:masterClrMapping/>
  </p:clrMapOvr>
  <mc:AlternateContent xmlns:mc="http://schemas.openxmlformats.org/markup-compatibility/2006" xmlns:p14="http://schemas.microsoft.com/office/powerpoint/2010/main">
    <mc:Choice Requires="p14">
      <p:transition spd="slow" p14:dur="2000">
        <p14:ferris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fade">
                                      <p:cBhvr>
                                        <p:cTn id="17" dur="500"/>
                                        <p:tgtEl>
                                          <p:spTgt spid="6">
                                            <p:txEl>
                                              <p:pRg st="2" end="2"/>
                                            </p:txEl>
                                          </p:spTgt>
                                        </p:tgtEl>
                                      </p:cBhvr>
                                    </p:animEffect>
                                  </p:childTnLst>
                                </p:cTn>
                              </p:par>
                              <p:par>
                                <p:cTn id="18" presetID="2" presetClass="entr" presetSubtype="4" fill="hold" nodeType="withEffect">
                                  <p:stCondLst>
                                    <p:cond delay="0"/>
                                  </p:stCondLst>
                                  <p:childTnLst>
                                    <p:set>
                                      <p:cBhvr>
                                        <p:cTn id="19" dur="1" fill="hold">
                                          <p:stCondLst>
                                            <p:cond delay="0"/>
                                          </p:stCondLst>
                                        </p:cTn>
                                        <p:tgtEl>
                                          <p:spTgt spid="5"/>
                                        </p:tgtEl>
                                        <p:attrNameLst>
                                          <p:attrName>style.visibility</p:attrName>
                                        </p:attrNameLst>
                                      </p:cBhvr>
                                      <p:to>
                                        <p:strVal val="visible"/>
                                      </p:to>
                                    </p:set>
                                    <p:anim calcmode="lin" valueType="num">
                                      <p:cBhvr additive="base">
                                        <p:cTn id="20" dur="500" fill="hold"/>
                                        <p:tgtEl>
                                          <p:spTgt spid="5"/>
                                        </p:tgtEl>
                                        <p:attrNameLst>
                                          <p:attrName>ppt_x</p:attrName>
                                        </p:attrNameLst>
                                      </p:cBhvr>
                                      <p:tavLst>
                                        <p:tav tm="0">
                                          <p:val>
                                            <p:strVal val="#ppt_x"/>
                                          </p:val>
                                        </p:tav>
                                        <p:tav tm="100000">
                                          <p:val>
                                            <p:strVal val="#ppt_x"/>
                                          </p:val>
                                        </p:tav>
                                      </p:tavLst>
                                    </p:anim>
                                    <p:anim calcmode="lin" valueType="num">
                                      <p:cBhvr additive="base">
                                        <p:cTn id="21"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fade">
                                      <p:cBhvr>
                                        <p:cTn id="26"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latin typeface="Arial Black" panose="020B0A04020102020204" pitchFamily="34" charset="0"/>
              </a:rPr>
              <a:t>Demo Time</a:t>
            </a:r>
            <a:endParaRPr lang="en-US" dirty="0">
              <a:solidFill>
                <a:schemeClr val="tx1"/>
              </a:solidFill>
              <a:latin typeface="Arial Black" panose="020B0A04020102020204" pitchFamily="34" charset="0"/>
            </a:endParaRPr>
          </a:p>
        </p:txBody>
      </p:sp>
      <p:sp>
        <p:nvSpPr>
          <p:cNvPr id="3" name="TextBox 2"/>
          <p:cNvSpPr txBox="1"/>
          <p:nvPr/>
        </p:nvSpPr>
        <p:spPr>
          <a:xfrm>
            <a:off x="2667000" y="2514600"/>
            <a:ext cx="3733800" cy="369332"/>
          </a:xfrm>
          <a:prstGeom prst="rect">
            <a:avLst/>
          </a:prstGeom>
          <a:noFill/>
        </p:spPr>
        <p:txBody>
          <a:bodyPr wrap="square" rtlCol="0">
            <a:spAutoFit/>
          </a:bodyPr>
          <a:lstStyle/>
          <a:p>
            <a:pPr algn="ctr"/>
            <a:r>
              <a:rPr lang="en-US" dirty="0" smtClean="0">
                <a:latin typeface="Arial Black" panose="020B0A04020102020204" pitchFamily="34" charset="0"/>
              </a:rPr>
              <a:t>Let’s reuse some SQL.</a:t>
            </a:r>
            <a:endParaRPr lang="en-US" dirty="0">
              <a:latin typeface="Arial Black" panose="020B0A04020102020204" pitchFamily="34" charset="0"/>
            </a:endParaRPr>
          </a:p>
        </p:txBody>
      </p:sp>
    </p:spTree>
    <p:extLst>
      <p:ext uri="{BB962C8B-B14F-4D97-AF65-F5344CB8AC3E}">
        <p14:creationId xmlns:p14="http://schemas.microsoft.com/office/powerpoint/2010/main" val="857909069"/>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latin typeface="Arial Black" panose="020B0A04020102020204" pitchFamily="34" charset="0"/>
              </a:rPr>
              <a:t>The Sum of All Our Parts</a:t>
            </a:r>
            <a:endParaRPr lang="en-US" dirty="0">
              <a:solidFill>
                <a:schemeClr val="tx1"/>
              </a:solidFill>
              <a:latin typeface="Arial Black" panose="020B0A04020102020204" pitchFamily="34" charset="0"/>
            </a:endParaRPr>
          </a:p>
        </p:txBody>
      </p:sp>
      <p:sp>
        <p:nvSpPr>
          <p:cNvPr id="4" name="TextBox 3"/>
          <p:cNvSpPr txBox="1"/>
          <p:nvPr/>
        </p:nvSpPr>
        <p:spPr>
          <a:xfrm>
            <a:off x="914400" y="1719943"/>
            <a:ext cx="7162800" cy="923330"/>
          </a:xfrm>
          <a:prstGeom prst="rect">
            <a:avLst/>
          </a:prstGeom>
          <a:noFill/>
        </p:spPr>
        <p:txBody>
          <a:bodyPr wrap="square" rtlCol="0">
            <a:spAutoFit/>
          </a:bodyPr>
          <a:lstStyle/>
          <a:p>
            <a:r>
              <a:rPr lang="en-US" b="1" dirty="0" smtClean="0">
                <a:latin typeface="Arial" panose="020B0604020202020204" pitchFamily="34" charset="0"/>
                <a:cs typeface="Arial" panose="020B0604020202020204" pitchFamily="34" charset="0"/>
              </a:rPr>
              <a:t>Many times you’ll want to analyze data by grouping your data together. This is aggregation. SQL provides a number of ways to manipulate data in groups. </a:t>
            </a:r>
            <a:endParaRPr lang="en-US" b="1" dirty="0">
              <a:latin typeface="Arial" panose="020B0604020202020204" pitchFamily="34" charset="0"/>
              <a:cs typeface="Arial" panose="020B0604020202020204" pitchFamily="34" charset="0"/>
            </a:endParaRPr>
          </a:p>
        </p:txBody>
      </p:sp>
      <p:sp>
        <p:nvSpPr>
          <p:cNvPr id="8" name="TextBox 7"/>
          <p:cNvSpPr txBox="1"/>
          <p:nvPr/>
        </p:nvSpPr>
        <p:spPr>
          <a:xfrm>
            <a:off x="914401" y="2801541"/>
            <a:ext cx="7315200" cy="1754326"/>
          </a:xfrm>
          <a:prstGeom prst="rect">
            <a:avLst/>
          </a:prstGeom>
          <a:noFill/>
        </p:spPr>
        <p:txBody>
          <a:bodyPr wrap="square" rtlCol="0">
            <a:spAutoFit/>
          </a:bodyPr>
          <a:lstStyle/>
          <a:p>
            <a:r>
              <a:rPr lang="en-US" b="1" dirty="0" smtClean="0">
                <a:latin typeface="Arial" panose="020B0604020202020204" pitchFamily="34" charset="0"/>
                <a:cs typeface="Arial" panose="020B0604020202020204" pitchFamily="34" charset="0"/>
              </a:rPr>
              <a:t>Common aggregation functions:</a:t>
            </a:r>
          </a:p>
          <a:p>
            <a:r>
              <a:rPr lang="en-US" b="1" dirty="0" smtClean="0">
                <a:latin typeface="Arial" panose="020B0604020202020204" pitchFamily="34" charset="0"/>
                <a:cs typeface="Arial" panose="020B0604020202020204" pitchFamily="34" charset="0"/>
              </a:rPr>
              <a:t>COUNT</a:t>
            </a:r>
          </a:p>
          <a:p>
            <a:r>
              <a:rPr lang="en-US" b="1" dirty="0" smtClean="0">
                <a:latin typeface="Arial" panose="020B0604020202020204" pitchFamily="34" charset="0"/>
                <a:cs typeface="Arial" panose="020B0604020202020204" pitchFamily="34" charset="0"/>
              </a:rPr>
              <a:t>SUM</a:t>
            </a:r>
          </a:p>
          <a:p>
            <a:r>
              <a:rPr lang="en-US" b="1" dirty="0" smtClean="0">
                <a:latin typeface="Arial" panose="020B0604020202020204" pitchFamily="34" charset="0"/>
                <a:cs typeface="Arial" panose="020B0604020202020204" pitchFamily="34" charset="0"/>
              </a:rPr>
              <a:t>AVG</a:t>
            </a:r>
          </a:p>
          <a:p>
            <a:r>
              <a:rPr lang="en-US" b="1" dirty="0" smtClean="0">
                <a:latin typeface="Arial" panose="020B0604020202020204" pitchFamily="34" charset="0"/>
                <a:cs typeface="Arial" panose="020B0604020202020204" pitchFamily="34" charset="0"/>
              </a:rPr>
              <a:t>MIN</a:t>
            </a:r>
          </a:p>
          <a:p>
            <a:r>
              <a:rPr lang="en-US" b="1" dirty="0" smtClean="0">
                <a:latin typeface="Arial" panose="020B0604020202020204" pitchFamily="34" charset="0"/>
                <a:cs typeface="Arial" panose="020B0604020202020204" pitchFamily="34" charset="0"/>
              </a:rPr>
              <a:t>MAX</a:t>
            </a:r>
          </a:p>
        </p:txBody>
      </p:sp>
      <p:sp>
        <p:nvSpPr>
          <p:cNvPr id="11" name="TextBox 10"/>
          <p:cNvSpPr txBox="1"/>
          <p:nvPr/>
        </p:nvSpPr>
        <p:spPr>
          <a:xfrm>
            <a:off x="903514" y="5257800"/>
            <a:ext cx="3668487" cy="923330"/>
          </a:xfrm>
          <a:prstGeom prst="rect">
            <a:avLst/>
          </a:prstGeom>
          <a:noFill/>
        </p:spPr>
        <p:txBody>
          <a:bodyPr wrap="square" rtlCol="0">
            <a:spAutoFit/>
          </a:bodyPr>
          <a:lstStyle/>
          <a:p>
            <a:r>
              <a:rPr lang="en-US" b="1" dirty="0" smtClean="0">
                <a:latin typeface="Arial" panose="020B0604020202020204" pitchFamily="34" charset="0"/>
                <a:cs typeface="Arial" panose="020B0604020202020204" pitchFamily="34" charset="0"/>
              </a:rPr>
              <a:t>SELECT *</a:t>
            </a:r>
          </a:p>
          <a:p>
            <a:r>
              <a:rPr lang="en-US" b="1" dirty="0" smtClean="0">
                <a:latin typeface="Arial" panose="020B0604020202020204" pitchFamily="34" charset="0"/>
                <a:cs typeface="Arial" panose="020B0604020202020204" pitchFamily="34" charset="0"/>
              </a:rPr>
              <a:t>FROM table</a:t>
            </a:r>
          </a:p>
          <a:p>
            <a:r>
              <a:rPr lang="en-US" b="1" dirty="0" smtClean="0">
                <a:latin typeface="Arial" panose="020B0604020202020204" pitchFamily="34" charset="0"/>
                <a:cs typeface="Arial" panose="020B0604020202020204" pitchFamily="34" charset="0"/>
              </a:rPr>
              <a:t>GROUP BY</a:t>
            </a: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67000" y="3200400"/>
            <a:ext cx="6096000" cy="30480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639515288"/>
      </p:ext>
    </p:extLst>
  </p:cSld>
  <p:clrMapOvr>
    <a:masterClrMapping/>
  </p:clrMapOvr>
  <mc:AlternateContent xmlns:mc="http://schemas.openxmlformats.org/markup-compatibility/2006" xmlns:p14="http://schemas.microsoft.com/office/powerpoint/2010/main">
    <mc:Choice Requires="p14">
      <p:transition spd="slow" p14:dur="2000">
        <p14:ferris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animEffect transition="in" filter="fade">
                                      <p:cBhvr>
                                        <p:cTn id="7" dur="500"/>
                                        <p:tgtEl>
                                          <p:spTgt spid="8">
                                            <p:txEl>
                                              <p:pRg st="1" end="1"/>
                                            </p:txEl>
                                          </p:spTgt>
                                        </p:tgtEl>
                                      </p:cBhvr>
                                    </p:animEffect>
                                  </p:childTnLst>
                                </p:cTn>
                              </p:par>
                              <p:par>
                                <p:cTn id="8" presetID="10" presetClass="entr" presetSubtype="0" fill="hold" nodeType="withEffect">
                                  <p:stCondLst>
                                    <p:cond delay="1000"/>
                                  </p:stCondLst>
                                  <p:childTnLst>
                                    <p:set>
                                      <p:cBhvr>
                                        <p:cTn id="9" dur="1" fill="hold">
                                          <p:stCondLst>
                                            <p:cond delay="0"/>
                                          </p:stCondLst>
                                        </p:cTn>
                                        <p:tgtEl>
                                          <p:spTgt spid="8">
                                            <p:txEl>
                                              <p:pRg st="2" end="2"/>
                                            </p:txEl>
                                          </p:spTgt>
                                        </p:tgtEl>
                                        <p:attrNameLst>
                                          <p:attrName>style.visibility</p:attrName>
                                        </p:attrNameLst>
                                      </p:cBhvr>
                                      <p:to>
                                        <p:strVal val="visible"/>
                                      </p:to>
                                    </p:set>
                                    <p:animEffect transition="in" filter="fade">
                                      <p:cBhvr>
                                        <p:cTn id="10" dur="500"/>
                                        <p:tgtEl>
                                          <p:spTgt spid="8">
                                            <p:txEl>
                                              <p:pRg st="2" end="2"/>
                                            </p:txEl>
                                          </p:spTgt>
                                        </p:tgtEl>
                                      </p:cBhvr>
                                    </p:animEffect>
                                  </p:childTnLst>
                                </p:cTn>
                              </p:par>
                              <p:par>
                                <p:cTn id="11" presetID="10" presetClass="entr" presetSubtype="0" fill="hold" nodeType="withEffect">
                                  <p:stCondLst>
                                    <p:cond delay="2000"/>
                                  </p:stCondLst>
                                  <p:childTnLst>
                                    <p:set>
                                      <p:cBhvr>
                                        <p:cTn id="12" dur="1" fill="hold">
                                          <p:stCondLst>
                                            <p:cond delay="0"/>
                                          </p:stCondLst>
                                        </p:cTn>
                                        <p:tgtEl>
                                          <p:spTgt spid="8">
                                            <p:txEl>
                                              <p:pRg st="3" end="3"/>
                                            </p:txEl>
                                          </p:spTgt>
                                        </p:tgtEl>
                                        <p:attrNameLst>
                                          <p:attrName>style.visibility</p:attrName>
                                        </p:attrNameLst>
                                      </p:cBhvr>
                                      <p:to>
                                        <p:strVal val="visible"/>
                                      </p:to>
                                    </p:set>
                                    <p:animEffect transition="in" filter="fade">
                                      <p:cBhvr>
                                        <p:cTn id="13" dur="500"/>
                                        <p:tgtEl>
                                          <p:spTgt spid="8">
                                            <p:txEl>
                                              <p:pRg st="3" end="3"/>
                                            </p:txEl>
                                          </p:spTgt>
                                        </p:tgtEl>
                                      </p:cBhvr>
                                    </p:animEffect>
                                  </p:childTnLst>
                                </p:cTn>
                              </p:par>
                              <p:par>
                                <p:cTn id="14" presetID="10" presetClass="entr" presetSubtype="0" fill="hold" nodeType="withEffect">
                                  <p:stCondLst>
                                    <p:cond delay="3000"/>
                                  </p:stCondLst>
                                  <p:childTnLst>
                                    <p:set>
                                      <p:cBhvr>
                                        <p:cTn id="15" dur="1" fill="hold">
                                          <p:stCondLst>
                                            <p:cond delay="0"/>
                                          </p:stCondLst>
                                        </p:cTn>
                                        <p:tgtEl>
                                          <p:spTgt spid="8">
                                            <p:txEl>
                                              <p:pRg st="4" end="4"/>
                                            </p:txEl>
                                          </p:spTgt>
                                        </p:tgtEl>
                                        <p:attrNameLst>
                                          <p:attrName>style.visibility</p:attrName>
                                        </p:attrNameLst>
                                      </p:cBhvr>
                                      <p:to>
                                        <p:strVal val="visible"/>
                                      </p:to>
                                    </p:set>
                                    <p:animEffect transition="in" filter="fade">
                                      <p:cBhvr>
                                        <p:cTn id="16" dur="500"/>
                                        <p:tgtEl>
                                          <p:spTgt spid="8">
                                            <p:txEl>
                                              <p:pRg st="4" end="4"/>
                                            </p:txEl>
                                          </p:spTgt>
                                        </p:tgtEl>
                                      </p:cBhvr>
                                    </p:animEffect>
                                  </p:childTnLst>
                                </p:cTn>
                              </p:par>
                              <p:par>
                                <p:cTn id="17" presetID="10" presetClass="entr" presetSubtype="0" fill="hold" nodeType="withEffect">
                                  <p:stCondLst>
                                    <p:cond delay="4000"/>
                                  </p:stCondLst>
                                  <p:childTnLst>
                                    <p:set>
                                      <p:cBhvr>
                                        <p:cTn id="18" dur="1" fill="hold">
                                          <p:stCondLst>
                                            <p:cond delay="0"/>
                                          </p:stCondLst>
                                        </p:cTn>
                                        <p:tgtEl>
                                          <p:spTgt spid="8">
                                            <p:txEl>
                                              <p:pRg st="5" end="5"/>
                                            </p:txEl>
                                          </p:spTgt>
                                        </p:tgtEl>
                                        <p:attrNameLst>
                                          <p:attrName>style.visibility</p:attrName>
                                        </p:attrNameLst>
                                      </p:cBhvr>
                                      <p:to>
                                        <p:strVal val="visible"/>
                                      </p:to>
                                    </p:set>
                                    <p:animEffect transition="in" filter="fade">
                                      <p:cBhvr>
                                        <p:cTn id="19" dur="500"/>
                                        <p:tgtEl>
                                          <p:spTgt spid="8">
                                            <p:txEl>
                                              <p:pRg st="5" end="5"/>
                                            </p:txEl>
                                          </p:spTgt>
                                        </p:tgtEl>
                                      </p:cBhvr>
                                    </p:animEffect>
                                  </p:childTnLst>
                                </p:cTn>
                              </p:par>
                              <p:par>
                                <p:cTn id="20" presetID="10" presetClass="entr" presetSubtype="0" fill="hold" grpId="0" nodeType="withEffect">
                                  <p:stCondLst>
                                    <p:cond delay="500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latin typeface="Arial Black" panose="020B0A04020102020204" pitchFamily="34" charset="0"/>
              </a:rPr>
              <a:t>The Sum of Some of Our Parts</a:t>
            </a:r>
            <a:endParaRPr lang="en-US" dirty="0">
              <a:solidFill>
                <a:schemeClr val="tx1"/>
              </a:solidFill>
              <a:latin typeface="Arial Black" panose="020B0A04020102020204" pitchFamily="34" charset="0"/>
            </a:endParaRPr>
          </a:p>
        </p:txBody>
      </p:sp>
      <p:sp>
        <p:nvSpPr>
          <p:cNvPr id="4" name="TextBox 3"/>
          <p:cNvSpPr txBox="1"/>
          <p:nvPr/>
        </p:nvSpPr>
        <p:spPr>
          <a:xfrm>
            <a:off x="914400" y="1719943"/>
            <a:ext cx="7239000" cy="923330"/>
          </a:xfrm>
          <a:prstGeom prst="rect">
            <a:avLst/>
          </a:prstGeom>
          <a:noFill/>
        </p:spPr>
        <p:txBody>
          <a:bodyPr wrap="square" rtlCol="0">
            <a:spAutoFit/>
          </a:bodyPr>
          <a:lstStyle/>
          <a:p>
            <a:r>
              <a:rPr lang="en-US" b="1" dirty="0" smtClean="0">
                <a:latin typeface="Arial" panose="020B0604020202020204" pitchFamily="34" charset="0"/>
                <a:cs typeface="Arial" panose="020B0604020202020204" pitchFamily="34" charset="0"/>
              </a:rPr>
              <a:t>Sometimes you only want information for groups where the group aggregate meets a certain threshold. HAVING is a WHERE clause for groups.</a:t>
            </a:r>
            <a:endParaRPr lang="en-US" b="1" dirty="0">
              <a:latin typeface="Arial" panose="020B0604020202020204" pitchFamily="34" charset="0"/>
              <a:cs typeface="Arial" panose="020B0604020202020204" pitchFamily="34" charset="0"/>
            </a:endParaRPr>
          </a:p>
        </p:txBody>
      </p:sp>
      <p:sp>
        <p:nvSpPr>
          <p:cNvPr id="5" name="TextBox 4"/>
          <p:cNvSpPr txBox="1"/>
          <p:nvPr/>
        </p:nvSpPr>
        <p:spPr>
          <a:xfrm>
            <a:off x="914400" y="2819400"/>
            <a:ext cx="3352800" cy="1200329"/>
          </a:xfrm>
          <a:prstGeom prst="rect">
            <a:avLst/>
          </a:prstGeom>
          <a:noFill/>
        </p:spPr>
        <p:txBody>
          <a:bodyPr wrap="square" rtlCol="0">
            <a:spAutoFit/>
          </a:bodyPr>
          <a:lstStyle/>
          <a:p>
            <a:r>
              <a:rPr lang="en-US" b="1" dirty="0" smtClean="0">
                <a:latin typeface="Arial" panose="020B0604020202020204" pitchFamily="34" charset="0"/>
                <a:cs typeface="Arial" panose="020B0604020202020204" pitchFamily="34" charset="0"/>
              </a:rPr>
              <a:t>SELECT *</a:t>
            </a:r>
          </a:p>
          <a:p>
            <a:r>
              <a:rPr lang="en-US" b="1" dirty="0" smtClean="0">
                <a:latin typeface="Arial" panose="020B0604020202020204" pitchFamily="34" charset="0"/>
                <a:cs typeface="Arial" panose="020B0604020202020204" pitchFamily="34" charset="0"/>
              </a:rPr>
              <a:t>FROM table</a:t>
            </a:r>
          </a:p>
          <a:p>
            <a:r>
              <a:rPr lang="en-US" b="1" dirty="0" smtClean="0">
                <a:latin typeface="Arial" panose="020B0604020202020204" pitchFamily="34" charset="0"/>
                <a:cs typeface="Arial" panose="020B0604020202020204" pitchFamily="34" charset="0"/>
              </a:rPr>
              <a:t>GROUP BY grouping set</a:t>
            </a:r>
          </a:p>
          <a:p>
            <a:r>
              <a:rPr lang="en-US" b="1" dirty="0" smtClean="0">
                <a:latin typeface="Arial" panose="020B0604020202020204" pitchFamily="34" charset="0"/>
                <a:cs typeface="Arial" panose="020B0604020202020204" pitchFamily="34" charset="0"/>
              </a:rPr>
              <a:t>HAVING</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52333" y="3419564"/>
            <a:ext cx="4991100" cy="2809506"/>
          </a:xfrm>
          <a:prstGeom prst="rect">
            <a:avLst/>
          </a:prstGeom>
        </p:spPr>
      </p:pic>
    </p:spTree>
    <p:extLst>
      <p:ext uri="{BB962C8B-B14F-4D97-AF65-F5344CB8AC3E}">
        <p14:creationId xmlns:p14="http://schemas.microsoft.com/office/powerpoint/2010/main" val="2520244066"/>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latin typeface="Arial Black" panose="020B0A04020102020204" pitchFamily="34" charset="0"/>
              </a:rPr>
              <a:t>Demo Time</a:t>
            </a:r>
            <a:endParaRPr lang="en-US" dirty="0">
              <a:solidFill>
                <a:schemeClr val="tx1"/>
              </a:solidFill>
              <a:latin typeface="Arial Black" panose="020B0A04020102020204" pitchFamily="34" charset="0"/>
            </a:endParaRPr>
          </a:p>
        </p:txBody>
      </p:sp>
      <p:sp>
        <p:nvSpPr>
          <p:cNvPr id="3" name="TextBox 2"/>
          <p:cNvSpPr txBox="1"/>
          <p:nvPr/>
        </p:nvSpPr>
        <p:spPr>
          <a:xfrm>
            <a:off x="2667000" y="2590800"/>
            <a:ext cx="3810000" cy="646331"/>
          </a:xfrm>
          <a:prstGeom prst="rect">
            <a:avLst/>
          </a:prstGeom>
          <a:noFill/>
        </p:spPr>
        <p:txBody>
          <a:bodyPr wrap="square" rtlCol="0">
            <a:spAutoFit/>
          </a:bodyPr>
          <a:lstStyle/>
          <a:p>
            <a:pPr algn="ctr"/>
            <a:r>
              <a:rPr lang="en-US" dirty="0" smtClean="0">
                <a:latin typeface="Arial Black" panose="020B0A04020102020204" pitchFamily="34" charset="0"/>
              </a:rPr>
              <a:t>Let’s Aggregate!</a:t>
            </a:r>
          </a:p>
          <a:p>
            <a:endParaRPr lang="en-US" dirty="0"/>
          </a:p>
        </p:txBody>
      </p:sp>
    </p:spTree>
    <p:extLst>
      <p:ext uri="{BB962C8B-B14F-4D97-AF65-F5344CB8AC3E}">
        <p14:creationId xmlns:p14="http://schemas.microsoft.com/office/powerpoint/2010/main" val="939799625"/>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latin typeface="Arial Black" panose="020B0A04020102020204" pitchFamily="34" charset="0"/>
              </a:rPr>
              <a:t>You Can’t Always Get What You Want</a:t>
            </a:r>
            <a:endParaRPr lang="en-US" dirty="0">
              <a:latin typeface="Arial Black" panose="020B0A04020102020204" pitchFamily="34" charset="0"/>
            </a:endParaRPr>
          </a:p>
        </p:txBody>
      </p:sp>
      <p:sp>
        <p:nvSpPr>
          <p:cNvPr id="3" name="Content Placeholder 2"/>
          <p:cNvSpPr>
            <a:spLocks noGrp="1"/>
          </p:cNvSpPr>
          <p:nvPr>
            <p:ph sz="quarter" idx="1"/>
          </p:nvPr>
        </p:nvSpPr>
        <p:spPr>
          <a:xfrm>
            <a:off x="301752" y="1527048"/>
            <a:ext cx="8503920" cy="530352"/>
          </a:xfrm>
        </p:spPr>
        <p:txBody>
          <a:bodyPr/>
          <a:lstStyle/>
          <a:p>
            <a:pPr marL="0" indent="0" algn="ctr">
              <a:buNone/>
            </a:pPr>
            <a:r>
              <a:rPr lang="en-US" b="1" dirty="0" smtClean="0">
                <a:latin typeface="Arial Black" panose="020B0A04020102020204" pitchFamily="34" charset="0"/>
                <a:cs typeface="Arial" panose="020B0604020202020204" pitchFamily="34" charset="0"/>
              </a:rPr>
              <a:t>(From Just </a:t>
            </a:r>
            <a:r>
              <a:rPr lang="en-US" b="1" dirty="0">
                <a:latin typeface="Arial Black" panose="020B0A04020102020204" pitchFamily="34" charset="0"/>
                <a:cs typeface="Arial" panose="020B0604020202020204" pitchFamily="34" charset="0"/>
              </a:rPr>
              <a:t>O</a:t>
            </a:r>
            <a:r>
              <a:rPr lang="en-US" b="1" dirty="0" smtClean="0">
                <a:latin typeface="Arial Black" panose="020B0A04020102020204" pitchFamily="34" charset="0"/>
                <a:cs typeface="Arial" panose="020B0604020202020204" pitchFamily="34" charset="0"/>
              </a:rPr>
              <a:t>ne </a:t>
            </a:r>
            <a:r>
              <a:rPr lang="en-US" b="1" dirty="0">
                <a:latin typeface="Arial Black" panose="020B0A04020102020204" pitchFamily="34" charset="0"/>
                <a:cs typeface="Arial" panose="020B0604020202020204" pitchFamily="34" charset="0"/>
              </a:rPr>
              <a:t>T</a:t>
            </a:r>
            <a:r>
              <a:rPr lang="en-US" b="1" dirty="0" smtClean="0">
                <a:latin typeface="Arial Black" panose="020B0A04020102020204" pitchFamily="34" charset="0"/>
                <a:cs typeface="Arial" panose="020B0604020202020204" pitchFamily="34" charset="0"/>
              </a:rPr>
              <a:t>able)</a:t>
            </a:r>
            <a:endParaRPr lang="en-US" b="1" dirty="0">
              <a:latin typeface="Arial Black" panose="020B0A04020102020204" pitchFamily="34" charset="0"/>
              <a:cs typeface="Arial" panose="020B0604020202020204" pitchFamily="34" charset="0"/>
            </a:endParaRPr>
          </a:p>
        </p:txBody>
      </p:sp>
      <p:sp>
        <p:nvSpPr>
          <p:cNvPr id="4" name="TextBox 3"/>
          <p:cNvSpPr txBox="1"/>
          <p:nvPr/>
        </p:nvSpPr>
        <p:spPr>
          <a:xfrm>
            <a:off x="914400" y="2133600"/>
            <a:ext cx="7086600" cy="1200329"/>
          </a:xfrm>
          <a:prstGeom prst="rect">
            <a:avLst/>
          </a:prstGeom>
          <a:noFill/>
        </p:spPr>
        <p:txBody>
          <a:bodyPr wrap="square" rtlCol="0">
            <a:spAutoFit/>
          </a:bodyPr>
          <a:lstStyle/>
          <a:p>
            <a:r>
              <a:rPr lang="en-US" b="1" dirty="0" smtClean="0">
                <a:latin typeface="Arial" panose="020B0604020202020204" pitchFamily="34" charset="0"/>
                <a:cs typeface="Arial" panose="020B0604020202020204" pitchFamily="34" charset="0"/>
              </a:rPr>
              <a:t>Often our data exists in multiple tables that we need to bring together to find what we want. This is the relational part of a RDBMS. Relationships are defined by keys. There are two kinds of keys in a SQL Database:</a:t>
            </a:r>
            <a:endParaRPr lang="en-US" b="1" dirty="0">
              <a:latin typeface="Arial" panose="020B0604020202020204" pitchFamily="34" charset="0"/>
              <a:cs typeface="Arial" panose="020B0604020202020204" pitchFamily="34" charset="0"/>
            </a:endParaRPr>
          </a:p>
        </p:txBody>
      </p:sp>
      <p:sp>
        <p:nvSpPr>
          <p:cNvPr id="5" name="TextBox 4"/>
          <p:cNvSpPr txBox="1"/>
          <p:nvPr/>
        </p:nvSpPr>
        <p:spPr>
          <a:xfrm>
            <a:off x="914400" y="3429000"/>
            <a:ext cx="7086600" cy="1200329"/>
          </a:xfrm>
          <a:prstGeom prst="rect">
            <a:avLst/>
          </a:prstGeom>
          <a:noFill/>
        </p:spPr>
        <p:txBody>
          <a:bodyPr wrap="square" rtlCol="0">
            <a:spAutoFit/>
          </a:bodyPr>
          <a:lstStyle/>
          <a:p>
            <a:r>
              <a:rPr lang="en-US" b="1" dirty="0" smtClean="0">
                <a:latin typeface="Arial" panose="020B0604020202020204" pitchFamily="34" charset="0"/>
                <a:cs typeface="Arial" panose="020B0604020202020204" pitchFamily="34" charset="0"/>
              </a:rPr>
              <a:t>Primary Keys: </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U</a:t>
            </a:r>
            <a:r>
              <a:rPr lang="en-US" dirty="0" smtClean="0">
                <a:latin typeface="Arial" panose="020B0604020202020204" pitchFamily="34" charset="0"/>
                <a:cs typeface="Arial" panose="020B0604020202020204" pitchFamily="34" charset="0"/>
              </a:rPr>
              <a:t>niquely defines a row of data in a table.</a:t>
            </a:r>
          </a:p>
          <a:p>
            <a:pPr marL="285750" indent="-285750">
              <a:buFont typeface="Arial" panose="020B0604020202020204" pitchFamily="34" charset="0"/>
              <a:buChar char="•"/>
            </a:pPr>
            <a:r>
              <a:rPr lang="en-US" dirty="0" smtClean="0">
                <a:latin typeface="Arial" panose="020B0604020202020204" pitchFamily="34" charset="0"/>
                <a:cs typeface="Arial" panose="020B0604020202020204" pitchFamily="34" charset="0"/>
              </a:rPr>
              <a:t>Usually a number in a single column, but not necessarily.</a:t>
            </a:r>
          </a:p>
          <a:p>
            <a:pPr marL="285750" indent="-285750">
              <a:buFont typeface="Arial" panose="020B0604020202020204" pitchFamily="34" charset="0"/>
              <a:buChar char="•"/>
            </a:pPr>
            <a:r>
              <a:rPr lang="en-US" dirty="0" smtClean="0">
                <a:latin typeface="Arial" panose="020B0604020202020204" pitchFamily="34" charset="0"/>
                <a:cs typeface="Arial" panose="020B0604020202020204" pitchFamily="34" charset="0"/>
              </a:rPr>
              <a:t>Can be enforced by SQL Server or conceptual.</a:t>
            </a:r>
          </a:p>
        </p:txBody>
      </p:sp>
      <p:sp>
        <p:nvSpPr>
          <p:cNvPr id="6" name="TextBox 5"/>
          <p:cNvSpPr txBox="1"/>
          <p:nvPr/>
        </p:nvSpPr>
        <p:spPr>
          <a:xfrm>
            <a:off x="914400" y="4867870"/>
            <a:ext cx="7239000" cy="923330"/>
          </a:xfrm>
          <a:prstGeom prst="rect">
            <a:avLst/>
          </a:prstGeom>
          <a:noFill/>
        </p:spPr>
        <p:txBody>
          <a:bodyPr wrap="square" rtlCol="0">
            <a:spAutoFit/>
          </a:bodyPr>
          <a:lstStyle/>
          <a:p>
            <a:r>
              <a:rPr lang="en-US" b="1" dirty="0" smtClean="0">
                <a:latin typeface="Arial" panose="020B0604020202020204" pitchFamily="34" charset="0"/>
                <a:cs typeface="Arial" panose="020B0604020202020204" pitchFamily="34" charset="0"/>
              </a:rPr>
              <a:t>Foreign Keys:</a:t>
            </a:r>
          </a:p>
          <a:p>
            <a:pPr marL="285750" indent="-285750">
              <a:buFont typeface="Arial" panose="020B0604020202020204" pitchFamily="34" charset="0"/>
              <a:buChar char="•"/>
            </a:pPr>
            <a:r>
              <a:rPr lang="en-US" dirty="0" smtClean="0">
                <a:latin typeface="Arial" panose="020B0604020202020204" pitchFamily="34" charset="0"/>
                <a:cs typeface="Arial" panose="020B0604020202020204" pitchFamily="34" charset="0"/>
              </a:rPr>
              <a:t>Foreign keys are keys that point to primary key in another table.</a:t>
            </a:r>
          </a:p>
          <a:p>
            <a:pPr marL="285750" indent="-285750">
              <a:buFont typeface="Arial" panose="020B0604020202020204" pitchFamily="34" charset="0"/>
              <a:buChar char="•"/>
            </a:pPr>
            <a:r>
              <a:rPr lang="en-US" dirty="0" smtClean="0">
                <a:latin typeface="Arial" panose="020B0604020202020204" pitchFamily="34" charset="0"/>
                <a:cs typeface="Arial" panose="020B0604020202020204" pitchFamily="34" charset="0"/>
              </a:rPr>
              <a:t>FKs can be enforced by SQL Server or conceptual.</a:t>
            </a:r>
          </a:p>
        </p:txBody>
      </p:sp>
    </p:spTree>
    <p:extLst>
      <p:ext uri="{BB962C8B-B14F-4D97-AF65-F5344CB8AC3E}">
        <p14:creationId xmlns:p14="http://schemas.microsoft.com/office/powerpoint/2010/main" val="188054429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fade">
                                      <p:cBhvr>
                                        <p:cTn id="12" dur="5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5">
                                            <p:txEl>
                                              <p:pRg st="0" end="0"/>
                                            </p:txEl>
                                          </p:spTgt>
                                        </p:tgtEl>
                                        <p:attrNameLst>
                                          <p:attrName>style.visibility</p:attrName>
                                        </p:attrNameLst>
                                      </p:cBhvr>
                                      <p:to>
                                        <p:strVal val="visible"/>
                                      </p:to>
                                    </p:set>
                                    <p:animEffect transition="in" filter="wipe(left)">
                                      <p:cBhvr>
                                        <p:cTn id="17" dur="500"/>
                                        <p:tgtEl>
                                          <p:spTgt spid="5">
                                            <p:txEl>
                                              <p:pRg st="0" end="0"/>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5">
                                            <p:txEl>
                                              <p:pRg st="1" end="1"/>
                                            </p:txEl>
                                          </p:spTgt>
                                        </p:tgtEl>
                                        <p:attrNameLst>
                                          <p:attrName>style.visibility</p:attrName>
                                        </p:attrNameLst>
                                      </p:cBhvr>
                                      <p:to>
                                        <p:strVal val="visible"/>
                                      </p:to>
                                    </p:set>
                                    <p:animEffect transition="in" filter="fade">
                                      <p:cBhvr>
                                        <p:cTn id="20" dur="500"/>
                                        <p:tgtEl>
                                          <p:spTgt spid="5">
                                            <p:txEl>
                                              <p:pRg st="1" end="1"/>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5">
                                            <p:txEl>
                                              <p:pRg st="2" end="2"/>
                                            </p:txEl>
                                          </p:spTgt>
                                        </p:tgtEl>
                                        <p:attrNameLst>
                                          <p:attrName>style.visibility</p:attrName>
                                        </p:attrNameLst>
                                      </p:cBhvr>
                                      <p:to>
                                        <p:strVal val="visible"/>
                                      </p:to>
                                    </p:set>
                                    <p:animEffect transition="in" filter="fade">
                                      <p:cBhvr>
                                        <p:cTn id="23" dur="500"/>
                                        <p:tgtEl>
                                          <p:spTgt spid="5">
                                            <p:txEl>
                                              <p:pRg st="2" end="2"/>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5">
                                            <p:txEl>
                                              <p:pRg st="3" end="3"/>
                                            </p:txEl>
                                          </p:spTgt>
                                        </p:tgtEl>
                                        <p:attrNameLst>
                                          <p:attrName>style.visibility</p:attrName>
                                        </p:attrNameLst>
                                      </p:cBhvr>
                                      <p:to>
                                        <p:strVal val="visible"/>
                                      </p:to>
                                    </p:set>
                                    <p:animEffect transition="in" filter="fade">
                                      <p:cBhvr>
                                        <p:cTn id="26" dur="500"/>
                                        <p:tgtEl>
                                          <p:spTgt spid="5">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6">
                                            <p:txEl>
                                              <p:pRg st="0" end="0"/>
                                            </p:txEl>
                                          </p:spTgt>
                                        </p:tgtEl>
                                        <p:attrNameLst>
                                          <p:attrName>style.visibility</p:attrName>
                                        </p:attrNameLst>
                                      </p:cBhvr>
                                      <p:to>
                                        <p:strVal val="visible"/>
                                      </p:to>
                                    </p:set>
                                    <p:animEffect transition="in" filter="wipe(left)">
                                      <p:cBhvr>
                                        <p:cTn id="31" dur="500"/>
                                        <p:tgtEl>
                                          <p:spTgt spid="6">
                                            <p:txEl>
                                              <p:pRg st="0" end="0"/>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6">
                                            <p:txEl>
                                              <p:pRg st="1" end="1"/>
                                            </p:txEl>
                                          </p:spTgt>
                                        </p:tgtEl>
                                        <p:attrNameLst>
                                          <p:attrName>style.visibility</p:attrName>
                                        </p:attrNameLst>
                                      </p:cBhvr>
                                      <p:to>
                                        <p:strVal val="visible"/>
                                      </p:to>
                                    </p:set>
                                    <p:animEffect transition="in" filter="fade">
                                      <p:cBhvr>
                                        <p:cTn id="34" dur="500"/>
                                        <p:tgtEl>
                                          <p:spTgt spid="6">
                                            <p:txEl>
                                              <p:pRg st="1" end="1"/>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6">
                                            <p:txEl>
                                              <p:pRg st="2" end="2"/>
                                            </p:txEl>
                                          </p:spTgt>
                                        </p:tgtEl>
                                        <p:attrNameLst>
                                          <p:attrName>style.visibility</p:attrName>
                                        </p:attrNameLst>
                                      </p:cBhvr>
                                      <p:to>
                                        <p:strVal val="visible"/>
                                      </p:to>
                                    </p:set>
                                    <p:animEffect transition="in" filter="fade">
                                      <p:cBhvr>
                                        <p:cTn id="37"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Arial Black" panose="020B0A04020102020204" pitchFamily="34" charset="0"/>
              </a:rPr>
              <a:t>Come Together Now</a:t>
            </a:r>
            <a:endParaRPr lang="en-US" dirty="0">
              <a:latin typeface="Arial Black" panose="020B0A04020102020204" pitchFamily="34" charset="0"/>
            </a:endParaRPr>
          </a:p>
        </p:txBody>
      </p:sp>
      <p:sp>
        <p:nvSpPr>
          <p:cNvPr id="3" name="Content Placeholder 2"/>
          <p:cNvSpPr>
            <a:spLocks noGrp="1"/>
          </p:cNvSpPr>
          <p:nvPr>
            <p:ph sz="quarter" idx="1"/>
          </p:nvPr>
        </p:nvSpPr>
        <p:spPr>
          <a:xfrm>
            <a:off x="914400" y="1600200"/>
            <a:ext cx="7467600" cy="4572000"/>
          </a:xfrm>
        </p:spPr>
        <p:txBody>
          <a:bodyPr>
            <a:normAutofit lnSpcReduction="10000"/>
          </a:bodyPr>
          <a:lstStyle/>
          <a:p>
            <a:pPr marL="0" indent="0">
              <a:buNone/>
            </a:pPr>
            <a:r>
              <a:rPr lang="en-US" sz="1800" b="1" dirty="0" smtClean="0">
                <a:latin typeface="Arial" panose="020B0604020202020204" pitchFamily="34" charset="0"/>
                <a:cs typeface="Arial" panose="020B0604020202020204" pitchFamily="34" charset="0"/>
              </a:rPr>
              <a:t>SQL has a number of different ways to join table data together:</a:t>
            </a:r>
          </a:p>
          <a:p>
            <a:pPr marL="0" indent="0">
              <a:buNone/>
            </a:pPr>
            <a:endParaRPr lang="en-US" sz="1800" b="1" dirty="0" smtClean="0">
              <a:latin typeface="Arial" panose="020B0604020202020204" pitchFamily="34" charset="0"/>
              <a:cs typeface="Arial" panose="020B0604020202020204" pitchFamily="34" charset="0"/>
            </a:endParaRPr>
          </a:p>
          <a:p>
            <a:r>
              <a:rPr lang="en-US" sz="1800" b="1" dirty="0" smtClean="0">
                <a:latin typeface="Arial" panose="020B0604020202020204" pitchFamily="34" charset="0"/>
                <a:cs typeface="Arial" panose="020B0604020202020204" pitchFamily="34" charset="0"/>
              </a:rPr>
              <a:t>(INNER) JOIN</a:t>
            </a:r>
          </a:p>
          <a:p>
            <a:pPr lvl="1"/>
            <a:r>
              <a:rPr lang="en-US" sz="1300" b="1" dirty="0" smtClean="0">
                <a:latin typeface="Arial" panose="020B0604020202020204" pitchFamily="34" charset="0"/>
                <a:cs typeface="Arial" panose="020B0604020202020204" pitchFamily="34" charset="0"/>
              </a:rPr>
              <a:t>INNER JOIN returns rows from both tables where the JOIN match condition is met. INNER is optional and is assumed if omitted.</a:t>
            </a:r>
            <a:endParaRPr lang="en-US" sz="1600" b="1" dirty="0" smtClean="0">
              <a:latin typeface="Arial" panose="020B0604020202020204" pitchFamily="34" charset="0"/>
              <a:cs typeface="Arial" panose="020B0604020202020204" pitchFamily="34" charset="0"/>
            </a:endParaRPr>
          </a:p>
          <a:p>
            <a:r>
              <a:rPr lang="en-US" sz="1800" b="1" dirty="0">
                <a:latin typeface="Arial" panose="020B0604020202020204" pitchFamily="34" charset="0"/>
                <a:cs typeface="Arial" panose="020B0604020202020204" pitchFamily="34" charset="0"/>
              </a:rPr>
              <a:t>LEFT JOIN</a:t>
            </a:r>
          </a:p>
          <a:p>
            <a:pPr lvl="1"/>
            <a:r>
              <a:rPr lang="en-US" sz="1300" b="1" dirty="0">
                <a:latin typeface="Arial" panose="020B0604020202020204" pitchFamily="34" charset="0"/>
                <a:cs typeface="Arial" panose="020B0604020202020204" pitchFamily="34" charset="0"/>
              </a:rPr>
              <a:t>A LEFT JOIN returns all the records from the “left” table whether there are matching records in the “right” table or not. Values in columns for the </a:t>
            </a:r>
            <a:r>
              <a:rPr lang="en-US" sz="1300" b="1" dirty="0" smtClean="0">
                <a:latin typeface="Arial" panose="020B0604020202020204" pitchFamily="34" charset="0"/>
                <a:cs typeface="Arial" panose="020B0604020202020204" pitchFamily="34" charset="0"/>
              </a:rPr>
              <a:t>“right” </a:t>
            </a:r>
            <a:r>
              <a:rPr lang="en-US" sz="1300" b="1" dirty="0">
                <a:latin typeface="Arial" panose="020B0604020202020204" pitchFamily="34" charset="0"/>
                <a:cs typeface="Arial" panose="020B0604020202020204" pitchFamily="34" charset="0"/>
              </a:rPr>
              <a:t>will be NULL for rows in the “left” table with nothing to join on</a:t>
            </a:r>
            <a:r>
              <a:rPr lang="en-US" sz="1300" b="1" dirty="0" smtClean="0">
                <a:latin typeface="Arial" panose="020B0604020202020204" pitchFamily="34" charset="0"/>
                <a:cs typeface="Arial" panose="020B0604020202020204" pitchFamily="34" charset="0"/>
              </a:rPr>
              <a:t>.</a:t>
            </a:r>
            <a:endParaRPr lang="en-US" sz="1800" b="1" dirty="0" smtClean="0">
              <a:latin typeface="Arial" panose="020B0604020202020204" pitchFamily="34" charset="0"/>
              <a:cs typeface="Arial" panose="020B0604020202020204" pitchFamily="34" charset="0"/>
            </a:endParaRPr>
          </a:p>
          <a:p>
            <a:r>
              <a:rPr lang="en-US" sz="1800" b="1" dirty="0" smtClean="0">
                <a:latin typeface="Arial" panose="020B0604020202020204" pitchFamily="34" charset="0"/>
                <a:cs typeface="Arial" panose="020B0604020202020204" pitchFamily="34" charset="0"/>
              </a:rPr>
              <a:t>RIGHT JOIN</a:t>
            </a:r>
          </a:p>
          <a:p>
            <a:pPr lvl="1"/>
            <a:r>
              <a:rPr lang="en-US" sz="1300" b="1" dirty="0" smtClean="0">
                <a:latin typeface="Arial" panose="020B0604020202020204" pitchFamily="34" charset="0"/>
                <a:cs typeface="Arial" panose="020B0604020202020204" pitchFamily="34" charset="0"/>
              </a:rPr>
              <a:t>A RIGHT JOIN </a:t>
            </a:r>
            <a:r>
              <a:rPr lang="en-US" sz="1300" b="1" dirty="0">
                <a:latin typeface="Arial" panose="020B0604020202020204" pitchFamily="34" charset="0"/>
                <a:cs typeface="Arial" panose="020B0604020202020204" pitchFamily="34" charset="0"/>
              </a:rPr>
              <a:t>returns all the records from the </a:t>
            </a:r>
            <a:r>
              <a:rPr lang="en-US" sz="1300" b="1" dirty="0" smtClean="0">
                <a:latin typeface="Arial" panose="020B0604020202020204" pitchFamily="34" charset="0"/>
                <a:cs typeface="Arial" panose="020B0604020202020204" pitchFamily="34" charset="0"/>
              </a:rPr>
              <a:t>“right” </a:t>
            </a:r>
            <a:r>
              <a:rPr lang="en-US" sz="1300" b="1" dirty="0">
                <a:latin typeface="Arial" panose="020B0604020202020204" pitchFamily="34" charset="0"/>
                <a:cs typeface="Arial" panose="020B0604020202020204" pitchFamily="34" charset="0"/>
              </a:rPr>
              <a:t>table whether there are matching records in the </a:t>
            </a:r>
            <a:r>
              <a:rPr lang="en-US" sz="1300" b="1" dirty="0" smtClean="0">
                <a:latin typeface="Arial" panose="020B0604020202020204" pitchFamily="34" charset="0"/>
                <a:cs typeface="Arial" panose="020B0604020202020204" pitchFamily="34" charset="0"/>
              </a:rPr>
              <a:t>“left” </a:t>
            </a:r>
            <a:r>
              <a:rPr lang="en-US" sz="1300" b="1" dirty="0">
                <a:latin typeface="Arial" panose="020B0604020202020204" pitchFamily="34" charset="0"/>
                <a:cs typeface="Arial" panose="020B0604020202020204" pitchFamily="34" charset="0"/>
              </a:rPr>
              <a:t>table or not. Values in columns for the </a:t>
            </a:r>
            <a:r>
              <a:rPr lang="en-US" sz="1300" b="1" dirty="0" smtClean="0">
                <a:latin typeface="Arial" panose="020B0604020202020204" pitchFamily="34" charset="0"/>
                <a:cs typeface="Arial" panose="020B0604020202020204" pitchFamily="34" charset="0"/>
              </a:rPr>
              <a:t>“left” will </a:t>
            </a:r>
            <a:r>
              <a:rPr lang="en-US" sz="1300" b="1" dirty="0">
                <a:latin typeface="Arial" panose="020B0604020202020204" pitchFamily="34" charset="0"/>
                <a:cs typeface="Arial" panose="020B0604020202020204" pitchFamily="34" charset="0"/>
              </a:rPr>
              <a:t>be NULL for rows in the </a:t>
            </a:r>
            <a:r>
              <a:rPr lang="en-US" sz="1300" b="1" dirty="0" smtClean="0">
                <a:latin typeface="Arial" panose="020B0604020202020204" pitchFamily="34" charset="0"/>
                <a:cs typeface="Arial" panose="020B0604020202020204" pitchFamily="34" charset="0"/>
              </a:rPr>
              <a:t>“right” </a:t>
            </a:r>
            <a:r>
              <a:rPr lang="en-US" sz="1300" b="1" dirty="0">
                <a:latin typeface="Arial" panose="020B0604020202020204" pitchFamily="34" charset="0"/>
                <a:cs typeface="Arial" panose="020B0604020202020204" pitchFamily="34" charset="0"/>
              </a:rPr>
              <a:t>table with nothing to join on.</a:t>
            </a:r>
          </a:p>
          <a:p>
            <a:r>
              <a:rPr lang="en-US" sz="1800" b="1" dirty="0" smtClean="0">
                <a:latin typeface="Arial" panose="020B0604020202020204" pitchFamily="34" charset="0"/>
                <a:cs typeface="Arial" panose="020B0604020202020204" pitchFamily="34" charset="0"/>
              </a:rPr>
              <a:t>FULL JOIN</a:t>
            </a:r>
          </a:p>
          <a:p>
            <a:pPr lvl="1"/>
            <a:r>
              <a:rPr lang="en-US" sz="1400" b="1" dirty="0">
                <a:latin typeface="Arial" panose="020B0604020202020204" pitchFamily="34" charset="0"/>
                <a:cs typeface="Arial" panose="020B0604020202020204" pitchFamily="34" charset="0"/>
              </a:rPr>
              <a:t>A FULL JOIN returns all records from both tables. Columns </a:t>
            </a:r>
            <a:r>
              <a:rPr lang="en-US" sz="1400" b="1" dirty="0" smtClean="0">
                <a:latin typeface="Arial" panose="020B0604020202020204" pitchFamily="34" charset="0"/>
                <a:cs typeface="Arial" panose="020B0604020202020204" pitchFamily="34" charset="0"/>
              </a:rPr>
              <a:t>on either side of the join where </a:t>
            </a:r>
            <a:r>
              <a:rPr lang="en-US" sz="1400" b="1" dirty="0">
                <a:latin typeface="Arial" panose="020B0604020202020204" pitchFamily="34" charset="0"/>
                <a:cs typeface="Arial" panose="020B0604020202020204" pitchFamily="34" charset="0"/>
              </a:rPr>
              <a:t>no join was possible will have NULL values</a:t>
            </a:r>
            <a:r>
              <a:rPr lang="en-US" sz="1400" b="1" dirty="0" smtClean="0">
                <a:latin typeface="Arial" panose="020B0604020202020204" pitchFamily="34" charset="0"/>
                <a:cs typeface="Arial" panose="020B0604020202020204" pitchFamily="34" charset="0"/>
              </a:rPr>
              <a:t>.</a:t>
            </a:r>
            <a:endParaRPr lang="en-US" sz="1300" b="1" dirty="0" smtClean="0">
              <a:latin typeface="Arial" panose="020B0604020202020204" pitchFamily="34" charset="0"/>
              <a:cs typeface="Arial" panose="020B0604020202020204" pitchFamily="34" charset="0"/>
            </a:endParaRPr>
          </a:p>
          <a:p>
            <a:r>
              <a:rPr lang="en-US" sz="1800" b="1" dirty="0" smtClean="0">
                <a:latin typeface="Arial" panose="020B0604020202020204" pitchFamily="34" charset="0"/>
                <a:cs typeface="Arial" panose="020B0604020202020204" pitchFamily="34" charset="0"/>
              </a:rPr>
              <a:t>CROSS JOIN</a:t>
            </a:r>
          </a:p>
          <a:p>
            <a:pPr lvl="1"/>
            <a:r>
              <a:rPr lang="en-US" sz="1300" b="1" dirty="0" smtClean="0">
                <a:latin typeface="Arial" panose="020B0604020202020204" pitchFamily="34" charset="0"/>
                <a:cs typeface="Arial" panose="020B0604020202020204" pitchFamily="34" charset="0"/>
              </a:rPr>
              <a:t>JOINS every row in one table to the other table. </a:t>
            </a:r>
            <a:endParaRPr lang="en-US" sz="1300" b="1" dirty="0">
              <a:latin typeface="Arial" panose="020B0604020202020204" pitchFamily="34" charset="0"/>
              <a:cs typeface="Arial" panose="020B0604020202020204" pitchFamily="34" charset="0"/>
            </a:endParaRPr>
          </a:p>
          <a:p>
            <a:pPr lvl="1"/>
            <a:r>
              <a:rPr lang="en-US" sz="1300" b="1" dirty="0" smtClean="0">
                <a:latin typeface="Arial" panose="020B0604020202020204" pitchFamily="34" charset="0"/>
                <a:cs typeface="Arial" panose="020B0604020202020204" pitchFamily="34" charset="0"/>
              </a:rPr>
              <a:t>JOIN criteria can be specified in the WHERE clause (effectively and INNER JOIN).</a:t>
            </a:r>
          </a:p>
        </p:txBody>
      </p:sp>
    </p:spTree>
    <p:extLst>
      <p:ext uri="{BB962C8B-B14F-4D97-AF65-F5344CB8AC3E}">
        <p14:creationId xmlns:p14="http://schemas.microsoft.com/office/powerpoint/2010/main" val="379305072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2" dur="500"/>
                                        <p:tgtEl>
                                          <p:spTgt spid="3">
                                            <p:txEl>
                                              <p:pRg st="2" end="2"/>
                                            </p:txEl>
                                          </p:spTgt>
                                        </p:tgtEl>
                                      </p:cBhvr>
                                    </p:animEffect>
                                  </p:childTnLst>
                                </p:cTn>
                              </p:par>
                              <p:par>
                                <p:cTn id="13" presetID="14" presetClass="entr" presetSubtype="10" fill="hold" nodeType="withEffect">
                                  <p:stCondLst>
                                    <p:cond delay="100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randombar(horizontal)">
                                      <p:cBhvr>
                                        <p:cTn id="15" dur="500"/>
                                        <p:tgtEl>
                                          <p:spTgt spid="3">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4" presetClass="entr" presetSubtype="10" fill="hold" nodeType="click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randombar(horizontal)">
                                      <p:cBhvr>
                                        <p:cTn id="20" dur="500"/>
                                        <p:tgtEl>
                                          <p:spTgt spid="3">
                                            <p:txEl>
                                              <p:pRg st="4" end="4"/>
                                            </p:txEl>
                                          </p:spTgt>
                                        </p:tgtEl>
                                      </p:cBhvr>
                                    </p:animEffect>
                                  </p:childTnLst>
                                </p:cTn>
                              </p:par>
                              <p:par>
                                <p:cTn id="21" presetID="14" presetClass="entr" presetSubtype="10" fill="hold" nodeType="withEffect">
                                  <p:stCondLst>
                                    <p:cond delay="100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randombar(horizontal)">
                                      <p:cBhvr>
                                        <p:cTn id="23" dur="500"/>
                                        <p:tgtEl>
                                          <p:spTgt spid="3">
                                            <p:txEl>
                                              <p:pRg st="5" end="5"/>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4" presetClass="entr" presetSubtype="10" fill="hold" nodeType="click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animEffect transition="in" filter="randombar(horizontal)">
                                      <p:cBhvr>
                                        <p:cTn id="28" dur="500"/>
                                        <p:tgtEl>
                                          <p:spTgt spid="3">
                                            <p:txEl>
                                              <p:pRg st="6" end="6"/>
                                            </p:txEl>
                                          </p:spTgt>
                                        </p:tgtEl>
                                      </p:cBhvr>
                                    </p:animEffect>
                                  </p:childTnLst>
                                </p:cTn>
                              </p:par>
                              <p:par>
                                <p:cTn id="29" presetID="14" presetClass="entr" presetSubtype="10" fill="hold" nodeType="withEffect">
                                  <p:stCondLst>
                                    <p:cond delay="1000"/>
                                  </p:stCondLst>
                                  <p:childTnLst>
                                    <p:set>
                                      <p:cBhvr>
                                        <p:cTn id="30" dur="1" fill="hold">
                                          <p:stCondLst>
                                            <p:cond delay="0"/>
                                          </p:stCondLst>
                                        </p:cTn>
                                        <p:tgtEl>
                                          <p:spTgt spid="3">
                                            <p:txEl>
                                              <p:pRg st="7" end="7"/>
                                            </p:txEl>
                                          </p:spTgt>
                                        </p:tgtEl>
                                        <p:attrNameLst>
                                          <p:attrName>style.visibility</p:attrName>
                                        </p:attrNameLst>
                                      </p:cBhvr>
                                      <p:to>
                                        <p:strVal val="visible"/>
                                      </p:to>
                                    </p:set>
                                    <p:animEffect transition="in" filter="randombar(horizontal)">
                                      <p:cBhvr>
                                        <p:cTn id="31" dur="500"/>
                                        <p:tgtEl>
                                          <p:spTgt spid="3">
                                            <p:txEl>
                                              <p:pRg st="7" end="7"/>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4" presetClass="entr" presetSubtype="10" fill="hold" nodeType="clickEffect">
                                  <p:stCondLst>
                                    <p:cond delay="0"/>
                                  </p:stCondLst>
                                  <p:childTnLst>
                                    <p:set>
                                      <p:cBhvr>
                                        <p:cTn id="35" dur="1" fill="hold">
                                          <p:stCondLst>
                                            <p:cond delay="0"/>
                                          </p:stCondLst>
                                        </p:cTn>
                                        <p:tgtEl>
                                          <p:spTgt spid="3">
                                            <p:txEl>
                                              <p:pRg st="8" end="8"/>
                                            </p:txEl>
                                          </p:spTgt>
                                        </p:tgtEl>
                                        <p:attrNameLst>
                                          <p:attrName>style.visibility</p:attrName>
                                        </p:attrNameLst>
                                      </p:cBhvr>
                                      <p:to>
                                        <p:strVal val="visible"/>
                                      </p:to>
                                    </p:set>
                                    <p:animEffect transition="in" filter="randombar(horizontal)">
                                      <p:cBhvr>
                                        <p:cTn id="36" dur="500"/>
                                        <p:tgtEl>
                                          <p:spTgt spid="3">
                                            <p:txEl>
                                              <p:pRg st="8" end="8"/>
                                            </p:txEl>
                                          </p:spTgt>
                                        </p:tgtEl>
                                      </p:cBhvr>
                                    </p:animEffect>
                                  </p:childTnLst>
                                </p:cTn>
                              </p:par>
                              <p:par>
                                <p:cTn id="37" presetID="10" presetClass="entr" presetSubtype="0" fill="hold" nodeType="withEffect">
                                  <p:stCondLst>
                                    <p:cond delay="1000"/>
                                  </p:stCondLst>
                                  <p:childTnLst>
                                    <p:set>
                                      <p:cBhvr>
                                        <p:cTn id="38" dur="1" fill="hold">
                                          <p:stCondLst>
                                            <p:cond delay="0"/>
                                          </p:stCondLst>
                                        </p:cTn>
                                        <p:tgtEl>
                                          <p:spTgt spid="3">
                                            <p:txEl>
                                              <p:pRg st="9" end="9"/>
                                            </p:txEl>
                                          </p:spTgt>
                                        </p:tgtEl>
                                        <p:attrNameLst>
                                          <p:attrName>style.visibility</p:attrName>
                                        </p:attrNameLst>
                                      </p:cBhvr>
                                      <p:to>
                                        <p:strVal val="visible"/>
                                      </p:to>
                                    </p:set>
                                    <p:animEffect transition="in" filter="fade">
                                      <p:cBhvr>
                                        <p:cTn id="39" dur="500"/>
                                        <p:tgtEl>
                                          <p:spTgt spid="3">
                                            <p:txEl>
                                              <p:pRg st="9" end="9"/>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3">
                                            <p:txEl>
                                              <p:pRg st="10" end="10"/>
                                            </p:txEl>
                                          </p:spTgt>
                                        </p:tgtEl>
                                        <p:attrNameLst>
                                          <p:attrName>style.visibility</p:attrName>
                                        </p:attrNameLst>
                                      </p:cBhvr>
                                      <p:to>
                                        <p:strVal val="visible"/>
                                      </p:to>
                                    </p:set>
                                    <p:animEffect transition="in" filter="fade">
                                      <p:cBhvr>
                                        <p:cTn id="44" dur="500"/>
                                        <p:tgtEl>
                                          <p:spTgt spid="3">
                                            <p:txEl>
                                              <p:pRg st="10" end="10"/>
                                            </p:txEl>
                                          </p:spTgt>
                                        </p:tgtEl>
                                      </p:cBhvr>
                                    </p:animEffect>
                                  </p:childTnLst>
                                </p:cTn>
                              </p:par>
                              <p:par>
                                <p:cTn id="45" presetID="10" presetClass="entr" presetSubtype="0" fill="hold" nodeType="withEffect">
                                  <p:stCondLst>
                                    <p:cond delay="1000"/>
                                  </p:stCondLst>
                                  <p:childTnLst>
                                    <p:set>
                                      <p:cBhvr>
                                        <p:cTn id="46" dur="1" fill="hold">
                                          <p:stCondLst>
                                            <p:cond delay="0"/>
                                          </p:stCondLst>
                                        </p:cTn>
                                        <p:tgtEl>
                                          <p:spTgt spid="3">
                                            <p:txEl>
                                              <p:pRg st="11" end="11"/>
                                            </p:txEl>
                                          </p:spTgt>
                                        </p:tgtEl>
                                        <p:attrNameLst>
                                          <p:attrName>style.visibility</p:attrName>
                                        </p:attrNameLst>
                                      </p:cBhvr>
                                      <p:to>
                                        <p:strVal val="visible"/>
                                      </p:to>
                                    </p:set>
                                    <p:animEffect transition="in" filter="fade">
                                      <p:cBhvr>
                                        <p:cTn id="47" dur="500"/>
                                        <p:tgtEl>
                                          <p:spTgt spid="3">
                                            <p:txEl>
                                              <p:pRg st="11" end="11"/>
                                            </p:txEl>
                                          </p:spTgt>
                                        </p:tgtEl>
                                      </p:cBhvr>
                                    </p:animEffect>
                                  </p:childTnLst>
                                </p:cTn>
                              </p:par>
                              <p:par>
                                <p:cTn id="48" presetID="10" presetClass="entr" presetSubtype="0" fill="hold" nodeType="withEffect">
                                  <p:stCondLst>
                                    <p:cond delay="1000"/>
                                  </p:stCondLst>
                                  <p:childTnLst>
                                    <p:set>
                                      <p:cBhvr>
                                        <p:cTn id="49" dur="1" fill="hold">
                                          <p:stCondLst>
                                            <p:cond delay="0"/>
                                          </p:stCondLst>
                                        </p:cTn>
                                        <p:tgtEl>
                                          <p:spTgt spid="3">
                                            <p:txEl>
                                              <p:pRg st="12" end="12"/>
                                            </p:txEl>
                                          </p:spTgt>
                                        </p:tgtEl>
                                        <p:attrNameLst>
                                          <p:attrName>style.visibility</p:attrName>
                                        </p:attrNameLst>
                                      </p:cBhvr>
                                      <p:to>
                                        <p:strVal val="visible"/>
                                      </p:to>
                                    </p:set>
                                    <p:animEffect transition="in" filter="fade">
                                      <p:cBhvr>
                                        <p:cTn id="50"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latin typeface="Arial Black" panose="020B0A04020102020204" pitchFamily="34" charset="0"/>
              </a:rPr>
              <a:t>Demo Time</a:t>
            </a:r>
            <a:endParaRPr lang="en-US" dirty="0">
              <a:solidFill>
                <a:schemeClr val="tx1"/>
              </a:solidFill>
              <a:latin typeface="Arial Black" panose="020B0A04020102020204" pitchFamily="34" charset="0"/>
            </a:endParaRPr>
          </a:p>
        </p:txBody>
      </p:sp>
      <p:sp>
        <p:nvSpPr>
          <p:cNvPr id="3" name="TextBox 2"/>
          <p:cNvSpPr txBox="1"/>
          <p:nvPr/>
        </p:nvSpPr>
        <p:spPr>
          <a:xfrm>
            <a:off x="2743200" y="2743200"/>
            <a:ext cx="3657600" cy="369332"/>
          </a:xfrm>
          <a:prstGeom prst="rect">
            <a:avLst/>
          </a:prstGeom>
          <a:noFill/>
        </p:spPr>
        <p:txBody>
          <a:bodyPr wrap="square" rtlCol="0">
            <a:spAutoFit/>
          </a:bodyPr>
          <a:lstStyle/>
          <a:p>
            <a:pPr algn="ctr"/>
            <a:r>
              <a:rPr lang="en-US" dirty="0" smtClean="0">
                <a:latin typeface="Arial Black" panose="020B0A04020102020204" pitchFamily="34" charset="0"/>
              </a:rPr>
              <a:t>Join me for this demo.</a:t>
            </a:r>
          </a:p>
        </p:txBody>
      </p:sp>
    </p:spTree>
    <p:extLst>
      <p:ext uri="{BB962C8B-B14F-4D97-AF65-F5344CB8AC3E}">
        <p14:creationId xmlns:p14="http://schemas.microsoft.com/office/powerpoint/2010/main" val="1531080660"/>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Black" panose="020B0A04020102020204" pitchFamily="34" charset="0"/>
              </a:rPr>
              <a:t>What Are We Learning?</a:t>
            </a:r>
            <a:endParaRPr lang="en-US" dirty="0">
              <a:latin typeface="Arial Black" panose="020B0A04020102020204" pitchFamily="34" charset="0"/>
            </a:endParaRPr>
          </a:p>
        </p:txBody>
      </p:sp>
      <p:sp>
        <p:nvSpPr>
          <p:cNvPr id="3" name="Content Placeholder 2"/>
          <p:cNvSpPr>
            <a:spLocks noGrp="1"/>
          </p:cNvSpPr>
          <p:nvPr>
            <p:ph sz="quarter" idx="1"/>
          </p:nvPr>
        </p:nvSpPr>
        <p:spPr>
          <a:xfrm>
            <a:off x="914400" y="1600200"/>
            <a:ext cx="7315200" cy="4572000"/>
          </a:xfrm>
        </p:spPr>
        <p:txBody>
          <a:bodyPr>
            <a:normAutofit lnSpcReduction="10000"/>
          </a:bodyPr>
          <a:lstStyle/>
          <a:p>
            <a:pPr marL="0" indent="0">
              <a:buNone/>
            </a:pPr>
            <a:r>
              <a:rPr lang="en-US" b="1" dirty="0" smtClean="0">
                <a:latin typeface="Arial" panose="020B0604020202020204" pitchFamily="34" charset="0"/>
                <a:cs typeface="Arial" panose="020B0604020202020204" pitchFamily="34" charset="0"/>
              </a:rPr>
              <a:t>What is SQL Server/RDBMS?</a:t>
            </a:r>
          </a:p>
          <a:p>
            <a:pPr marL="0" lvl="1" indent="0">
              <a:buClr>
                <a:schemeClr val="accent1"/>
              </a:buClr>
              <a:buSzPct val="85000"/>
              <a:buNone/>
            </a:pPr>
            <a:r>
              <a:rPr lang="en-US" sz="2700" b="1" dirty="0">
                <a:solidFill>
                  <a:schemeClr val="tx1"/>
                </a:solidFill>
                <a:latin typeface="Arial" panose="020B0604020202020204" pitchFamily="34" charset="0"/>
                <a:cs typeface="Arial" panose="020B0604020202020204" pitchFamily="34" charset="0"/>
              </a:rPr>
              <a:t>What is SSMS?</a:t>
            </a:r>
          </a:p>
          <a:p>
            <a:pPr lvl="1"/>
            <a:r>
              <a:rPr lang="en-US" b="1" dirty="0">
                <a:latin typeface="Arial" panose="020B0604020202020204" pitchFamily="34" charset="0"/>
                <a:cs typeface="Arial" panose="020B0604020202020204" pitchFamily="34" charset="0"/>
              </a:rPr>
              <a:t>How </a:t>
            </a:r>
            <a:r>
              <a:rPr lang="en-US" b="1" dirty="0" smtClean="0">
                <a:latin typeface="Arial" panose="020B0604020202020204" pitchFamily="34" charset="0"/>
                <a:cs typeface="Arial" panose="020B0604020202020204" pitchFamily="34" charset="0"/>
              </a:rPr>
              <a:t>to use Azure Data Studio </a:t>
            </a:r>
            <a:r>
              <a:rPr lang="en-US" b="1" dirty="0">
                <a:latin typeface="Arial" panose="020B0604020202020204" pitchFamily="34" charset="0"/>
                <a:cs typeface="Arial" panose="020B0604020202020204" pitchFamily="34" charset="0"/>
              </a:rPr>
              <a:t>to access SQL Server?</a:t>
            </a:r>
          </a:p>
          <a:p>
            <a:pPr marL="0" indent="0">
              <a:buNone/>
            </a:pPr>
            <a:r>
              <a:rPr lang="en-US" b="1" dirty="0" smtClean="0">
                <a:latin typeface="Arial" panose="020B0604020202020204" pitchFamily="34" charset="0"/>
                <a:cs typeface="Arial" panose="020B0604020202020204" pitchFamily="34" charset="0"/>
              </a:rPr>
              <a:t>How do I Query?</a:t>
            </a:r>
          </a:p>
          <a:p>
            <a:pPr lvl="1"/>
            <a:r>
              <a:rPr lang="en-US" b="1" dirty="0" smtClean="0">
                <a:latin typeface="Arial" panose="020B0604020202020204" pitchFamily="34" charset="0"/>
                <a:cs typeface="Arial" panose="020B0604020202020204" pitchFamily="34" charset="0"/>
              </a:rPr>
              <a:t>Filtering Data</a:t>
            </a:r>
          </a:p>
          <a:p>
            <a:pPr lvl="1"/>
            <a:r>
              <a:rPr lang="en-US" b="1" dirty="0" smtClean="0">
                <a:latin typeface="Arial" panose="020B0604020202020204" pitchFamily="34" charset="0"/>
                <a:cs typeface="Arial" panose="020B0604020202020204" pitchFamily="34" charset="0"/>
              </a:rPr>
              <a:t>Aggregating Data</a:t>
            </a:r>
          </a:p>
          <a:p>
            <a:pPr lvl="1"/>
            <a:r>
              <a:rPr lang="en-US" b="1" dirty="0" smtClean="0">
                <a:latin typeface="Arial" panose="020B0604020202020204" pitchFamily="34" charset="0"/>
                <a:cs typeface="Arial" panose="020B0604020202020204" pitchFamily="34" charset="0"/>
              </a:rPr>
              <a:t>Joining &amp; Subqueries</a:t>
            </a:r>
          </a:p>
          <a:p>
            <a:pPr lvl="1"/>
            <a:r>
              <a:rPr lang="en-US" b="1" dirty="0" smtClean="0">
                <a:latin typeface="Arial" panose="020B0604020202020204" pitchFamily="34" charset="0"/>
                <a:cs typeface="Arial" panose="020B0604020202020204" pitchFamily="34" charset="0"/>
              </a:rPr>
              <a:t>Changing </a:t>
            </a:r>
            <a:r>
              <a:rPr lang="en-US" b="1" dirty="0">
                <a:latin typeface="Arial" panose="020B0604020202020204" pitchFamily="34" charset="0"/>
                <a:cs typeface="Arial" panose="020B0604020202020204" pitchFamily="34" charset="0"/>
              </a:rPr>
              <a:t>D</a:t>
            </a:r>
            <a:r>
              <a:rPr lang="en-US" b="1" dirty="0" smtClean="0">
                <a:latin typeface="Arial" panose="020B0604020202020204" pitchFamily="34" charset="0"/>
                <a:cs typeface="Arial" panose="020B0604020202020204" pitchFamily="34" charset="0"/>
              </a:rPr>
              <a:t>ata and Transactions</a:t>
            </a:r>
          </a:p>
          <a:p>
            <a:pPr marL="0" indent="0">
              <a:buNone/>
            </a:pPr>
            <a:r>
              <a:rPr lang="en-US" b="1" dirty="0" smtClean="0">
                <a:latin typeface="Arial" panose="020B0604020202020204" pitchFamily="34" charset="0"/>
                <a:cs typeface="Arial" panose="020B0604020202020204" pitchFamily="34" charset="0"/>
              </a:rPr>
              <a:t>SQL Tips</a:t>
            </a:r>
          </a:p>
          <a:p>
            <a:pPr marL="0" indent="0">
              <a:buNone/>
            </a:pPr>
            <a:r>
              <a:rPr lang="en-US" b="1" dirty="0" smtClean="0">
                <a:latin typeface="Arial" panose="020B0604020202020204" pitchFamily="34" charset="0"/>
                <a:cs typeface="Arial" panose="020B0604020202020204" pitchFamily="34" charset="0"/>
              </a:rPr>
              <a:t>Further resources</a:t>
            </a:r>
            <a:endParaRPr lang="en-US"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31796039"/>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1000"/>
                                        <p:tgtEl>
                                          <p:spTgt spid="3">
                                            <p:txEl>
                                              <p:pRg st="4" end="4"/>
                                            </p:txEl>
                                          </p:spTgt>
                                        </p:tgtEl>
                                      </p:cBhvr>
                                    </p:animEffect>
                                    <p:anim calcmode="lin" valueType="num">
                                      <p:cBhvr>
                                        <p:cTn id="2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nodeType="clickEffect">
                                  <p:stCondLst>
                                    <p:cond delay="0"/>
                                  </p:stCondLst>
                                  <p:childTnLst>
                                    <p:set>
                                      <p:cBhvr>
                                        <p:cTn id="33" dur="1" fill="hold">
                                          <p:stCondLst>
                                            <p:cond delay="0"/>
                                          </p:stCondLst>
                                        </p:cTn>
                                        <p:tgtEl>
                                          <p:spTgt spid="3">
                                            <p:txEl>
                                              <p:pRg st="5" end="5"/>
                                            </p:txEl>
                                          </p:spTgt>
                                        </p:tgtEl>
                                        <p:attrNameLst>
                                          <p:attrName>style.visibility</p:attrName>
                                        </p:attrNameLst>
                                      </p:cBhvr>
                                      <p:to>
                                        <p:strVal val="visible"/>
                                      </p:to>
                                    </p:set>
                                    <p:animEffect transition="in" filter="fade">
                                      <p:cBhvr>
                                        <p:cTn id="34" dur="1000"/>
                                        <p:tgtEl>
                                          <p:spTgt spid="3">
                                            <p:txEl>
                                              <p:pRg st="5" end="5"/>
                                            </p:txEl>
                                          </p:spTgt>
                                        </p:tgtEl>
                                      </p:cBhvr>
                                    </p:animEffect>
                                    <p:anim calcmode="lin" valueType="num">
                                      <p:cBhvr>
                                        <p:cTn id="35"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6"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nodeType="clickEffect">
                                  <p:stCondLst>
                                    <p:cond delay="0"/>
                                  </p:stCondLst>
                                  <p:childTnLst>
                                    <p:set>
                                      <p:cBhvr>
                                        <p:cTn id="40" dur="1" fill="hold">
                                          <p:stCondLst>
                                            <p:cond delay="0"/>
                                          </p:stCondLst>
                                        </p:cTn>
                                        <p:tgtEl>
                                          <p:spTgt spid="3">
                                            <p:txEl>
                                              <p:pRg st="6" end="6"/>
                                            </p:txEl>
                                          </p:spTgt>
                                        </p:tgtEl>
                                        <p:attrNameLst>
                                          <p:attrName>style.visibility</p:attrName>
                                        </p:attrNameLst>
                                      </p:cBhvr>
                                      <p:to>
                                        <p:strVal val="visible"/>
                                      </p:to>
                                    </p:set>
                                    <p:animEffect transition="in" filter="fade">
                                      <p:cBhvr>
                                        <p:cTn id="41" dur="1000"/>
                                        <p:tgtEl>
                                          <p:spTgt spid="3">
                                            <p:txEl>
                                              <p:pRg st="6" end="6"/>
                                            </p:txEl>
                                          </p:spTgt>
                                        </p:tgtEl>
                                      </p:cBhvr>
                                    </p:animEffect>
                                    <p:anim calcmode="lin" valueType="num">
                                      <p:cBhvr>
                                        <p:cTn id="42"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3"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42" presetClass="entr" presetSubtype="0" fill="hold" nodeType="clickEffect">
                                  <p:stCondLst>
                                    <p:cond delay="0"/>
                                  </p:stCondLst>
                                  <p:childTnLst>
                                    <p:set>
                                      <p:cBhvr>
                                        <p:cTn id="47" dur="1" fill="hold">
                                          <p:stCondLst>
                                            <p:cond delay="0"/>
                                          </p:stCondLst>
                                        </p:cTn>
                                        <p:tgtEl>
                                          <p:spTgt spid="3">
                                            <p:txEl>
                                              <p:pRg st="7" end="7"/>
                                            </p:txEl>
                                          </p:spTgt>
                                        </p:tgtEl>
                                        <p:attrNameLst>
                                          <p:attrName>style.visibility</p:attrName>
                                        </p:attrNameLst>
                                      </p:cBhvr>
                                      <p:to>
                                        <p:strVal val="visible"/>
                                      </p:to>
                                    </p:set>
                                    <p:animEffect transition="in" filter="fade">
                                      <p:cBhvr>
                                        <p:cTn id="48" dur="1000"/>
                                        <p:tgtEl>
                                          <p:spTgt spid="3">
                                            <p:txEl>
                                              <p:pRg st="7" end="7"/>
                                            </p:txEl>
                                          </p:spTgt>
                                        </p:tgtEl>
                                      </p:cBhvr>
                                    </p:animEffect>
                                    <p:anim calcmode="lin" valueType="num">
                                      <p:cBhvr>
                                        <p:cTn id="49"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0"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Effect transition="in" filter="fade">
                                      <p:cBhvr>
                                        <p:cTn id="55" dur="500"/>
                                        <p:tgtEl>
                                          <p:spTgt spid="3">
                                            <p:txEl>
                                              <p:pRg st="8" end="8"/>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nodeType="clickEffect">
                                  <p:stCondLst>
                                    <p:cond delay="0"/>
                                  </p:stCondLst>
                                  <p:childTnLst>
                                    <p:set>
                                      <p:cBhvr>
                                        <p:cTn id="59" dur="1" fill="hold">
                                          <p:stCondLst>
                                            <p:cond delay="0"/>
                                          </p:stCondLst>
                                        </p:cTn>
                                        <p:tgtEl>
                                          <p:spTgt spid="3">
                                            <p:txEl>
                                              <p:pRg st="9" end="9"/>
                                            </p:txEl>
                                          </p:spTgt>
                                        </p:tgtEl>
                                        <p:attrNameLst>
                                          <p:attrName>style.visibility</p:attrName>
                                        </p:attrNameLst>
                                      </p:cBhvr>
                                      <p:to>
                                        <p:strVal val="visible"/>
                                      </p:to>
                                    </p:set>
                                    <p:animEffect transition="in" filter="fade">
                                      <p:cBhvr>
                                        <p:cTn id="60"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solidFill>
                  <a:schemeClr val="tx1"/>
                </a:solidFill>
                <a:latin typeface="Arial Black" panose="020B0A04020102020204" pitchFamily="34" charset="0"/>
              </a:rPr>
              <a:t>Yo</a:t>
            </a:r>
            <a:r>
              <a:rPr lang="en-US" dirty="0" smtClean="0">
                <a:solidFill>
                  <a:schemeClr val="tx1"/>
                </a:solidFill>
                <a:latin typeface="Arial Black" panose="020B0A04020102020204" pitchFamily="34" charset="0"/>
              </a:rPr>
              <a:t> Dawg: I Heard You Like Joins</a:t>
            </a:r>
            <a:endParaRPr lang="en-US" dirty="0">
              <a:solidFill>
                <a:schemeClr val="tx1"/>
              </a:solidFill>
              <a:latin typeface="Arial Black" panose="020B0A04020102020204" pitchFamily="34" charset="0"/>
            </a:endParaRPr>
          </a:p>
        </p:txBody>
      </p:sp>
      <p:sp>
        <p:nvSpPr>
          <p:cNvPr id="4" name="TextBox 3"/>
          <p:cNvSpPr txBox="1"/>
          <p:nvPr/>
        </p:nvSpPr>
        <p:spPr>
          <a:xfrm>
            <a:off x="903514" y="1567543"/>
            <a:ext cx="7908471" cy="369332"/>
          </a:xfrm>
          <a:prstGeom prst="rect">
            <a:avLst/>
          </a:prstGeom>
          <a:noFill/>
        </p:spPr>
        <p:txBody>
          <a:bodyPr wrap="square" rtlCol="0">
            <a:spAutoFit/>
          </a:bodyPr>
          <a:lstStyle/>
          <a:p>
            <a:r>
              <a:rPr lang="en-US" b="1" dirty="0" smtClean="0">
                <a:latin typeface="Arial" panose="020B0604020202020204" pitchFamily="34" charset="0"/>
                <a:cs typeface="Arial" panose="020B0604020202020204" pitchFamily="34" charset="0"/>
              </a:rPr>
              <a:t>Additionally we also have self joins and sub-queries.</a:t>
            </a:r>
            <a:endParaRPr lang="en-US" b="1" dirty="0">
              <a:latin typeface="Arial" panose="020B0604020202020204" pitchFamily="34" charset="0"/>
              <a:cs typeface="Arial" panose="020B0604020202020204" pitchFamily="34" charset="0"/>
            </a:endParaRPr>
          </a:p>
        </p:txBody>
      </p:sp>
      <p:sp>
        <p:nvSpPr>
          <p:cNvPr id="7" name="TextBox 6"/>
          <p:cNvSpPr txBox="1"/>
          <p:nvPr/>
        </p:nvSpPr>
        <p:spPr>
          <a:xfrm>
            <a:off x="903515" y="3429001"/>
            <a:ext cx="3820885" cy="2031325"/>
          </a:xfrm>
          <a:prstGeom prst="rect">
            <a:avLst/>
          </a:prstGeom>
          <a:noFill/>
        </p:spPr>
        <p:txBody>
          <a:bodyPr wrap="square" rtlCol="0">
            <a:spAutoFit/>
          </a:bodyPr>
          <a:lstStyle/>
          <a:p>
            <a:r>
              <a:rPr lang="en-US" b="1" dirty="0" smtClean="0">
                <a:latin typeface="Arial" panose="020B0604020202020204" pitchFamily="34" charset="0"/>
                <a:cs typeface="Arial" panose="020B0604020202020204" pitchFamily="34" charset="0"/>
              </a:rPr>
              <a:t>Sub-Queries are not necessarily a join but they are close enough to include here.</a:t>
            </a:r>
          </a:p>
          <a:p>
            <a:endParaRPr lang="en-US" b="1" dirty="0">
              <a:latin typeface="Arial" panose="020B0604020202020204" pitchFamily="34" charset="0"/>
              <a:cs typeface="Arial" panose="020B0604020202020204" pitchFamily="34" charset="0"/>
            </a:endParaRPr>
          </a:p>
          <a:p>
            <a:r>
              <a:rPr lang="en-US" b="1" dirty="0" smtClean="0">
                <a:latin typeface="Arial" panose="020B0604020202020204" pitchFamily="34" charset="0"/>
                <a:cs typeface="Arial" panose="020B0604020202020204" pitchFamily="34" charset="0"/>
              </a:rPr>
              <a:t>A sub-query is a query inside a query that the outer query is dependent on in some way.</a:t>
            </a:r>
            <a:endParaRPr lang="en-US" b="1" dirty="0">
              <a:latin typeface="Arial" panose="020B0604020202020204" pitchFamily="34" charset="0"/>
              <a:cs typeface="Arial" panose="020B0604020202020204" pitchFamily="34" charset="0"/>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30536" y="3581400"/>
            <a:ext cx="4174672" cy="2780332"/>
          </a:xfrm>
          <a:prstGeom prst="rect">
            <a:avLst/>
          </a:prstGeom>
        </p:spPr>
      </p:pic>
      <p:sp>
        <p:nvSpPr>
          <p:cNvPr id="5" name="TextBox 4"/>
          <p:cNvSpPr txBox="1"/>
          <p:nvPr/>
        </p:nvSpPr>
        <p:spPr>
          <a:xfrm>
            <a:off x="870857" y="1936875"/>
            <a:ext cx="7511143" cy="1200329"/>
          </a:xfrm>
          <a:prstGeom prst="rect">
            <a:avLst/>
          </a:prstGeom>
          <a:noFill/>
        </p:spPr>
        <p:txBody>
          <a:bodyPr wrap="square" rtlCol="0">
            <a:spAutoFit/>
          </a:bodyPr>
          <a:lstStyle/>
          <a:p>
            <a:r>
              <a:rPr lang="en-US" b="1" dirty="0" smtClean="0">
                <a:latin typeface="Arial" panose="020B0604020202020204" pitchFamily="34" charset="0"/>
                <a:cs typeface="Arial" panose="020B0604020202020204" pitchFamily="34" charset="0"/>
              </a:rPr>
              <a:t>Self Joins are possible when you have a key that is self referential.</a:t>
            </a:r>
          </a:p>
          <a:p>
            <a:endParaRPr lang="en-US" b="1" dirty="0" smtClean="0">
              <a:latin typeface="Arial" panose="020B0604020202020204" pitchFamily="34" charset="0"/>
              <a:cs typeface="Arial" panose="020B0604020202020204" pitchFamily="34" charset="0"/>
            </a:endParaRPr>
          </a:p>
          <a:p>
            <a:r>
              <a:rPr lang="en-US" b="1" dirty="0" smtClean="0">
                <a:latin typeface="Arial" panose="020B0604020202020204" pitchFamily="34" charset="0"/>
                <a:cs typeface="Arial" panose="020B0604020202020204" pitchFamily="34" charset="0"/>
              </a:rPr>
              <a:t>For Example: Employees may have column for their manager that contains their manager’s employee number.</a:t>
            </a:r>
            <a:endParaRPr lang="en-US"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7842343"/>
      </p:ext>
    </p:extLst>
  </p:cSld>
  <p:clrMapOvr>
    <a:masterClrMapping/>
  </p:clrMapOvr>
  <mc:AlternateContent xmlns:mc="http://schemas.openxmlformats.org/markup-compatibility/2006" xmlns:p14="http://schemas.microsoft.com/office/powerpoint/2010/main">
    <mc:Choice Requires="p14">
      <p:transition spd="slow" p14:dur="1200">
        <p14:prism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fade">
                                      <p:cBhvr>
                                        <p:cTn id="12" dur="500"/>
                                        <p:tgtEl>
                                          <p:spTgt spid="7">
                                            <p:txEl>
                                              <p:pRg st="0" end="0"/>
                                            </p:txEl>
                                          </p:spTgt>
                                        </p:tgtEl>
                                      </p:cBhvr>
                                    </p:animEffect>
                                  </p:childTnLst>
                                </p:cTn>
                              </p:par>
                              <p:par>
                                <p:cTn id="13" presetID="14" presetClass="entr" presetSubtype="10" fill="hold" nodeType="with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animEffect transition="in" filter="randombar(horizontal)">
                                      <p:cBhvr>
                                        <p:cTn id="15" dur="500"/>
                                        <p:tgtEl>
                                          <p:spTgt spid="7">
                                            <p:txEl>
                                              <p:pRg st="2" end="2"/>
                                            </p:txEl>
                                          </p:spTgt>
                                        </p:tgtEl>
                                      </p:cBhvr>
                                    </p:animEffect>
                                  </p:childTnLst>
                                </p:cTn>
                              </p:par>
                              <p:par>
                                <p:cTn id="16" presetID="14" presetClass="entr" presetSubtype="10" fill="hold" nodeType="withEffect">
                                  <p:stCondLst>
                                    <p:cond delay="2000"/>
                                  </p:stCondLst>
                                  <p:childTnLst>
                                    <p:set>
                                      <p:cBhvr>
                                        <p:cTn id="17" dur="1" fill="hold">
                                          <p:stCondLst>
                                            <p:cond delay="0"/>
                                          </p:stCondLst>
                                        </p:cTn>
                                        <p:tgtEl>
                                          <p:spTgt spid="8"/>
                                        </p:tgtEl>
                                        <p:attrNameLst>
                                          <p:attrName>style.visibility</p:attrName>
                                        </p:attrNameLst>
                                      </p:cBhvr>
                                      <p:to>
                                        <p:strVal val="visible"/>
                                      </p:to>
                                    </p:set>
                                    <p:animEffect transition="in" filter="randombar(horizontal)">
                                      <p:cBhvr>
                                        <p:cTn id="1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latin typeface="Arial Black" panose="020B0A04020102020204" pitchFamily="34" charset="0"/>
              </a:rPr>
              <a:t>Demo Time</a:t>
            </a:r>
            <a:endParaRPr lang="en-US" dirty="0">
              <a:solidFill>
                <a:schemeClr val="tx1"/>
              </a:solidFill>
              <a:latin typeface="Arial Black" panose="020B0A04020102020204" pitchFamily="34" charset="0"/>
            </a:endParaRPr>
          </a:p>
        </p:txBody>
      </p:sp>
      <p:sp>
        <p:nvSpPr>
          <p:cNvPr id="3" name="TextBox 2"/>
          <p:cNvSpPr txBox="1"/>
          <p:nvPr/>
        </p:nvSpPr>
        <p:spPr>
          <a:xfrm>
            <a:off x="2743200" y="2743200"/>
            <a:ext cx="3657600" cy="646331"/>
          </a:xfrm>
          <a:prstGeom prst="rect">
            <a:avLst/>
          </a:prstGeom>
          <a:noFill/>
        </p:spPr>
        <p:txBody>
          <a:bodyPr wrap="square" rtlCol="0">
            <a:spAutoFit/>
          </a:bodyPr>
          <a:lstStyle/>
          <a:p>
            <a:pPr algn="ctr"/>
            <a:r>
              <a:rPr lang="en-US" dirty="0" smtClean="0">
                <a:latin typeface="Arial Black" panose="020B0A04020102020204" pitchFamily="34" charset="0"/>
              </a:rPr>
              <a:t>So let’s query inside some other queries.</a:t>
            </a:r>
          </a:p>
        </p:txBody>
      </p:sp>
    </p:spTree>
    <p:extLst>
      <p:ext uri="{BB962C8B-B14F-4D97-AF65-F5344CB8AC3E}">
        <p14:creationId xmlns:p14="http://schemas.microsoft.com/office/powerpoint/2010/main" val="4249046821"/>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latin typeface="Arial Black" panose="020B0A04020102020204" pitchFamily="34" charset="0"/>
              </a:rPr>
              <a:t>Notorious DML</a:t>
            </a:r>
            <a:endParaRPr lang="en-US" dirty="0">
              <a:solidFill>
                <a:schemeClr val="tx1"/>
              </a:solidFill>
              <a:latin typeface="Arial Black" panose="020B0A04020102020204" pitchFamily="34" charset="0"/>
            </a:endParaRPr>
          </a:p>
        </p:txBody>
      </p:sp>
      <p:sp>
        <p:nvSpPr>
          <p:cNvPr id="3" name="TextBox 2"/>
          <p:cNvSpPr txBox="1"/>
          <p:nvPr/>
        </p:nvSpPr>
        <p:spPr>
          <a:xfrm>
            <a:off x="152400" y="1828800"/>
            <a:ext cx="8839200" cy="369332"/>
          </a:xfrm>
          <a:prstGeom prst="rect">
            <a:avLst/>
          </a:prstGeom>
          <a:noFill/>
        </p:spPr>
        <p:txBody>
          <a:bodyPr wrap="square" rtlCol="0">
            <a:spAutoFit/>
          </a:bodyPr>
          <a:lstStyle/>
          <a:p>
            <a:pPr algn="ctr"/>
            <a:r>
              <a:rPr lang="en-US" dirty="0" smtClean="0">
                <a:latin typeface="Arial Black" panose="020B0A04020102020204" pitchFamily="34" charset="0"/>
              </a:rPr>
              <a:t>Data Manipulation Language</a:t>
            </a:r>
            <a:endParaRPr lang="en-US" dirty="0">
              <a:latin typeface="Arial Black" panose="020B0A04020102020204" pitchFamily="34" charset="0"/>
            </a:endParaRPr>
          </a:p>
        </p:txBody>
      </p:sp>
      <p:sp>
        <p:nvSpPr>
          <p:cNvPr id="4" name="TextBox 3"/>
          <p:cNvSpPr txBox="1"/>
          <p:nvPr/>
        </p:nvSpPr>
        <p:spPr>
          <a:xfrm>
            <a:off x="152400" y="2209800"/>
            <a:ext cx="8839200" cy="369332"/>
          </a:xfrm>
          <a:prstGeom prst="rect">
            <a:avLst/>
          </a:prstGeom>
          <a:noFill/>
        </p:spPr>
        <p:txBody>
          <a:bodyPr wrap="square" rtlCol="0">
            <a:spAutoFit/>
          </a:bodyPr>
          <a:lstStyle/>
          <a:p>
            <a:pPr algn="ctr"/>
            <a:r>
              <a:rPr lang="en-US" dirty="0" smtClean="0">
                <a:latin typeface="Arial" panose="020B0604020202020204" pitchFamily="34" charset="0"/>
                <a:cs typeface="Arial" panose="020B0604020202020204" pitchFamily="34" charset="0"/>
              </a:rPr>
              <a:t>SQL statements is divided into two classifications: DDL &amp; DML</a:t>
            </a:r>
            <a:endParaRPr lang="en-US" dirty="0">
              <a:latin typeface="Arial" panose="020B0604020202020204" pitchFamily="34" charset="0"/>
              <a:cs typeface="Arial" panose="020B0604020202020204" pitchFamily="34" charset="0"/>
            </a:endParaRPr>
          </a:p>
        </p:txBody>
      </p:sp>
      <p:sp>
        <p:nvSpPr>
          <p:cNvPr id="5" name="TextBox 4"/>
          <p:cNvSpPr txBox="1"/>
          <p:nvPr/>
        </p:nvSpPr>
        <p:spPr>
          <a:xfrm>
            <a:off x="685800" y="2920186"/>
            <a:ext cx="7620000" cy="2462213"/>
          </a:xfrm>
          <a:prstGeom prst="rect">
            <a:avLst/>
          </a:prstGeom>
          <a:noFill/>
        </p:spPr>
        <p:txBody>
          <a:bodyPr wrap="square" rtlCol="0">
            <a:spAutoFit/>
          </a:bodyPr>
          <a:lstStyle/>
          <a:p>
            <a:r>
              <a:rPr lang="en-US" dirty="0" smtClean="0">
                <a:latin typeface="Arial" panose="020B0604020202020204" pitchFamily="34" charset="0"/>
                <a:cs typeface="Arial" panose="020B0604020202020204" pitchFamily="34" charset="0"/>
              </a:rPr>
              <a:t>Data Definition Language (DDL) consists of creating or changing database objects: tables, stored procedures, functions etc.</a:t>
            </a:r>
          </a:p>
          <a:p>
            <a:endParaRPr lang="en-US" dirty="0" smtClean="0">
              <a:latin typeface="Arial" panose="020B0604020202020204" pitchFamily="34" charset="0"/>
              <a:cs typeface="Arial" panose="020B0604020202020204" pitchFamily="34" charset="0"/>
            </a:endParaRPr>
          </a:p>
          <a:p>
            <a:r>
              <a:rPr lang="en-US" dirty="0" smtClean="0">
                <a:latin typeface="Arial" panose="020B0604020202020204" pitchFamily="34" charset="0"/>
                <a:cs typeface="Arial" panose="020B0604020202020204" pitchFamily="34" charset="0"/>
              </a:rPr>
              <a:t>DML Is manipulation of data in or with those objects:</a:t>
            </a:r>
          </a:p>
          <a:p>
            <a:pPr marL="468630" indent="-457200">
              <a:lnSpc>
                <a:spcPct val="80000"/>
              </a:lnSpc>
              <a:spcBef>
                <a:spcPct val="20000"/>
              </a:spcBef>
              <a:buClr>
                <a:schemeClr val="accent1"/>
              </a:buClr>
              <a:buSzPct val="85000"/>
              <a:buFont typeface="Wingdings 2"/>
              <a:buChar char=""/>
            </a:pPr>
            <a:r>
              <a:rPr lang="en-US" sz="1700" b="1" dirty="0" smtClean="0">
                <a:latin typeface="Arial" panose="020B0604020202020204" pitchFamily="34" charset="0"/>
                <a:cs typeface="Arial" panose="020B0604020202020204" pitchFamily="34" charset="0"/>
              </a:rPr>
              <a:t>Inserting Data</a:t>
            </a:r>
          </a:p>
          <a:p>
            <a:pPr marL="468630" indent="-457200">
              <a:lnSpc>
                <a:spcPct val="80000"/>
              </a:lnSpc>
              <a:spcBef>
                <a:spcPct val="20000"/>
              </a:spcBef>
              <a:buClr>
                <a:schemeClr val="accent1"/>
              </a:buClr>
              <a:buSzPct val="85000"/>
              <a:buFont typeface="Wingdings 2"/>
              <a:buChar char=""/>
            </a:pPr>
            <a:r>
              <a:rPr lang="en-US" sz="1700" b="1" dirty="0" smtClean="0">
                <a:latin typeface="Arial" panose="020B0604020202020204" pitchFamily="34" charset="0"/>
                <a:cs typeface="Arial" panose="020B0604020202020204" pitchFamily="34" charset="0"/>
              </a:rPr>
              <a:t>Updating Data</a:t>
            </a:r>
          </a:p>
          <a:p>
            <a:pPr marL="468630" indent="-457200">
              <a:lnSpc>
                <a:spcPct val="80000"/>
              </a:lnSpc>
              <a:spcBef>
                <a:spcPct val="20000"/>
              </a:spcBef>
              <a:buClr>
                <a:schemeClr val="accent1"/>
              </a:buClr>
              <a:buSzPct val="85000"/>
              <a:buFont typeface="Wingdings 2"/>
              <a:buChar char=""/>
            </a:pPr>
            <a:r>
              <a:rPr lang="en-US" sz="1700" b="1" dirty="0" smtClean="0">
                <a:latin typeface="Arial" panose="020B0604020202020204" pitchFamily="34" charset="0"/>
                <a:cs typeface="Arial" panose="020B0604020202020204" pitchFamily="34" charset="0"/>
              </a:rPr>
              <a:t>Deleting Data</a:t>
            </a:r>
          </a:p>
          <a:p>
            <a:pPr marL="468630" indent="-457200">
              <a:lnSpc>
                <a:spcPct val="80000"/>
              </a:lnSpc>
              <a:spcBef>
                <a:spcPct val="20000"/>
              </a:spcBef>
              <a:buClr>
                <a:schemeClr val="accent1"/>
              </a:buClr>
              <a:buSzPct val="85000"/>
              <a:buFont typeface="Wingdings 2"/>
              <a:buChar char=""/>
            </a:pPr>
            <a:r>
              <a:rPr lang="en-US" sz="1700" b="1" dirty="0" smtClean="0">
                <a:latin typeface="Arial" panose="020B0604020202020204" pitchFamily="34" charset="0"/>
                <a:cs typeface="Arial" panose="020B0604020202020204" pitchFamily="34" charset="0"/>
              </a:rPr>
              <a:t>Selecting Data</a:t>
            </a:r>
            <a:endParaRPr lang="en-US" sz="1700" b="1" dirty="0">
              <a:latin typeface="Arial" panose="020B0604020202020204" pitchFamily="34" charset="0"/>
              <a:cs typeface="Arial" panose="020B0604020202020204" pitchFamily="34" charset="0"/>
            </a:endParaRPr>
          </a:p>
          <a:p>
            <a:pPr marL="811530" lvl="1" indent="-342900">
              <a:lnSpc>
                <a:spcPct val="80000"/>
              </a:lnSpc>
              <a:spcBef>
                <a:spcPct val="20000"/>
              </a:spcBef>
              <a:buClr>
                <a:schemeClr val="accent2"/>
              </a:buClr>
              <a:buSzPct val="70000"/>
              <a:buFont typeface="Wingdings"/>
              <a:buChar char=""/>
            </a:pPr>
            <a:r>
              <a:rPr lang="en-US" sz="1400" b="1" dirty="0" smtClean="0">
                <a:solidFill>
                  <a:schemeClr val="tx2"/>
                </a:solidFill>
                <a:latin typeface="Arial" panose="020B0604020202020204" pitchFamily="34" charset="0"/>
                <a:cs typeface="Arial" panose="020B0604020202020204" pitchFamily="34" charset="0"/>
              </a:rPr>
              <a:t>I’ve secretly replaced all our previous queries with DML</a:t>
            </a:r>
            <a:endParaRPr lang="en-US"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43728265"/>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
                                            <p:txEl>
                                              <p:pRg st="2" end="2"/>
                                            </p:txEl>
                                          </p:spTgt>
                                        </p:tgtEl>
                                        <p:attrNameLst>
                                          <p:attrName>style.visibility</p:attrName>
                                        </p:attrNameLst>
                                      </p:cBhvr>
                                      <p:to>
                                        <p:strVal val="visible"/>
                                      </p:to>
                                    </p:set>
                                    <p:animEffect transition="in" filter="fade">
                                      <p:cBhvr>
                                        <p:cTn id="10" dur="500"/>
                                        <p:tgtEl>
                                          <p:spTgt spid="5">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animEffect transition="in" filter="fade">
                                      <p:cBhvr>
                                        <p:cTn id="15" dur="1000"/>
                                        <p:tgtEl>
                                          <p:spTgt spid="5">
                                            <p:txEl>
                                              <p:pRg st="3" end="3"/>
                                            </p:txEl>
                                          </p:spTgt>
                                        </p:tgtEl>
                                      </p:cBhvr>
                                    </p:animEffect>
                                    <p:anim calcmode="lin" valueType="num">
                                      <p:cBhvr>
                                        <p:cTn id="16"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17" dur="1000" fill="hold"/>
                                        <p:tgtEl>
                                          <p:spTgt spid="5">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nodeType="clickEffect">
                                  <p:stCondLst>
                                    <p:cond delay="0"/>
                                  </p:stCondLst>
                                  <p:childTnLst>
                                    <p:set>
                                      <p:cBhvr>
                                        <p:cTn id="21" dur="1" fill="hold">
                                          <p:stCondLst>
                                            <p:cond delay="0"/>
                                          </p:stCondLst>
                                        </p:cTn>
                                        <p:tgtEl>
                                          <p:spTgt spid="5">
                                            <p:txEl>
                                              <p:pRg st="4" end="4"/>
                                            </p:txEl>
                                          </p:spTgt>
                                        </p:tgtEl>
                                        <p:attrNameLst>
                                          <p:attrName>style.visibility</p:attrName>
                                        </p:attrNameLst>
                                      </p:cBhvr>
                                      <p:to>
                                        <p:strVal val="visible"/>
                                      </p:to>
                                    </p:set>
                                    <p:animEffect transition="in" filter="fade">
                                      <p:cBhvr>
                                        <p:cTn id="22" dur="1000"/>
                                        <p:tgtEl>
                                          <p:spTgt spid="5">
                                            <p:txEl>
                                              <p:pRg st="4" end="4"/>
                                            </p:txEl>
                                          </p:spTgt>
                                        </p:tgtEl>
                                      </p:cBhvr>
                                    </p:animEffect>
                                    <p:anim calcmode="lin" valueType="num">
                                      <p:cBhvr>
                                        <p:cTn id="23"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24" dur="1000" fill="hold"/>
                                        <p:tgtEl>
                                          <p:spTgt spid="5">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nodeType="clickEffect">
                                  <p:stCondLst>
                                    <p:cond delay="0"/>
                                  </p:stCondLst>
                                  <p:childTnLst>
                                    <p:set>
                                      <p:cBhvr>
                                        <p:cTn id="28" dur="1" fill="hold">
                                          <p:stCondLst>
                                            <p:cond delay="0"/>
                                          </p:stCondLst>
                                        </p:cTn>
                                        <p:tgtEl>
                                          <p:spTgt spid="5">
                                            <p:txEl>
                                              <p:pRg st="5" end="5"/>
                                            </p:txEl>
                                          </p:spTgt>
                                        </p:tgtEl>
                                        <p:attrNameLst>
                                          <p:attrName>style.visibility</p:attrName>
                                        </p:attrNameLst>
                                      </p:cBhvr>
                                      <p:to>
                                        <p:strVal val="visible"/>
                                      </p:to>
                                    </p:set>
                                    <p:animEffect transition="in" filter="fade">
                                      <p:cBhvr>
                                        <p:cTn id="29" dur="1000"/>
                                        <p:tgtEl>
                                          <p:spTgt spid="5">
                                            <p:txEl>
                                              <p:pRg st="5" end="5"/>
                                            </p:txEl>
                                          </p:spTgt>
                                        </p:tgtEl>
                                      </p:cBhvr>
                                    </p:animEffect>
                                    <p:anim calcmode="lin" valueType="num">
                                      <p:cBhvr>
                                        <p:cTn id="30" dur="1000" fill="hold"/>
                                        <p:tgtEl>
                                          <p:spTgt spid="5">
                                            <p:txEl>
                                              <p:pRg st="5" end="5"/>
                                            </p:txEl>
                                          </p:spTgt>
                                        </p:tgtEl>
                                        <p:attrNameLst>
                                          <p:attrName>ppt_x</p:attrName>
                                        </p:attrNameLst>
                                      </p:cBhvr>
                                      <p:tavLst>
                                        <p:tav tm="0">
                                          <p:val>
                                            <p:strVal val="#ppt_x"/>
                                          </p:val>
                                        </p:tav>
                                        <p:tav tm="100000">
                                          <p:val>
                                            <p:strVal val="#ppt_x"/>
                                          </p:val>
                                        </p:tav>
                                      </p:tavLst>
                                    </p:anim>
                                    <p:anim calcmode="lin" valueType="num">
                                      <p:cBhvr>
                                        <p:cTn id="31" dur="1000" fill="hold"/>
                                        <p:tgtEl>
                                          <p:spTgt spid="5">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nodeType="clickEffect">
                                  <p:stCondLst>
                                    <p:cond delay="0"/>
                                  </p:stCondLst>
                                  <p:childTnLst>
                                    <p:set>
                                      <p:cBhvr>
                                        <p:cTn id="35" dur="1" fill="hold">
                                          <p:stCondLst>
                                            <p:cond delay="0"/>
                                          </p:stCondLst>
                                        </p:cTn>
                                        <p:tgtEl>
                                          <p:spTgt spid="5">
                                            <p:txEl>
                                              <p:pRg st="6" end="6"/>
                                            </p:txEl>
                                          </p:spTgt>
                                        </p:tgtEl>
                                        <p:attrNameLst>
                                          <p:attrName>style.visibility</p:attrName>
                                        </p:attrNameLst>
                                      </p:cBhvr>
                                      <p:to>
                                        <p:strVal val="visible"/>
                                      </p:to>
                                    </p:set>
                                    <p:animEffect transition="in" filter="fade">
                                      <p:cBhvr>
                                        <p:cTn id="36" dur="1000"/>
                                        <p:tgtEl>
                                          <p:spTgt spid="5">
                                            <p:txEl>
                                              <p:pRg st="6" end="6"/>
                                            </p:txEl>
                                          </p:spTgt>
                                        </p:tgtEl>
                                      </p:cBhvr>
                                    </p:animEffect>
                                    <p:anim calcmode="lin" valueType="num">
                                      <p:cBhvr>
                                        <p:cTn id="37" dur="1000" fill="hold"/>
                                        <p:tgtEl>
                                          <p:spTgt spid="5">
                                            <p:txEl>
                                              <p:pRg st="6" end="6"/>
                                            </p:txEl>
                                          </p:spTgt>
                                        </p:tgtEl>
                                        <p:attrNameLst>
                                          <p:attrName>ppt_x</p:attrName>
                                        </p:attrNameLst>
                                      </p:cBhvr>
                                      <p:tavLst>
                                        <p:tav tm="0">
                                          <p:val>
                                            <p:strVal val="#ppt_x"/>
                                          </p:val>
                                        </p:tav>
                                        <p:tav tm="100000">
                                          <p:val>
                                            <p:strVal val="#ppt_x"/>
                                          </p:val>
                                        </p:tav>
                                      </p:tavLst>
                                    </p:anim>
                                    <p:anim calcmode="lin" valueType="num">
                                      <p:cBhvr>
                                        <p:cTn id="38" dur="1000" fill="hold"/>
                                        <p:tgtEl>
                                          <p:spTgt spid="5">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6" presetClass="entr" presetSubtype="16" fill="hold" nodeType="clickEffect">
                                  <p:stCondLst>
                                    <p:cond delay="0"/>
                                  </p:stCondLst>
                                  <p:childTnLst>
                                    <p:set>
                                      <p:cBhvr>
                                        <p:cTn id="42" dur="1" fill="hold">
                                          <p:stCondLst>
                                            <p:cond delay="0"/>
                                          </p:stCondLst>
                                        </p:cTn>
                                        <p:tgtEl>
                                          <p:spTgt spid="5">
                                            <p:txEl>
                                              <p:pRg st="7" end="7"/>
                                            </p:txEl>
                                          </p:spTgt>
                                        </p:tgtEl>
                                        <p:attrNameLst>
                                          <p:attrName>style.visibility</p:attrName>
                                        </p:attrNameLst>
                                      </p:cBhvr>
                                      <p:to>
                                        <p:strVal val="visible"/>
                                      </p:to>
                                    </p:set>
                                    <p:animEffect transition="in" filter="circle(in)">
                                      <p:cBhvr>
                                        <p:cTn id="43" dur="2000"/>
                                        <p:tgtEl>
                                          <p:spTgt spid="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82788" y="1658917"/>
            <a:ext cx="3404012" cy="4538682"/>
          </a:xfrm>
          <a:prstGeom prst="rect">
            <a:avLst/>
          </a:prstGeom>
          <a:ln>
            <a:noFill/>
          </a:ln>
          <a:effectLst>
            <a:outerShdw blurRad="292100" dist="139700" dir="2700000" algn="tl" rotWithShape="0">
              <a:srgbClr val="333333">
                <a:alpha val="65000"/>
              </a:srgbClr>
            </a:outerShdw>
          </a:effectLst>
        </p:spPr>
      </p:pic>
      <p:sp>
        <p:nvSpPr>
          <p:cNvPr id="2" name="Title 1"/>
          <p:cNvSpPr>
            <a:spLocks noGrp="1"/>
          </p:cNvSpPr>
          <p:nvPr>
            <p:ph type="title"/>
          </p:nvPr>
        </p:nvSpPr>
        <p:spPr/>
        <p:txBody>
          <a:bodyPr/>
          <a:lstStyle/>
          <a:p>
            <a:r>
              <a:rPr lang="en-US" dirty="0" smtClean="0">
                <a:solidFill>
                  <a:schemeClr val="tx1"/>
                </a:solidFill>
                <a:latin typeface="Arial Black" panose="020B0A04020102020204" pitchFamily="34" charset="0"/>
              </a:rPr>
              <a:t>Insert, Update, Delete: Oh My!</a:t>
            </a:r>
            <a:endParaRPr lang="en-US" dirty="0">
              <a:solidFill>
                <a:schemeClr val="tx1"/>
              </a:solidFill>
              <a:latin typeface="Arial Black" panose="020B0A04020102020204" pitchFamily="34" charset="0"/>
            </a:endParaRPr>
          </a:p>
        </p:txBody>
      </p:sp>
      <p:sp>
        <p:nvSpPr>
          <p:cNvPr id="3" name="TextBox 2"/>
          <p:cNvSpPr txBox="1"/>
          <p:nvPr/>
        </p:nvSpPr>
        <p:spPr>
          <a:xfrm>
            <a:off x="533400" y="1647885"/>
            <a:ext cx="8001000" cy="4524315"/>
          </a:xfrm>
          <a:prstGeom prst="rect">
            <a:avLst/>
          </a:prstGeom>
          <a:noFill/>
        </p:spPr>
        <p:txBody>
          <a:bodyPr wrap="square" rtlCol="0">
            <a:spAutoFit/>
          </a:bodyPr>
          <a:lstStyle/>
          <a:p>
            <a:r>
              <a:rPr lang="en-US" dirty="0" smtClean="0">
                <a:latin typeface="Arial" panose="020B0604020202020204" pitchFamily="34" charset="0"/>
                <a:cs typeface="Arial" panose="020B0604020202020204" pitchFamily="34" charset="0"/>
              </a:rPr>
              <a:t>With DML we can add rows to a table; </a:t>
            </a:r>
          </a:p>
          <a:p>
            <a:r>
              <a:rPr lang="en-US" dirty="0" smtClean="0">
                <a:latin typeface="Arial" panose="020B0604020202020204" pitchFamily="34" charset="0"/>
                <a:cs typeface="Arial" panose="020B0604020202020204" pitchFamily="34" charset="0"/>
              </a:rPr>
              <a:t>update values in a row (or rows); </a:t>
            </a:r>
          </a:p>
          <a:p>
            <a:r>
              <a:rPr lang="en-US" dirty="0" smtClean="0">
                <a:latin typeface="Arial" panose="020B0604020202020204" pitchFamily="34" charset="0"/>
                <a:cs typeface="Arial" panose="020B0604020202020204" pitchFamily="34" charset="0"/>
              </a:rPr>
              <a:t>or delete rows from a table.</a:t>
            </a:r>
          </a:p>
          <a:p>
            <a:endParaRPr lang="en-US" b="1" dirty="0" smtClean="0">
              <a:latin typeface="Arial" panose="020B0604020202020204" pitchFamily="34" charset="0"/>
              <a:cs typeface="Arial" panose="020B0604020202020204" pitchFamily="34" charset="0"/>
            </a:endParaRPr>
          </a:p>
          <a:p>
            <a:r>
              <a:rPr lang="en-US" b="1" dirty="0" smtClean="0">
                <a:latin typeface="Arial" panose="020B0604020202020204" pitchFamily="34" charset="0"/>
                <a:cs typeface="Arial" panose="020B0604020202020204" pitchFamily="34" charset="0"/>
              </a:rPr>
              <a:t>INSERT INTO table (columns) </a:t>
            </a:r>
          </a:p>
          <a:p>
            <a:r>
              <a:rPr lang="en-US" b="1" dirty="0" smtClean="0">
                <a:latin typeface="Arial" panose="020B0604020202020204" pitchFamily="34" charset="0"/>
                <a:cs typeface="Arial" panose="020B0604020202020204" pitchFamily="34" charset="0"/>
              </a:rPr>
              <a:t>VALUES (value list)</a:t>
            </a:r>
          </a:p>
          <a:p>
            <a:endParaRPr lang="en-US" b="1" dirty="0" smtClean="0">
              <a:latin typeface="Arial" panose="020B0604020202020204" pitchFamily="34" charset="0"/>
              <a:cs typeface="Arial" panose="020B0604020202020204" pitchFamily="34" charset="0"/>
            </a:endParaRPr>
          </a:p>
          <a:p>
            <a:r>
              <a:rPr lang="en-US" b="1" dirty="0" smtClean="0">
                <a:latin typeface="Arial" panose="020B0604020202020204" pitchFamily="34" charset="0"/>
                <a:cs typeface="Arial" panose="020B0604020202020204" pitchFamily="34" charset="0"/>
              </a:rPr>
              <a:t>UPDATE table </a:t>
            </a:r>
          </a:p>
          <a:p>
            <a:r>
              <a:rPr lang="en-US" b="1" dirty="0" smtClean="0">
                <a:latin typeface="Arial" panose="020B0604020202020204" pitchFamily="34" charset="0"/>
                <a:cs typeface="Arial" panose="020B0604020202020204" pitchFamily="34" charset="0"/>
              </a:rPr>
              <a:t>SET column = value </a:t>
            </a:r>
          </a:p>
          <a:p>
            <a:r>
              <a:rPr lang="en-US" b="1" dirty="0" smtClean="0">
                <a:latin typeface="Arial" panose="020B0604020202020204" pitchFamily="34" charset="0"/>
                <a:cs typeface="Arial" panose="020B0604020202020204" pitchFamily="34" charset="0"/>
              </a:rPr>
              <a:t>WHERE …</a:t>
            </a:r>
          </a:p>
          <a:p>
            <a:endParaRPr lang="en-US" b="1" dirty="0">
              <a:latin typeface="Arial" panose="020B0604020202020204" pitchFamily="34" charset="0"/>
              <a:cs typeface="Arial" panose="020B0604020202020204" pitchFamily="34" charset="0"/>
            </a:endParaRPr>
          </a:p>
          <a:p>
            <a:r>
              <a:rPr lang="en-US" b="1" dirty="0" smtClean="0">
                <a:latin typeface="Arial" panose="020B0604020202020204" pitchFamily="34" charset="0"/>
                <a:cs typeface="Arial" panose="020B0604020202020204" pitchFamily="34" charset="0"/>
              </a:rPr>
              <a:t>DELETE FROM table</a:t>
            </a:r>
          </a:p>
          <a:p>
            <a:r>
              <a:rPr lang="en-US" b="1" dirty="0" smtClean="0">
                <a:latin typeface="Arial" panose="020B0604020202020204" pitchFamily="34" charset="0"/>
                <a:cs typeface="Arial" panose="020B0604020202020204" pitchFamily="34" charset="0"/>
              </a:rPr>
              <a:t>WHERE …</a:t>
            </a:r>
          </a:p>
          <a:p>
            <a:endParaRPr lang="en-US" b="1" dirty="0">
              <a:latin typeface="Arial" panose="020B0604020202020204" pitchFamily="34" charset="0"/>
              <a:cs typeface="Arial" panose="020B0604020202020204" pitchFamily="34" charset="0"/>
            </a:endParaRPr>
          </a:p>
          <a:p>
            <a:r>
              <a:rPr lang="en-US" b="1" dirty="0" smtClean="0">
                <a:latin typeface="Arial" panose="020B0604020202020204" pitchFamily="34" charset="0"/>
                <a:cs typeface="Arial" panose="020B0604020202020204" pitchFamily="34" charset="0"/>
              </a:rPr>
              <a:t>WHERE </a:t>
            </a:r>
            <a:r>
              <a:rPr lang="en-US" dirty="0" smtClean="0">
                <a:latin typeface="Arial" panose="020B0604020202020204" pitchFamily="34" charset="0"/>
                <a:cs typeface="Arial" panose="020B0604020202020204" pitchFamily="34" charset="0"/>
              </a:rPr>
              <a:t>clauses are </a:t>
            </a:r>
            <a:r>
              <a:rPr lang="en-US" b="1" dirty="0" smtClean="0">
                <a:latin typeface="Arial" panose="020B0604020202020204" pitchFamily="34" charset="0"/>
                <a:cs typeface="Arial" panose="020B0604020202020204" pitchFamily="34" charset="0"/>
              </a:rPr>
              <a:t>very</a:t>
            </a:r>
            <a:r>
              <a:rPr lang="en-US" dirty="0" smtClean="0">
                <a:latin typeface="Arial" panose="020B0604020202020204" pitchFamily="34" charset="0"/>
                <a:cs typeface="Arial" panose="020B0604020202020204" pitchFamily="34" charset="0"/>
              </a:rPr>
              <a:t> important with</a:t>
            </a:r>
          </a:p>
          <a:p>
            <a:r>
              <a:rPr lang="en-US" dirty="0" smtClean="0">
                <a:latin typeface="Arial" panose="020B0604020202020204" pitchFamily="34" charset="0"/>
                <a:cs typeface="Arial" panose="020B0604020202020204" pitchFamily="34" charset="0"/>
              </a:rPr>
              <a:t>update/delete statements!</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38747942"/>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500"/>
                                        <p:tgtEl>
                                          <p:spTgt spid="3">
                                            <p:txEl>
                                              <p:pRg st="4" end="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5" end="5"/>
                                            </p:txEl>
                                          </p:spTgt>
                                        </p:tgtEl>
                                        <p:attrNameLst>
                                          <p:attrName>style.visibility</p:attrName>
                                        </p:attrNameLst>
                                      </p:cBhvr>
                                      <p:to>
                                        <p:strVal val="visible"/>
                                      </p:to>
                                    </p:set>
                                    <p:animEffect transition="in" filter="fade">
                                      <p:cBhvr>
                                        <p:cTn id="10" dur="500"/>
                                        <p:tgtEl>
                                          <p:spTgt spid="3">
                                            <p:txEl>
                                              <p:pRg st="5" end="5"/>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animEffect transition="in" filter="fade">
                                      <p:cBhvr>
                                        <p:cTn id="15" dur="500"/>
                                        <p:tgtEl>
                                          <p:spTgt spid="3">
                                            <p:txEl>
                                              <p:pRg st="7" end="7"/>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8" end="8"/>
                                            </p:txEl>
                                          </p:spTgt>
                                        </p:tgtEl>
                                        <p:attrNameLst>
                                          <p:attrName>style.visibility</p:attrName>
                                        </p:attrNameLst>
                                      </p:cBhvr>
                                      <p:to>
                                        <p:strVal val="visible"/>
                                      </p:to>
                                    </p:set>
                                    <p:animEffect transition="in" filter="fade">
                                      <p:cBhvr>
                                        <p:cTn id="18" dur="500"/>
                                        <p:tgtEl>
                                          <p:spTgt spid="3">
                                            <p:txEl>
                                              <p:pRg st="8" end="8"/>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9" end="9"/>
                                            </p:txEl>
                                          </p:spTgt>
                                        </p:tgtEl>
                                        <p:attrNameLst>
                                          <p:attrName>style.visibility</p:attrName>
                                        </p:attrNameLst>
                                      </p:cBhvr>
                                      <p:to>
                                        <p:strVal val="visible"/>
                                      </p:to>
                                    </p:set>
                                    <p:animEffect transition="in" filter="fade">
                                      <p:cBhvr>
                                        <p:cTn id="21" dur="500"/>
                                        <p:tgtEl>
                                          <p:spTgt spid="3">
                                            <p:txEl>
                                              <p:pRg st="9" end="9"/>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3">
                                            <p:txEl>
                                              <p:pRg st="11" end="11"/>
                                            </p:txEl>
                                          </p:spTgt>
                                        </p:tgtEl>
                                        <p:attrNameLst>
                                          <p:attrName>style.visibility</p:attrName>
                                        </p:attrNameLst>
                                      </p:cBhvr>
                                      <p:to>
                                        <p:strVal val="visible"/>
                                      </p:to>
                                    </p:set>
                                    <p:animEffect transition="in" filter="fade">
                                      <p:cBhvr>
                                        <p:cTn id="26" dur="500"/>
                                        <p:tgtEl>
                                          <p:spTgt spid="3">
                                            <p:txEl>
                                              <p:pRg st="11" end="11"/>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3">
                                            <p:txEl>
                                              <p:pRg st="12" end="12"/>
                                            </p:txEl>
                                          </p:spTgt>
                                        </p:tgtEl>
                                        <p:attrNameLst>
                                          <p:attrName>style.visibility</p:attrName>
                                        </p:attrNameLst>
                                      </p:cBhvr>
                                      <p:to>
                                        <p:strVal val="visible"/>
                                      </p:to>
                                    </p:set>
                                    <p:animEffect transition="in" filter="fade">
                                      <p:cBhvr>
                                        <p:cTn id="29" dur="500"/>
                                        <p:tgtEl>
                                          <p:spTgt spid="3">
                                            <p:txEl>
                                              <p:pRg st="12" end="12"/>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31" presetClass="entr" presetSubtype="0" fill="hold" nodeType="clickEffect">
                                  <p:stCondLst>
                                    <p:cond delay="0"/>
                                  </p:stCondLst>
                                  <p:childTnLst>
                                    <p:set>
                                      <p:cBhvr>
                                        <p:cTn id="33" dur="1" fill="hold">
                                          <p:stCondLst>
                                            <p:cond delay="0"/>
                                          </p:stCondLst>
                                        </p:cTn>
                                        <p:tgtEl>
                                          <p:spTgt spid="3">
                                            <p:txEl>
                                              <p:pRg st="14" end="14"/>
                                            </p:txEl>
                                          </p:spTgt>
                                        </p:tgtEl>
                                        <p:attrNameLst>
                                          <p:attrName>style.visibility</p:attrName>
                                        </p:attrNameLst>
                                      </p:cBhvr>
                                      <p:to>
                                        <p:strVal val="visible"/>
                                      </p:to>
                                    </p:set>
                                    <p:anim calcmode="lin" valueType="num">
                                      <p:cBhvr>
                                        <p:cTn id="34" dur="1000" fill="hold"/>
                                        <p:tgtEl>
                                          <p:spTgt spid="3">
                                            <p:txEl>
                                              <p:pRg st="14" end="14"/>
                                            </p:txEl>
                                          </p:spTgt>
                                        </p:tgtEl>
                                        <p:attrNameLst>
                                          <p:attrName>ppt_w</p:attrName>
                                        </p:attrNameLst>
                                      </p:cBhvr>
                                      <p:tavLst>
                                        <p:tav tm="0">
                                          <p:val>
                                            <p:fltVal val="0"/>
                                          </p:val>
                                        </p:tav>
                                        <p:tav tm="100000">
                                          <p:val>
                                            <p:strVal val="#ppt_w"/>
                                          </p:val>
                                        </p:tav>
                                      </p:tavLst>
                                    </p:anim>
                                    <p:anim calcmode="lin" valueType="num">
                                      <p:cBhvr>
                                        <p:cTn id="35" dur="1000" fill="hold"/>
                                        <p:tgtEl>
                                          <p:spTgt spid="3">
                                            <p:txEl>
                                              <p:pRg st="14" end="14"/>
                                            </p:txEl>
                                          </p:spTgt>
                                        </p:tgtEl>
                                        <p:attrNameLst>
                                          <p:attrName>ppt_h</p:attrName>
                                        </p:attrNameLst>
                                      </p:cBhvr>
                                      <p:tavLst>
                                        <p:tav tm="0">
                                          <p:val>
                                            <p:fltVal val="0"/>
                                          </p:val>
                                        </p:tav>
                                        <p:tav tm="100000">
                                          <p:val>
                                            <p:strVal val="#ppt_h"/>
                                          </p:val>
                                        </p:tav>
                                      </p:tavLst>
                                    </p:anim>
                                    <p:anim calcmode="lin" valueType="num">
                                      <p:cBhvr>
                                        <p:cTn id="36" dur="1000" fill="hold"/>
                                        <p:tgtEl>
                                          <p:spTgt spid="3">
                                            <p:txEl>
                                              <p:pRg st="14" end="14"/>
                                            </p:txEl>
                                          </p:spTgt>
                                        </p:tgtEl>
                                        <p:attrNameLst>
                                          <p:attrName>style.rotation</p:attrName>
                                        </p:attrNameLst>
                                      </p:cBhvr>
                                      <p:tavLst>
                                        <p:tav tm="0">
                                          <p:val>
                                            <p:fltVal val="90"/>
                                          </p:val>
                                        </p:tav>
                                        <p:tav tm="100000">
                                          <p:val>
                                            <p:fltVal val="0"/>
                                          </p:val>
                                        </p:tav>
                                      </p:tavLst>
                                    </p:anim>
                                    <p:animEffect transition="in" filter="fade">
                                      <p:cBhvr>
                                        <p:cTn id="37" dur="1000"/>
                                        <p:tgtEl>
                                          <p:spTgt spid="3">
                                            <p:txEl>
                                              <p:pRg st="14" end="14"/>
                                            </p:txEl>
                                          </p:spTgt>
                                        </p:tgtEl>
                                      </p:cBhvr>
                                    </p:animEffect>
                                  </p:childTnLst>
                                </p:cTn>
                              </p:par>
                              <p:par>
                                <p:cTn id="38" presetID="31" presetClass="entr" presetSubtype="0" fill="hold" nodeType="withEffect">
                                  <p:stCondLst>
                                    <p:cond delay="0"/>
                                  </p:stCondLst>
                                  <p:childTnLst>
                                    <p:set>
                                      <p:cBhvr>
                                        <p:cTn id="39" dur="1" fill="hold">
                                          <p:stCondLst>
                                            <p:cond delay="0"/>
                                          </p:stCondLst>
                                        </p:cTn>
                                        <p:tgtEl>
                                          <p:spTgt spid="3">
                                            <p:txEl>
                                              <p:pRg st="15" end="15"/>
                                            </p:txEl>
                                          </p:spTgt>
                                        </p:tgtEl>
                                        <p:attrNameLst>
                                          <p:attrName>style.visibility</p:attrName>
                                        </p:attrNameLst>
                                      </p:cBhvr>
                                      <p:to>
                                        <p:strVal val="visible"/>
                                      </p:to>
                                    </p:set>
                                    <p:anim calcmode="lin" valueType="num">
                                      <p:cBhvr>
                                        <p:cTn id="40" dur="1000" fill="hold"/>
                                        <p:tgtEl>
                                          <p:spTgt spid="3">
                                            <p:txEl>
                                              <p:pRg st="15" end="15"/>
                                            </p:txEl>
                                          </p:spTgt>
                                        </p:tgtEl>
                                        <p:attrNameLst>
                                          <p:attrName>ppt_w</p:attrName>
                                        </p:attrNameLst>
                                      </p:cBhvr>
                                      <p:tavLst>
                                        <p:tav tm="0">
                                          <p:val>
                                            <p:fltVal val="0"/>
                                          </p:val>
                                        </p:tav>
                                        <p:tav tm="100000">
                                          <p:val>
                                            <p:strVal val="#ppt_w"/>
                                          </p:val>
                                        </p:tav>
                                      </p:tavLst>
                                    </p:anim>
                                    <p:anim calcmode="lin" valueType="num">
                                      <p:cBhvr>
                                        <p:cTn id="41" dur="1000" fill="hold"/>
                                        <p:tgtEl>
                                          <p:spTgt spid="3">
                                            <p:txEl>
                                              <p:pRg st="15" end="15"/>
                                            </p:txEl>
                                          </p:spTgt>
                                        </p:tgtEl>
                                        <p:attrNameLst>
                                          <p:attrName>ppt_h</p:attrName>
                                        </p:attrNameLst>
                                      </p:cBhvr>
                                      <p:tavLst>
                                        <p:tav tm="0">
                                          <p:val>
                                            <p:fltVal val="0"/>
                                          </p:val>
                                        </p:tav>
                                        <p:tav tm="100000">
                                          <p:val>
                                            <p:strVal val="#ppt_h"/>
                                          </p:val>
                                        </p:tav>
                                      </p:tavLst>
                                    </p:anim>
                                    <p:anim calcmode="lin" valueType="num">
                                      <p:cBhvr>
                                        <p:cTn id="42" dur="1000" fill="hold"/>
                                        <p:tgtEl>
                                          <p:spTgt spid="3">
                                            <p:txEl>
                                              <p:pRg st="15" end="15"/>
                                            </p:txEl>
                                          </p:spTgt>
                                        </p:tgtEl>
                                        <p:attrNameLst>
                                          <p:attrName>style.rotation</p:attrName>
                                        </p:attrNameLst>
                                      </p:cBhvr>
                                      <p:tavLst>
                                        <p:tav tm="0">
                                          <p:val>
                                            <p:fltVal val="90"/>
                                          </p:val>
                                        </p:tav>
                                        <p:tav tm="100000">
                                          <p:val>
                                            <p:fltVal val="0"/>
                                          </p:val>
                                        </p:tav>
                                      </p:tavLst>
                                    </p:anim>
                                    <p:animEffect transition="in" filter="fade">
                                      <p:cBhvr>
                                        <p:cTn id="43" dur="1000"/>
                                        <p:tgtEl>
                                          <p:spTgt spid="3">
                                            <p:txEl>
                                              <p:pRg st="15" end="15"/>
                                            </p:txEl>
                                          </p:spTgt>
                                        </p:tgtEl>
                                      </p:cBhvr>
                                    </p:animEffect>
                                  </p:childTnLst>
                                </p:cTn>
                              </p:par>
                              <p:par>
                                <p:cTn id="44" presetID="10" presetClass="entr" presetSubtype="0" fill="hold" nodeType="withEffect">
                                  <p:stCondLst>
                                    <p:cond delay="0"/>
                                  </p:stCondLst>
                                  <p:childTnLst>
                                    <p:set>
                                      <p:cBhvr>
                                        <p:cTn id="45" dur="1" fill="hold">
                                          <p:stCondLst>
                                            <p:cond delay="0"/>
                                          </p:stCondLst>
                                        </p:cTn>
                                        <p:tgtEl>
                                          <p:spTgt spid="4"/>
                                        </p:tgtEl>
                                        <p:attrNameLst>
                                          <p:attrName>style.visibility</p:attrName>
                                        </p:attrNameLst>
                                      </p:cBhvr>
                                      <p:to>
                                        <p:strVal val="visible"/>
                                      </p:to>
                                    </p:set>
                                    <p:animEffect transition="in" filter="fade">
                                      <p:cBhvr>
                                        <p:cTn id="46"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latin typeface="Arial Black" panose="020B0A04020102020204" pitchFamily="34" charset="0"/>
              </a:rPr>
              <a:t>Begin Transactions</a:t>
            </a:r>
            <a:endParaRPr lang="en-US" dirty="0">
              <a:solidFill>
                <a:schemeClr val="tx1"/>
              </a:solidFill>
              <a:latin typeface="Arial Black" panose="020B0A04020102020204" pitchFamily="34" charset="0"/>
            </a:endParaRPr>
          </a:p>
        </p:txBody>
      </p:sp>
      <p:sp>
        <p:nvSpPr>
          <p:cNvPr id="3" name="TextBox 2"/>
          <p:cNvSpPr txBox="1"/>
          <p:nvPr/>
        </p:nvSpPr>
        <p:spPr>
          <a:xfrm>
            <a:off x="446314" y="1600200"/>
            <a:ext cx="8229600" cy="3693319"/>
          </a:xfrm>
          <a:prstGeom prst="rect">
            <a:avLst/>
          </a:prstGeom>
          <a:noFill/>
        </p:spPr>
        <p:txBody>
          <a:bodyPr wrap="square" rtlCol="0">
            <a:spAutoFit/>
          </a:bodyPr>
          <a:lstStyle/>
          <a:p>
            <a:r>
              <a:rPr lang="en-US" dirty="0" smtClean="0">
                <a:latin typeface="Arial" panose="020B0604020202020204" pitchFamily="34" charset="0"/>
                <a:cs typeface="Arial" panose="020B0604020202020204" pitchFamily="34" charset="0"/>
              </a:rPr>
              <a:t>Transactions are how SQL Server breaks down work to maintain database consistency.</a:t>
            </a:r>
          </a:p>
          <a:p>
            <a:endParaRPr lang="en-US" dirty="0">
              <a:latin typeface="Arial Black" panose="020B0A04020102020204" pitchFamily="34" charset="0"/>
            </a:endParaRPr>
          </a:p>
          <a:p>
            <a:r>
              <a:rPr lang="en-US" dirty="0" smtClean="0">
                <a:latin typeface="Arial Black" panose="020B0A04020102020204" pitchFamily="34" charset="0"/>
              </a:rPr>
              <a:t>ACID</a:t>
            </a:r>
          </a:p>
          <a:p>
            <a:r>
              <a:rPr lang="en-US" dirty="0" smtClean="0">
                <a:latin typeface="Arial" panose="020B0604020202020204" pitchFamily="34" charset="0"/>
                <a:cs typeface="Arial" panose="020B0604020202020204" pitchFamily="34" charset="0"/>
              </a:rPr>
              <a:t>Atomicity: Transactions are all or nothing. A partially committed transaction leaves the database in an unknown state.</a:t>
            </a:r>
          </a:p>
          <a:p>
            <a:endParaRPr lang="en-US" dirty="0">
              <a:latin typeface="Arial" panose="020B0604020202020204" pitchFamily="34" charset="0"/>
              <a:cs typeface="Arial" panose="020B0604020202020204" pitchFamily="34" charset="0"/>
            </a:endParaRPr>
          </a:p>
          <a:p>
            <a:r>
              <a:rPr lang="en-US" dirty="0" smtClean="0">
                <a:latin typeface="Arial" panose="020B0604020202020204" pitchFamily="34" charset="0"/>
                <a:cs typeface="Arial" panose="020B0604020202020204" pitchFamily="34" charset="0"/>
              </a:rPr>
              <a:t>Consistency: Transactions must be valid according to database defined rules.</a:t>
            </a:r>
          </a:p>
          <a:p>
            <a:endParaRPr lang="en-US" dirty="0">
              <a:latin typeface="Arial" panose="020B0604020202020204" pitchFamily="34" charset="0"/>
              <a:cs typeface="Arial" panose="020B0604020202020204" pitchFamily="34" charset="0"/>
            </a:endParaRPr>
          </a:p>
          <a:p>
            <a:r>
              <a:rPr lang="en-US" dirty="0" smtClean="0">
                <a:latin typeface="Arial" panose="020B0604020202020204" pitchFamily="34" charset="0"/>
                <a:cs typeface="Arial" panose="020B0604020202020204" pitchFamily="34" charset="0"/>
              </a:rPr>
              <a:t>Isolation: Transactions cannot depend on other transactions.</a:t>
            </a:r>
          </a:p>
          <a:p>
            <a:endParaRPr lang="en-US" dirty="0">
              <a:latin typeface="Arial" panose="020B0604020202020204" pitchFamily="34" charset="0"/>
              <a:cs typeface="Arial" panose="020B0604020202020204" pitchFamily="34" charset="0"/>
            </a:endParaRPr>
          </a:p>
          <a:p>
            <a:r>
              <a:rPr lang="en-US" dirty="0" smtClean="0">
                <a:latin typeface="Arial" panose="020B0604020202020204" pitchFamily="34" charset="0"/>
                <a:cs typeface="Arial" panose="020B0604020202020204" pitchFamily="34" charset="0"/>
              </a:rPr>
              <a:t>Durability: Committed transactions will remain committed (changes made to the files on the disk).</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12344079"/>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latin typeface="Arial Black" panose="020B0A04020102020204" pitchFamily="34" charset="0"/>
              </a:rPr>
              <a:t>Commit Transactions</a:t>
            </a:r>
            <a:endParaRPr lang="en-US" dirty="0">
              <a:solidFill>
                <a:schemeClr val="tx1"/>
              </a:solidFill>
              <a:latin typeface="Arial Black" panose="020B0A04020102020204" pitchFamily="34" charset="0"/>
            </a:endParaRPr>
          </a:p>
        </p:txBody>
      </p:sp>
      <p:sp>
        <p:nvSpPr>
          <p:cNvPr id="3" name="TextBox 2"/>
          <p:cNvSpPr txBox="1"/>
          <p:nvPr/>
        </p:nvSpPr>
        <p:spPr>
          <a:xfrm>
            <a:off x="446314" y="1600200"/>
            <a:ext cx="8229600" cy="3970318"/>
          </a:xfrm>
          <a:prstGeom prst="rect">
            <a:avLst/>
          </a:prstGeom>
          <a:noFill/>
        </p:spPr>
        <p:txBody>
          <a:bodyPr wrap="square" rtlCol="0">
            <a:spAutoFit/>
          </a:bodyPr>
          <a:lstStyle/>
          <a:p>
            <a:r>
              <a:rPr lang="en-US" dirty="0" smtClean="0">
                <a:latin typeface="Arial" panose="020B0604020202020204" pitchFamily="34" charset="0"/>
                <a:cs typeface="Arial" panose="020B0604020202020204" pitchFamily="34" charset="0"/>
              </a:rPr>
              <a:t>If you are doing work that could potentially have issues you explicitly define a transaction.</a:t>
            </a:r>
          </a:p>
          <a:p>
            <a:endParaRPr lang="en-US" dirty="0">
              <a:latin typeface="Arial" panose="020B0604020202020204" pitchFamily="34" charset="0"/>
              <a:cs typeface="Arial" panose="020B0604020202020204" pitchFamily="34" charset="0"/>
            </a:endParaRPr>
          </a:p>
          <a:p>
            <a:r>
              <a:rPr lang="en-US" b="1" dirty="0" smtClean="0">
                <a:latin typeface="Arial" panose="020B0604020202020204" pitchFamily="34" charset="0"/>
                <a:cs typeface="Arial" panose="020B0604020202020204" pitchFamily="34" charset="0"/>
              </a:rPr>
              <a:t>BEGIN TRANSACTION</a:t>
            </a:r>
          </a:p>
          <a:p>
            <a:r>
              <a:rPr lang="en-US" dirty="0" smtClean="0">
                <a:latin typeface="Arial" panose="020B0604020202020204" pitchFamily="34" charset="0"/>
                <a:cs typeface="Arial" panose="020B0604020202020204" pitchFamily="34" charset="0"/>
              </a:rPr>
              <a:t>This signals to SQL that we are starting a series of commands that will comprise a transaction.</a:t>
            </a:r>
          </a:p>
          <a:p>
            <a:endParaRPr lang="en-US" b="1" dirty="0">
              <a:latin typeface="Arial" panose="020B0604020202020204" pitchFamily="34" charset="0"/>
              <a:cs typeface="Arial" panose="020B0604020202020204" pitchFamily="34" charset="0"/>
            </a:endParaRPr>
          </a:p>
          <a:p>
            <a:r>
              <a:rPr lang="en-US" b="1" dirty="0" smtClean="0">
                <a:latin typeface="Arial" panose="020B0604020202020204" pitchFamily="34" charset="0"/>
                <a:cs typeface="Arial" panose="020B0604020202020204" pitchFamily="34" charset="0"/>
              </a:rPr>
              <a:t>COMMIT TRANSACTION</a:t>
            </a:r>
          </a:p>
          <a:p>
            <a:r>
              <a:rPr lang="en-US" dirty="0" smtClean="0">
                <a:latin typeface="Arial" panose="020B0604020202020204" pitchFamily="34" charset="0"/>
                <a:cs typeface="Arial" panose="020B0604020202020204" pitchFamily="34" charset="0"/>
              </a:rPr>
              <a:t>This signals to SQL that the work done previously by the thread is ready to be committed to the database permanently.</a:t>
            </a:r>
          </a:p>
          <a:p>
            <a:endParaRPr lang="en-US" b="1" dirty="0">
              <a:latin typeface="Arial" panose="020B0604020202020204" pitchFamily="34" charset="0"/>
              <a:cs typeface="Arial" panose="020B0604020202020204" pitchFamily="34" charset="0"/>
            </a:endParaRPr>
          </a:p>
          <a:p>
            <a:r>
              <a:rPr lang="en-US" b="1" dirty="0" smtClean="0">
                <a:latin typeface="Arial" panose="020B0604020202020204" pitchFamily="34" charset="0"/>
                <a:cs typeface="Arial" panose="020B0604020202020204" pitchFamily="34" charset="0"/>
              </a:rPr>
              <a:t>ROLLBACK TRANSACTION</a:t>
            </a:r>
          </a:p>
          <a:p>
            <a:r>
              <a:rPr lang="en-US" dirty="0" smtClean="0">
                <a:latin typeface="Arial" panose="020B0604020202020204" pitchFamily="34" charset="0"/>
                <a:cs typeface="Arial" panose="020B0604020202020204" pitchFamily="34" charset="0"/>
              </a:rPr>
              <a:t>This signals to SQL that the work done previously by the thread should be abandoned and the database left in its original state.</a:t>
            </a:r>
          </a:p>
        </p:txBody>
      </p:sp>
    </p:spTree>
    <p:extLst>
      <p:ext uri="{BB962C8B-B14F-4D97-AF65-F5344CB8AC3E}">
        <p14:creationId xmlns:p14="http://schemas.microsoft.com/office/powerpoint/2010/main" val="2667775984"/>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latin typeface="Arial Black" panose="020B0A04020102020204" pitchFamily="34" charset="0"/>
              </a:rPr>
              <a:t>Demo Time</a:t>
            </a:r>
            <a:endParaRPr lang="en-US" dirty="0">
              <a:solidFill>
                <a:schemeClr val="tx1"/>
              </a:solidFill>
              <a:latin typeface="Arial Black" panose="020B0A04020102020204" pitchFamily="34" charset="0"/>
            </a:endParaRPr>
          </a:p>
        </p:txBody>
      </p:sp>
      <p:sp>
        <p:nvSpPr>
          <p:cNvPr id="3" name="TextBox 2"/>
          <p:cNvSpPr txBox="1"/>
          <p:nvPr/>
        </p:nvSpPr>
        <p:spPr>
          <a:xfrm>
            <a:off x="2743200" y="2743200"/>
            <a:ext cx="3657600" cy="646331"/>
          </a:xfrm>
          <a:prstGeom prst="rect">
            <a:avLst/>
          </a:prstGeom>
          <a:noFill/>
        </p:spPr>
        <p:txBody>
          <a:bodyPr wrap="square" rtlCol="0">
            <a:spAutoFit/>
          </a:bodyPr>
          <a:lstStyle/>
          <a:p>
            <a:pPr algn="ctr"/>
            <a:r>
              <a:rPr lang="en-US" dirty="0" smtClean="0">
                <a:latin typeface="Arial Black" panose="020B0A04020102020204" pitchFamily="34" charset="0"/>
              </a:rPr>
              <a:t>Hello sir, I would like to conduct a transaction.</a:t>
            </a:r>
            <a:endParaRPr lang="en-US" dirty="0">
              <a:latin typeface="Arial Black" panose="020B0A04020102020204" pitchFamily="34" charset="0"/>
            </a:endParaRPr>
          </a:p>
        </p:txBody>
      </p:sp>
    </p:spTree>
    <p:extLst>
      <p:ext uri="{BB962C8B-B14F-4D97-AF65-F5344CB8AC3E}">
        <p14:creationId xmlns:p14="http://schemas.microsoft.com/office/powerpoint/2010/main" val="575827390"/>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latin typeface="Arial Black" panose="020B0A04020102020204" pitchFamily="34" charset="0"/>
              </a:rPr>
              <a:t>Readability, A Common Problem</a:t>
            </a:r>
            <a:endParaRPr lang="en-US" dirty="0">
              <a:solidFill>
                <a:schemeClr val="tx1"/>
              </a:solidFill>
              <a:latin typeface="Arial Black" panose="020B0A04020102020204" pitchFamily="34" charset="0"/>
            </a:endParaRPr>
          </a:p>
        </p:txBody>
      </p:sp>
      <p:sp>
        <p:nvSpPr>
          <p:cNvPr id="10" name="TextBox 9"/>
          <p:cNvSpPr txBox="1"/>
          <p:nvPr/>
        </p:nvSpPr>
        <p:spPr>
          <a:xfrm>
            <a:off x="914400" y="1600200"/>
            <a:ext cx="8077200" cy="369332"/>
          </a:xfrm>
          <a:prstGeom prst="rect">
            <a:avLst/>
          </a:prstGeom>
          <a:noFill/>
        </p:spPr>
        <p:txBody>
          <a:bodyPr wrap="square" rtlCol="0">
            <a:spAutoFit/>
          </a:bodyPr>
          <a:lstStyle/>
          <a:p>
            <a:r>
              <a:rPr lang="en-US" b="1" dirty="0" smtClean="0">
                <a:latin typeface="Arial" panose="020B0604020202020204" pitchFamily="34" charset="0"/>
                <a:cs typeface="Arial" panose="020B0604020202020204" pitchFamily="34" charset="0"/>
              </a:rPr>
              <a:t>Common Table Expressions: Making SQL more readable</a:t>
            </a:r>
          </a:p>
        </p:txBody>
      </p:sp>
      <p:sp>
        <p:nvSpPr>
          <p:cNvPr id="11" name="TextBox 10"/>
          <p:cNvSpPr txBox="1"/>
          <p:nvPr/>
        </p:nvSpPr>
        <p:spPr>
          <a:xfrm>
            <a:off x="914400" y="2121932"/>
            <a:ext cx="7162800" cy="2308324"/>
          </a:xfrm>
          <a:prstGeom prst="rect">
            <a:avLst/>
          </a:prstGeom>
          <a:noFill/>
        </p:spPr>
        <p:txBody>
          <a:bodyPr wrap="square" rtlCol="0">
            <a:spAutoFit/>
          </a:bodyPr>
          <a:lstStyle/>
          <a:p>
            <a:r>
              <a:rPr lang="en-US" b="1" dirty="0" smtClean="0">
                <a:latin typeface="Arial" panose="020B0604020202020204" pitchFamily="34" charset="0"/>
                <a:cs typeface="Arial" panose="020B0604020202020204" pitchFamily="34" charset="0"/>
              </a:rPr>
              <a:t>CTE can help you organize and read complex SQL queries more easily by nesting queries and re-using the results.</a:t>
            </a:r>
          </a:p>
          <a:p>
            <a:endParaRPr lang="en-US" b="1" dirty="0">
              <a:latin typeface="Arial" panose="020B0604020202020204" pitchFamily="34" charset="0"/>
              <a:cs typeface="Arial" panose="020B0604020202020204" pitchFamily="34" charset="0"/>
            </a:endParaRPr>
          </a:p>
          <a:p>
            <a:r>
              <a:rPr lang="en-US" b="1" dirty="0" smtClean="0">
                <a:latin typeface="Arial" panose="020B0604020202020204" pitchFamily="34" charset="0"/>
                <a:cs typeface="Arial" panose="020B0604020202020204" pitchFamily="34" charset="0"/>
              </a:rPr>
              <a:t>Syntax:</a:t>
            </a:r>
          </a:p>
          <a:p>
            <a:endParaRPr lang="en-US" b="1" dirty="0">
              <a:latin typeface="Arial" panose="020B0604020202020204" pitchFamily="34" charset="0"/>
              <a:cs typeface="Arial" panose="020B0604020202020204" pitchFamily="34" charset="0"/>
            </a:endParaRPr>
          </a:p>
          <a:p>
            <a:r>
              <a:rPr lang="en-US" b="1" dirty="0" smtClean="0">
                <a:latin typeface="Arial" panose="020B0604020202020204" pitchFamily="34" charset="0"/>
                <a:cs typeface="Arial" panose="020B0604020202020204" pitchFamily="34" charset="0"/>
              </a:rPr>
              <a:t> WITH </a:t>
            </a:r>
            <a:r>
              <a:rPr lang="en-US" b="1" dirty="0" smtClean="0">
                <a:solidFill>
                  <a:srgbClr val="FF0000"/>
                </a:solidFill>
                <a:latin typeface="Arial" panose="020B0604020202020204" pitchFamily="34" charset="0"/>
                <a:cs typeface="Arial" panose="020B0604020202020204" pitchFamily="34" charset="0"/>
              </a:rPr>
              <a:t>&lt;CTE NAME&gt; </a:t>
            </a:r>
            <a:r>
              <a:rPr lang="en-US" b="1" dirty="0" smtClean="0">
                <a:latin typeface="Arial" panose="020B0604020202020204" pitchFamily="34" charset="0"/>
                <a:cs typeface="Arial" panose="020B0604020202020204" pitchFamily="34" charset="0"/>
              </a:rPr>
              <a:t>AS ( </a:t>
            </a:r>
            <a:r>
              <a:rPr lang="en-US" b="1" dirty="0" smtClean="0">
                <a:solidFill>
                  <a:srgbClr val="FF0000"/>
                </a:solidFill>
                <a:latin typeface="Arial" panose="020B0604020202020204" pitchFamily="34" charset="0"/>
                <a:cs typeface="Arial" panose="020B0604020202020204" pitchFamily="34" charset="0"/>
              </a:rPr>
              <a:t>subquery</a:t>
            </a:r>
            <a:r>
              <a:rPr lang="en-US" b="1" dirty="0" smtClean="0">
                <a:latin typeface="Arial" panose="020B0604020202020204" pitchFamily="34" charset="0"/>
                <a:cs typeface="Arial" panose="020B0604020202020204" pitchFamily="34" charset="0"/>
              </a:rPr>
              <a:t> )</a:t>
            </a:r>
          </a:p>
          <a:p>
            <a:r>
              <a:rPr lang="en-US" b="1" dirty="0" smtClean="0">
                <a:latin typeface="Arial" panose="020B0604020202020204" pitchFamily="34" charset="0"/>
                <a:cs typeface="Arial" panose="020B0604020202020204" pitchFamily="34" charset="0"/>
              </a:rPr>
              <a:t>SELECT *</a:t>
            </a:r>
          </a:p>
          <a:p>
            <a:r>
              <a:rPr lang="en-US" b="1" dirty="0" smtClean="0">
                <a:latin typeface="Arial" panose="020B0604020202020204" pitchFamily="34" charset="0"/>
                <a:cs typeface="Arial" panose="020B0604020202020204" pitchFamily="34" charset="0"/>
              </a:rPr>
              <a:t>FROM </a:t>
            </a:r>
            <a:r>
              <a:rPr lang="en-US" b="1" dirty="0" smtClean="0">
                <a:solidFill>
                  <a:srgbClr val="FF0000"/>
                </a:solidFill>
                <a:latin typeface="Arial" panose="020B0604020202020204" pitchFamily="34" charset="0"/>
                <a:cs typeface="Arial" panose="020B0604020202020204" pitchFamily="34" charset="0"/>
              </a:rPr>
              <a:t>&lt;CTE NAME&gt;</a:t>
            </a:r>
          </a:p>
        </p:txBody>
      </p:sp>
    </p:spTree>
    <p:extLst>
      <p:ext uri="{BB962C8B-B14F-4D97-AF65-F5344CB8AC3E}">
        <p14:creationId xmlns:p14="http://schemas.microsoft.com/office/powerpoint/2010/main" val="1318008442"/>
      </p:ext>
    </p:extLst>
  </p:cSld>
  <p:clrMapOvr>
    <a:masterClrMapping/>
  </p:clrMapOvr>
  <mc:AlternateContent xmlns:mc="http://schemas.openxmlformats.org/markup-compatibility/2006" xmlns:p14="http://schemas.microsoft.com/office/powerpoint/2010/main">
    <mc:Choice Requires="p14">
      <p:transition spd="slow" p14:dur="2000">
        <p14:ferris dir="r"/>
      </p:transition>
    </mc:Choice>
    <mc:Fallback xmlns="">
      <p:transition spd="slow">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latin typeface="Arial Black" panose="020B0A04020102020204" pitchFamily="34" charset="0"/>
              </a:rPr>
              <a:t>Demo Time</a:t>
            </a:r>
            <a:endParaRPr lang="en-US" dirty="0">
              <a:solidFill>
                <a:schemeClr val="tx1"/>
              </a:solidFill>
              <a:latin typeface="Arial Black" panose="020B0A04020102020204" pitchFamily="34" charset="0"/>
            </a:endParaRPr>
          </a:p>
        </p:txBody>
      </p:sp>
      <p:sp>
        <p:nvSpPr>
          <p:cNvPr id="3" name="TextBox 2"/>
          <p:cNvSpPr txBox="1"/>
          <p:nvPr/>
        </p:nvSpPr>
        <p:spPr>
          <a:xfrm>
            <a:off x="2743200" y="2743200"/>
            <a:ext cx="3657600" cy="646331"/>
          </a:xfrm>
          <a:prstGeom prst="rect">
            <a:avLst/>
          </a:prstGeom>
          <a:noFill/>
        </p:spPr>
        <p:txBody>
          <a:bodyPr wrap="square" rtlCol="0">
            <a:spAutoFit/>
          </a:bodyPr>
          <a:lstStyle/>
          <a:p>
            <a:pPr algn="ctr"/>
            <a:r>
              <a:rPr lang="en-US" dirty="0" smtClean="0">
                <a:latin typeface="Arial Black" panose="020B0A04020102020204" pitchFamily="34" charset="0"/>
              </a:rPr>
              <a:t>This demo is far from common.</a:t>
            </a:r>
            <a:endParaRPr lang="en-US" dirty="0">
              <a:latin typeface="Arial Black" panose="020B0A04020102020204" pitchFamily="34" charset="0"/>
            </a:endParaRPr>
          </a:p>
        </p:txBody>
      </p:sp>
    </p:spTree>
    <p:extLst>
      <p:ext uri="{BB962C8B-B14F-4D97-AF65-F5344CB8AC3E}">
        <p14:creationId xmlns:p14="http://schemas.microsoft.com/office/powerpoint/2010/main" val="2979670545"/>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latin typeface="Arial Black" panose="020B0A04020102020204" pitchFamily="34" charset="0"/>
              </a:rPr>
              <a:t>A Little Help From Your Friend</a:t>
            </a:r>
            <a:endParaRPr lang="en-US" dirty="0">
              <a:solidFill>
                <a:schemeClr val="tx1"/>
              </a:solidFill>
              <a:latin typeface="Arial Black" panose="020B0A04020102020204" pitchFamily="34" charset="0"/>
            </a:endParaRPr>
          </a:p>
        </p:txBody>
      </p:sp>
      <p:sp>
        <p:nvSpPr>
          <p:cNvPr id="4" name="TextBox 3"/>
          <p:cNvSpPr txBox="1"/>
          <p:nvPr/>
        </p:nvSpPr>
        <p:spPr>
          <a:xfrm>
            <a:off x="914400" y="1752600"/>
            <a:ext cx="7162800" cy="3693319"/>
          </a:xfrm>
          <a:prstGeom prst="rect">
            <a:avLst/>
          </a:prstGeom>
          <a:noFill/>
        </p:spPr>
        <p:txBody>
          <a:bodyPr wrap="square" rtlCol="0">
            <a:spAutoFit/>
          </a:bodyPr>
          <a:lstStyle/>
          <a:p>
            <a:r>
              <a:rPr lang="en-US" b="1" dirty="0" smtClean="0">
                <a:latin typeface="Arial" panose="020B0604020202020204" pitchFamily="34" charset="0"/>
                <a:cs typeface="Arial" panose="020B0604020202020204" pitchFamily="34" charset="0"/>
              </a:rPr>
              <a:t>Making Queries faster: Indexes are your best friend for speeding up queries.</a:t>
            </a:r>
          </a:p>
          <a:p>
            <a:endParaRPr lang="en-US" b="1" dirty="0" smtClean="0">
              <a:latin typeface="Arial" panose="020B0604020202020204" pitchFamily="34" charset="0"/>
              <a:cs typeface="Arial" panose="020B0604020202020204" pitchFamily="34" charset="0"/>
            </a:endParaRPr>
          </a:p>
          <a:p>
            <a:r>
              <a:rPr lang="en-US" b="1" dirty="0" smtClean="0">
                <a:latin typeface="Arial" panose="020B0604020202020204" pitchFamily="34" charset="0"/>
                <a:cs typeface="Arial" panose="020B0604020202020204" pitchFamily="34" charset="0"/>
              </a:rPr>
              <a:t>An Index is a sorted list of the data (or a subset) from a table.</a:t>
            </a:r>
          </a:p>
          <a:p>
            <a:endParaRPr lang="en-US" b="1"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b="1" dirty="0" smtClean="0">
                <a:latin typeface="Arial" panose="020B0604020202020204" pitchFamily="34" charset="0"/>
                <a:cs typeface="Arial" panose="020B0604020202020204" pitchFamily="34" charset="0"/>
              </a:rPr>
              <a:t>Heaps: digging through the laundry pile to find one sock.</a:t>
            </a:r>
          </a:p>
          <a:p>
            <a:pPr marL="285750" indent="-285750">
              <a:buFont typeface="Arial" panose="020B0604020202020204" pitchFamily="34" charset="0"/>
              <a:buChar char="•"/>
            </a:pPr>
            <a:r>
              <a:rPr lang="en-US" b="1" dirty="0" smtClean="0">
                <a:latin typeface="Arial" panose="020B0604020202020204" pitchFamily="34" charset="0"/>
                <a:cs typeface="Arial" panose="020B0604020202020204" pitchFamily="34" charset="0"/>
              </a:rPr>
              <a:t>Indexes: you know your socks are kept in the sock drawer.</a:t>
            </a:r>
          </a:p>
          <a:p>
            <a:pPr marL="742950" lvl="1" indent="-285750">
              <a:buFont typeface="Arial" panose="020B0604020202020204" pitchFamily="34" charset="0"/>
              <a:buChar char="•"/>
            </a:pPr>
            <a:endParaRPr lang="en-US" b="1" dirty="0" smtClean="0">
              <a:latin typeface="Arial" panose="020B0604020202020204" pitchFamily="34" charset="0"/>
              <a:cs typeface="Arial" panose="020B0604020202020204" pitchFamily="34" charset="0"/>
            </a:endParaRPr>
          </a:p>
          <a:p>
            <a:pPr marL="742950" lvl="1" indent="-285750">
              <a:buFont typeface="Arial" panose="020B0604020202020204" pitchFamily="34" charset="0"/>
              <a:buChar char="•"/>
            </a:pPr>
            <a:r>
              <a:rPr lang="en-US" b="1" dirty="0" smtClean="0">
                <a:latin typeface="Arial" panose="020B0604020202020204" pitchFamily="34" charset="0"/>
                <a:cs typeface="Arial" panose="020B0604020202020204" pitchFamily="34" charset="0"/>
              </a:rPr>
              <a:t>Primary </a:t>
            </a:r>
            <a:r>
              <a:rPr lang="en-US" b="1" dirty="0">
                <a:latin typeface="Arial" panose="020B0604020202020204" pitchFamily="34" charset="0"/>
                <a:cs typeface="Arial" panose="020B0604020202020204" pitchFamily="34" charset="0"/>
              </a:rPr>
              <a:t>key is the table on the </a:t>
            </a:r>
            <a:r>
              <a:rPr lang="en-US" b="1" dirty="0" smtClean="0">
                <a:latin typeface="Arial" panose="020B0604020202020204" pitchFamily="34" charset="0"/>
                <a:cs typeface="Arial" panose="020B0604020202020204" pitchFamily="34" charset="0"/>
              </a:rPr>
              <a:t>disk.</a:t>
            </a:r>
            <a:endParaRPr lang="en-US" b="1" dirty="0">
              <a:latin typeface="Arial" panose="020B0604020202020204" pitchFamily="34" charset="0"/>
              <a:cs typeface="Arial" panose="020B0604020202020204" pitchFamily="34" charset="0"/>
            </a:endParaRPr>
          </a:p>
          <a:p>
            <a:pPr marL="742950" lvl="1" indent="-285750">
              <a:buFont typeface="Arial" panose="020B0604020202020204" pitchFamily="34" charset="0"/>
              <a:buChar char="•"/>
            </a:pPr>
            <a:r>
              <a:rPr lang="en-US" b="1" dirty="0">
                <a:latin typeface="Arial" panose="020B0604020202020204" pitchFamily="34" charset="0"/>
                <a:cs typeface="Arial" panose="020B0604020202020204" pitchFamily="34" charset="0"/>
              </a:rPr>
              <a:t>Index is a second </a:t>
            </a:r>
            <a:r>
              <a:rPr lang="en-US" b="1" dirty="0" smtClean="0">
                <a:latin typeface="Arial" panose="020B0604020202020204" pitchFamily="34" charset="0"/>
                <a:cs typeface="Arial" panose="020B0604020202020204" pitchFamily="34" charset="0"/>
              </a:rPr>
              <a:t>copy of the table.</a:t>
            </a:r>
            <a:endParaRPr lang="en-US" b="1" dirty="0">
              <a:latin typeface="Arial" panose="020B0604020202020204" pitchFamily="34" charset="0"/>
              <a:cs typeface="Arial" panose="020B0604020202020204" pitchFamily="34" charset="0"/>
            </a:endParaRPr>
          </a:p>
          <a:p>
            <a:pPr marL="1200150" lvl="2" indent="-285750">
              <a:buFont typeface="Arial" panose="020B0604020202020204" pitchFamily="34" charset="0"/>
              <a:buChar char="•"/>
            </a:pPr>
            <a:endParaRPr lang="en-US" b="1" dirty="0" smtClean="0">
              <a:latin typeface="Arial" panose="020B0604020202020204" pitchFamily="34" charset="0"/>
              <a:cs typeface="Arial" panose="020B0604020202020204" pitchFamily="34" charset="0"/>
            </a:endParaRPr>
          </a:p>
          <a:p>
            <a:pPr marL="1200150" lvl="2" indent="-285750">
              <a:buFont typeface="Arial" panose="020B0604020202020204" pitchFamily="34" charset="0"/>
              <a:buChar char="•"/>
            </a:pPr>
            <a:r>
              <a:rPr lang="en-US" b="1" dirty="0" smtClean="0">
                <a:latin typeface="Arial" panose="020B0604020202020204" pitchFamily="34" charset="0"/>
                <a:cs typeface="Arial" panose="020B0604020202020204" pitchFamily="34" charset="0"/>
              </a:rPr>
              <a:t>A covering index means never touching the table.</a:t>
            </a:r>
            <a:endParaRPr lang="en-US"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74154102"/>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Arial Black" panose="020B0A04020102020204" pitchFamily="34" charset="0"/>
              </a:rPr>
              <a:t>What Are We Not Learning?</a:t>
            </a:r>
            <a:endParaRPr lang="en-US" dirty="0">
              <a:latin typeface="Arial Black" panose="020B0A04020102020204" pitchFamily="34" charset="0"/>
            </a:endParaRPr>
          </a:p>
        </p:txBody>
      </p:sp>
      <p:sp>
        <p:nvSpPr>
          <p:cNvPr id="3" name="Content Placeholder 2"/>
          <p:cNvSpPr>
            <a:spLocks noGrp="1"/>
          </p:cNvSpPr>
          <p:nvPr>
            <p:ph sz="quarter" idx="1"/>
          </p:nvPr>
        </p:nvSpPr>
        <p:spPr>
          <a:xfrm>
            <a:off x="838200" y="1600200"/>
            <a:ext cx="7391400" cy="4572000"/>
          </a:xfrm>
        </p:spPr>
        <p:txBody>
          <a:bodyPr/>
          <a:lstStyle/>
          <a:p>
            <a:pPr marL="0" indent="0">
              <a:buNone/>
            </a:pPr>
            <a:r>
              <a:rPr lang="en-US" b="1" dirty="0" smtClean="0">
                <a:latin typeface="Arial" panose="020B0604020202020204" pitchFamily="34" charset="0"/>
                <a:cs typeface="Arial" panose="020B0604020202020204" pitchFamily="34" charset="0"/>
              </a:rPr>
              <a:t>Database Design</a:t>
            </a:r>
            <a:endParaRPr lang="en-US" b="1" dirty="0">
              <a:latin typeface="Arial" panose="020B0604020202020204" pitchFamily="34" charset="0"/>
              <a:cs typeface="Arial" panose="020B0604020202020204" pitchFamily="34" charset="0"/>
            </a:endParaRPr>
          </a:p>
          <a:p>
            <a:pPr marL="0" indent="0">
              <a:buNone/>
            </a:pPr>
            <a:r>
              <a:rPr lang="en-US" b="1" dirty="0" smtClean="0">
                <a:latin typeface="Arial" panose="020B0604020202020204" pitchFamily="34" charset="0"/>
                <a:cs typeface="Arial" panose="020B0604020202020204" pitchFamily="34" charset="0"/>
              </a:rPr>
              <a:t>SQL Administration</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9200" y="2667000"/>
            <a:ext cx="6705600" cy="3770060"/>
          </a:xfrm>
          <a:prstGeom prst="rect">
            <a:avLst/>
          </a:prstGeom>
        </p:spPr>
      </p:pic>
    </p:spTree>
    <p:extLst>
      <p:ext uri="{BB962C8B-B14F-4D97-AF65-F5344CB8AC3E}">
        <p14:creationId xmlns:p14="http://schemas.microsoft.com/office/powerpoint/2010/main" val="1289665750"/>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5"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2000"/>
                                        <p:tgtEl>
                                          <p:spTgt spid="4"/>
                                        </p:tgtEl>
                                      </p:cBhvr>
                                    </p:animEffect>
                                    <p:anim calcmode="lin" valueType="num">
                                      <p:cBhvr>
                                        <p:cTn id="18" dur="2000" fill="hold"/>
                                        <p:tgtEl>
                                          <p:spTgt spid="4"/>
                                        </p:tgtEl>
                                        <p:attrNameLst>
                                          <p:attrName>ppt_w</p:attrName>
                                        </p:attrNameLst>
                                      </p:cBhvr>
                                      <p:tavLst>
                                        <p:tav tm="0" fmla="#ppt_w*sin(2.5*pi*$)">
                                          <p:val>
                                            <p:fltVal val="0"/>
                                          </p:val>
                                        </p:tav>
                                        <p:tav tm="100000">
                                          <p:val>
                                            <p:fltVal val="1"/>
                                          </p:val>
                                        </p:tav>
                                      </p:tavLst>
                                    </p:anim>
                                    <p:anim calcmode="lin" valueType="num">
                                      <p:cBhvr>
                                        <p:cTn id="19" dur="2000" fill="hold"/>
                                        <p:tgtEl>
                                          <p:spTgt spid="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latin typeface="Arial Black" panose="020B0A04020102020204" pitchFamily="34" charset="0"/>
              </a:rPr>
              <a:t>Help You Can Do Without</a:t>
            </a:r>
            <a:endParaRPr lang="en-US" dirty="0">
              <a:solidFill>
                <a:schemeClr val="tx1"/>
              </a:solidFill>
              <a:latin typeface="Arial Black" panose="020B0A04020102020204" pitchFamily="34" charset="0"/>
            </a:endParaRPr>
          </a:p>
        </p:txBody>
      </p:sp>
      <p:sp>
        <p:nvSpPr>
          <p:cNvPr id="8" name="TextBox 7"/>
          <p:cNvSpPr txBox="1"/>
          <p:nvPr/>
        </p:nvSpPr>
        <p:spPr>
          <a:xfrm>
            <a:off x="903514" y="1600200"/>
            <a:ext cx="7315200" cy="4524315"/>
          </a:xfrm>
          <a:prstGeom prst="rect">
            <a:avLst/>
          </a:prstGeom>
          <a:noFill/>
        </p:spPr>
        <p:txBody>
          <a:bodyPr wrap="square" rtlCol="0">
            <a:spAutoFit/>
          </a:bodyPr>
          <a:lstStyle/>
          <a:p>
            <a:r>
              <a:rPr lang="en-US" dirty="0" smtClean="0">
                <a:latin typeface="Arial" panose="020B0604020202020204" pitchFamily="34" charset="0"/>
                <a:cs typeface="Arial" panose="020B0604020202020204" pitchFamily="34" charset="0"/>
              </a:rPr>
              <a:t>You might read about or have had the query hint NOLOCK recommended to you by a friend. (Also see READ_UNCOMMITTED.)</a:t>
            </a:r>
          </a:p>
          <a:p>
            <a:endParaRPr lang="en-US" dirty="0">
              <a:latin typeface="Arial" panose="020B0604020202020204" pitchFamily="34" charset="0"/>
              <a:cs typeface="Arial" panose="020B0604020202020204" pitchFamily="34" charset="0"/>
            </a:endParaRPr>
          </a:p>
          <a:p>
            <a:r>
              <a:rPr lang="en-US" dirty="0" smtClean="0">
                <a:latin typeface="Arial" panose="020B0604020202020204" pitchFamily="34" charset="0"/>
                <a:cs typeface="Arial" panose="020B0604020202020204" pitchFamily="34" charset="0"/>
              </a:rPr>
              <a:t>SQL Server maintains data integrity by taking out locks on data that it is reading or modifying.</a:t>
            </a:r>
          </a:p>
          <a:p>
            <a:endParaRPr lang="en-US" dirty="0" smtClean="0">
              <a:latin typeface="Arial" panose="020B0604020202020204" pitchFamily="34" charset="0"/>
              <a:cs typeface="Arial" panose="020B0604020202020204" pitchFamily="34" charset="0"/>
            </a:endParaRPr>
          </a:p>
          <a:p>
            <a:pPr algn="ctr"/>
            <a:r>
              <a:rPr lang="en-US" b="1" dirty="0" smtClean="0">
                <a:solidFill>
                  <a:srgbClr val="FF0000"/>
                </a:solidFill>
                <a:latin typeface="Arial" panose="020B0604020202020204" pitchFamily="34" charset="0"/>
                <a:cs typeface="Arial" panose="020B0604020202020204" pitchFamily="34" charset="0"/>
              </a:rPr>
              <a:t>Read	Update	Insert 	Delete </a:t>
            </a:r>
            <a:r>
              <a:rPr lang="en-US" b="1" dirty="0" smtClean="0">
                <a:latin typeface="Arial" panose="020B0604020202020204" pitchFamily="34" charset="0"/>
                <a:cs typeface="Arial" panose="020B0604020202020204" pitchFamily="34" charset="0"/>
              </a:rPr>
              <a:t>| </a:t>
            </a:r>
            <a:r>
              <a:rPr lang="en-US" b="1" dirty="0" smtClean="0">
                <a:solidFill>
                  <a:srgbClr val="00B050"/>
                </a:solidFill>
                <a:latin typeface="Arial" panose="020B0604020202020204" pitchFamily="34" charset="0"/>
                <a:cs typeface="Arial" panose="020B0604020202020204" pitchFamily="34" charset="0"/>
              </a:rPr>
              <a:t>Row	Page</a:t>
            </a:r>
            <a:r>
              <a:rPr lang="en-US" dirty="0" smtClean="0">
                <a:solidFill>
                  <a:srgbClr val="00B050"/>
                </a:solidFill>
                <a:latin typeface="Arial" panose="020B0604020202020204" pitchFamily="34" charset="0"/>
                <a:cs typeface="Arial" panose="020B0604020202020204" pitchFamily="34" charset="0"/>
              </a:rPr>
              <a:t>	</a:t>
            </a:r>
            <a:r>
              <a:rPr lang="en-US" b="1" dirty="0" smtClean="0">
                <a:solidFill>
                  <a:srgbClr val="00B050"/>
                </a:solidFill>
                <a:latin typeface="Arial" panose="020B0604020202020204" pitchFamily="34" charset="0"/>
                <a:cs typeface="Arial" panose="020B0604020202020204" pitchFamily="34" charset="0"/>
              </a:rPr>
              <a:t>Table</a:t>
            </a:r>
          </a:p>
          <a:p>
            <a:endParaRPr lang="en-US" dirty="0" smtClean="0">
              <a:latin typeface="Arial" panose="020B0604020202020204" pitchFamily="34" charset="0"/>
              <a:cs typeface="Arial" panose="020B0604020202020204" pitchFamily="34" charset="0"/>
            </a:endParaRPr>
          </a:p>
          <a:p>
            <a:r>
              <a:rPr lang="en-US" dirty="0" smtClean="0">
                <a:latin typeface="Arial" panose="020B0604020202020204" pitchFamily="34" charset="0"/>
                <a:cs typeface="Arial" panose="020B0604020202020204" pitchFamily="34" charset="0"/>
              </a:rPr>
              <a:t>NOLOCK instructs SQL to ignore locks taken out by other processes and just return everything it finds.</a:t>
            </a:r>
          </a:p>
          <a:p>
            <a:endParaRPr lang="en-US" dirty="0" smtClean="0">
              <a:latin typeface="Arial" panose="020B0604020202020204" pitchFamily="34" charset="0"/>
              <a:cs typeface="Arial" panose="020B0604020202020204" pitchFamily="34" charset="0"/>
            </a:endParaRPr>
          </a:p>
          <a:p>
            <a:r>
              <a:rPr lang="en-US" dirty="0" smtClean="0">
                <a:latin typeface="Arial" panose="020B0604020202020204" pitchFamily="34" charset="0"/>
                <a:cs typeface="Arial" panose="020B0604020202020204" pitchFamily="34" charset="0"/>
              </a:rPr>
              <a:t>If your system is transactional you’ll get bad data as it is inserted or updated.</a:t>
            </a:r>
          </a:p>
          <a:p>
            <a:endParaRPr lang="en-US" dirty="0" smtClean="0">
              <a:latin typeface="Arial" panose="020B0604020202020204" pitchFamily="34" charset="0"/>
              <a:cs typeface="Arial" panose="020B0604020202020204" pitchFamily="34" charset="0"/>
            </a:endParaRPr>
          </a:p>
          <a:p>
            <a:r>
              <a:rPr lang="en-US" dirty="0" smtClean="0">
                <a:latin typeface="Arial" panose="020B0604020202020204" pitchFamily="34" charset="0"/>
                <a:cs typeface="Arial" panose="020B0604020202020204" pitchFamily="34" charset="0"/>
              </a:rPr>
              <a:t>If your system is not transactional (such as a reporting database) it won’t matter but you’ll get no benefit.</a:t>
            </a:r>
          </a:p>
        </p:txBody>
      </p:sp>
    </p:spTree>
    <p:extLst>
      <p:ext uri="{BB962C8B-B14F-4D97-AF65-F5344CB8AC3E}">
        <p14:creationId xmlns:p14="http://schemas.microsoft.com/office/powerpoint/2010/main" val="294818469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8">
                                            <p:txEl>
                                              <p:pRg st="4" end="4"/>
                                            </p:txEl>
                                          </p:spTgt>
                                        </p:tgtEl>
                                        <p:attrNameLst>
                                          <p:attrName>style.visibility</p:attrName>
                                        </p:attrNameLst>
                                      </p:cBhvr>
                                      <p:to>
                                        <p:strVal val="visible"/>
                                      </p:to>
                                    </p:set>
                                    <p:animEffect transition="in" filter="barn(inVertical)">
                                      <p:cBhvr>
                                        <p:cTn id="7" dur="500"/>
                                        <p:tgtEl>
                                          <p:spTgt spid="8">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xEl>
                                              <p:pRg st="6" end="6"/>
                                            </p:txEl>
                                          </p:spTgt>
                                        </p:tgtEl>
                                        <p:attrNameLst>
                                          <p:attrName>style.visibility</p:attrName>
                                        </p:attrNameLst>
                                      </p:cBhvr>
                                      <p:to>
                                        <p:strVal val="visible"/>
                                      </p:to>
                                    </p:set>
                                    <p:animEffect transition="in" filter="fade">
                                      <p:cBhvr>
                                        <p:cTn id="12" dur="500"/>
                                        <p:tgtEl>
                                          <p:spTgt spid="8">
                                            <p:txEl>
                                              <p:pRg st="6" end="6"/>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
                                            <p:txEl>
                                              <p:pRg st="8" end="8"/>
                                            </p:txEl>
                                          </p:spTgt>
                                        </p:tgtEl>
                                        <p:attrNameLst>
                                          <p:attrName>style.visibility</p:attrName>
                                        </p:attrNameLst>
                                      </p:cBhvr>
                                      <p:to>
                                        <p:strVal val="visible"/>
                                      </p:to>
                                    </p:set>
                                    <p:animEffect transition="in" filter="fade">
                                      <p:cBhvr>
                                        <p:cTn id="17" dur="500"/>
                                        <p:tgtEl>
                                          <p:spTgt spid="8">
                                            <p:txEl>
                                              <p:pRg st="8" end="8"/>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8">
                                            <p:txEl>
                                              <p:pRg st="10" end="10"/>
                                            </p:txEl>
                                          </p:spTgt>
                                        </p:tgtEl>
                                        <p:attrNameLst>
                                          <p:attrName>style.visibility</p:attrName>
                                        </p:attrNameLst>
                                      </p:cBhvr>
                                      <p:to>
                                        <p:strVal val="visible"/>
                                      </p:to>
                                    </p:set>
                                    <p:animEffect transition="in" filter="fade">
                                      <p:cBhvr>
                                        <p:cTn id="22" dur="500"/>
                                        <p:tgtEl>
                                          <p:spTgt spid="8">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latin typeface="Arial Black" panose="020B0A04020102020204" pitchFamily="34" charset="0"/>
              </a:rPr>
              <a:t>Demo Time</a:t>
            </a:r>
            <a:endParaRPr lang="en-US" dirty="0">
              <a:solidFill>
                <a:schemeClr val="tx1"/>
              </a:solidFill>
              <a:latin typeface="Arial Black" panose="020B0A04020102020204" pitchFamily="34" charset="0"/>
            </a:endParaRPr>
          </a:p>
        </p:txBody>
      </p:sp>
      <p:sp>
        <p:nvSpPr>
          <p:cNvPr id="3" name="TextBox 2"/>
          <p:cNvSpPr txBox="1"/>
          <p:nvPr/>
        </p:nvSpPr>
        <p:spPr>
          <a:xfrm>
            <a:off x="2743200" y="3101255"/>
            <a:ext cx="3657600" cy="646331"/>
          </a:xfrm>
          <a:prstGeom prst="rect">
            <a:avLst/>
          </a:prstGeom>
          <a:noFill/>
        </p:spPr>
        <p:txBody>
          <a:bodyPr wrap="square" rtlCol="0">
            <a:spAutoFit/>
          </a:bodyPr>
          <a:lstStyle/>
          <a:p>
            <a:pPr algn="ctr"/>
            <a:r>
              <a:rPr lang="en-US" dirty="0" smtClean="0">
                <a:latin typeface="Arial Black" panose="020B0A04020102020204" pitchFamily="34" charset="0"/>
              </a:rPr>
              <a:t>I learned NOLOCK from watching YOU!</a:t>
            </a:r>
            <a:endParaRPr lang="en-US" dirty="0">
              <a:latin typeface="Arial Black" panose="020B0A04020102020204" pitchFamily="34" charset="0"/>
            </a:endParaRPr>
          </a:p>
        </p:txBody>
      </p:sp>
    </p:spTree>
    <p:extLst>
      <p:ext uri="{BB962C8B-B14F-4D97-AF65-F5344CB8AC3E}">
        <p14:creationId xmlns:p14="http://schemas.microsoft.com/office/powerpoint/2010/main" val="4182784149"/>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tx1"/>
                </a:solidFill>
                <a:latin typeface="Arial Black" panose="020B0A04020102020204" pitchFamily="34" charset="0"/>
              </a:rPr>
              <a:t>More Resources</a:t>
            </a:r>
            <a:endParaRPr lang="en-US" b="1" dirty="0">
              <a:solidFill>
                <a:schemeClr val="tx1"/>
              </a:solidFill>
              <a:latin typeface="Arial Black" panose="020B0A04020102020204" pitchFamily="34" charset="0"/>
            </a:endParaRPr>
          </a:p>
        </p:txBody>
      </p:sp>
      <p:sp>
        <p:nvSpPr>
          <p:cNvPr id="5" name="Content Placeholder 4"/>
          <p:cNvSpPr>
            <a:spLocks noGrp="1"/>
          </p:cNvSpPr>
          <p:nvPr>
            <p:ph sz="quarter" idx="1"/>
          </p:nvPr>
        </p:nvSpPr>
        <p:spPr>
          <a:xfrm>
            <a:off x="914400" y="1527048"/>
            <a:ext cx="7772400" cy="4572000"/>
          </a:xfrm>
        </p:spPr>
        <p:txBody>
          <a:bodyPr>
            <a:normAutofit fontScale="55000" lnSpcReduction="20000"/>
          </a:bodyPr>
          <a:lstStyle/>
          <a:p>
            <a:pPr marL="11430" indent="0">
              <a:buNone/>
            </a:pPr>
            <a:r>
              <a:rPr lang="en-US" b="1" dirty="0">
                <a:latin typeface="Arial" panose="020B0604020202020204" pitchFamily="34" charset="0"/>
                <a:cs typeface="Arial" panose="020B0604020202020204" pitchFamily="34" charset="0"/>
              </a:rPr>
              <a:t>SQL Headfirst: Intro to SQL </a:t>
            </a:r>
            <a:r>
              <a:rPr lang="en-US" b="1" dirty="0" smtClean="0">
                <a:latin typeface="Arial" panose="020B0604020202020204" pitchFamily="34" charset="0"/>
                <a:cs typeface="Arial" panose="020B0604020202020204" pitchFamily="34" charset="0"/>
              </a:rPr>
              <a:t>book (Check out from DBA Team)</a:t>
            </a:r>
          </a:p>
          <a:p>
            <a:pPr marL="468630" indent="-457200"/>
            <a:r>
              <a:rPr lang="en-US" b="1" dirty="0" smtClean="0">
                <a:latin typeface="Arial" panose="020B0604020202020204" pitchFamily="34" charset="0"/>
                <a:cs typeface="Arial" panose="020B0604020202020204" pitchFamily="34" charset="0"/>
              </a:rPr>
              <a:t>Pros</a:t>
            </a:r>
            <a:endParaRPr lang="en-US" b="1" dirty="0">
              <a:latin typeface="Arial" panose="020B0604020202020204" pitchFamily="34" charset="0"/>
              <a:cs typeface="Arial" panose="020B0604020202020204" pitchFamily="34" charset="0"/>
            </a:endParaRPr>
          </a:p>
          <a:p>
            <a:pPr marL="811530" lvl="1" indent="-342900"/>
            <a:r>
              <a:rPr lang="en-US" b="1" dirty="0">
                <a:latin typeface="Arial" panose="020B0604020202020204" pitchFamily="34" charset="0"/>
                <a:cs typeface="Arial" panose="020B0604020202020204" pitchFamily="34" charset="0"/>
              </a:rPr>
              <a:t>Clear, simple </a:t>
            </a:r>
            <a:r>
              <a:rPr lang="en-US" b="1" dirty="0" smtClean="0">
                <a:latin typeface="Arial" panose="020B0604020202020204" pitchFamily="34" charset="0"/>
                <a:cs typeface="Arial" panose="020B0604020202020204" pitchFamily="34" charset="0"/>
              </a:rPr>
              <a:t>examples</a:t>
            </a:r>
            <a:endParaRPr lang="en-US" b="1" dirty="0">
              <a:latin typeface="Arial" panose="020B0604020202020204" pitchFamily="34" charset="0"/>
              <a:cs typeface="Arial" panose="020B0604020202020204" pitchFamily="34" charset="0"/>
            </a:endParaRPr>
          </a:p>
          <a:p>
            <a:pPr marL="811530" lvl="1" indent="-342900"/>
            <a:r>
              <a:rPr lang="en-US" b="1" dirty="0">
                <a:latin typeface="Arial" panose="020B0604020202020204" pitchFamily="34" charset="0"/>
                <a:cs typeface="Arial" panose="020B0604020202020204" pitchFamily="34" charset="0"/>
              </a:rPr>
              <a:t>Presented in a way geared towards skill </a:t>
            </a:r>
            <a:r>
              <a:rPr lang="en-US" b="1" dirty="0" smtClean="0">
                <a:latin typeface="Arial" panose="020B0604020202020204" pitchFamily="34" charset="0"/>
                <a:cs typeface="Arial" panose="020B0604020202020204" pitchFamily="34" charset="0"/>
              </a:rPr>
              <a:t>retention</a:t>
            </a:r>
            <a:endParaRPr lang="en-US" b="1" dirty="0">
              <a:latin typeface="Arial" panose="020B0604020202020204" pitchFamily="34" charset="0"/>
              <a:cs typeface="Arial" panose="020B0604020202020204" pitchFamily="34" charset="0"/>
            </a:endParaRPr>
          </a:p>
          <a:p>
            <a:pPr marL="468630" indent="-457200"/>
            <a:r>
              <a:rPr lang="en-US" b="1" dirty="0">
                <a:latin typeface="Arial" panose="020B0604020202020204" pitchFamily="34" charset="0"/>
                <a:cs typeface="Arial" panose="020B0604020202020204" pitchFamily="34" charset="0"/>
              </a:rPr>
              <a:t>Cons</a:t>
            </a:r>
          </a:p>
          <a:p>
            <a:pPr marL="742950" lvl="1">
              <a:buFont typeface="Arial" panose="020B0604020202020204" pitchFamily="34" charset="0"/>
              <a:buChar char="•"/>
            </a:pPr>
            <a:r>
              <a:rPr lang="en-US" b="1" dirty="0">
                <a:latin typeface="Arial" panose="020B0604020202020204" pitchFamily="34" charset="0"/>
                <a:cs typeface="Arial" panose="020B0604020202020204" pitchFamily="34" charset="0"/>
              </a:rPr>
              <a:t>Book is kind of heavy?</a:t>
            </a:r>
          </a:p>
          <a:p>
            <a:pPr marL="0" indent="0">
              <a:buNone/>
            </a:pPr>
            <a:r>
              <a:rPr lang="en-US" b="1" dirty="0" err="1" smtClean="0">
                <a:latin typeface="Arial" panose="020B0604020202020204" pitchFamily="34" charset="0"/>
                <a:cs typeface="Arial" panose="020B0604020202020204" pitchFamily="34" charset="0"/>
              </a:rPr>
              <a:t>PluralSight</a:t>
            </a:r>
            <a:r>
              <a:rPr lang="en-US" b="1" dirty="0">
                <a:latin typeface="Arial" panose="020B0604020202020204" pitchFamily="34" charset="0"/>
                <a:cs typeface="Arial" panose="020B0604020202020204" pitchFamily="34" charset="0"/>
              </a:rPr>
              <a:t> (</a:t>
            </a:r>
            <a:r>
              <a:rPr lang="en-US" b="1" dirty="0" smtClean="0">
                <a:latin typeface="Arial" panose="020B0604020202020204" pitchFamily="34" charset="0"/>
                <a:cs typeface="Arial" panose="020B0604020202020204" pitchFamily="34" charset="0"/>
                <a:hlinkClick r:id="rId2"/>
              </a:rPr>
              <a:t>www.pluralsight.com</a:t>
            </a:r>
            <a:r>
              <a:rPr lang="en-US" b="1" dirty="0">
                <a:latin typeface="Arial" panose="020B0604020202020204" pitchFamily="34" charset="0"/>
                <a:cs typeface="Arial" panose="020B0604020202020204" pitchFamily="34" charset="0"/>
              </a:rPr>
              <a:t>)</a:t>
            </a:r>
          </a:p>
          <a:p>
            <a:pPr marL="468630" indent="-457200"/>
            <a:r>
              <a:rPr lang="en-US" b="1" dirty="0">
                <a:latin typeface="Arial" panose="020B0604020202020204" pitchFamily="34" charset="0"/>
                <a:cs typeface="Arial" panose="020B0604020202020204" pitchFamily="34" charset="0"/>
              </a:rPr>
              <a:t>Pros</a:t>
            </a:r>
          </a:p>
          <a:p>
            <a:pPr marL="811530" lvl="1" indent="-342900"/>
            <a:r>
              <a:rPr lang="en-US" b="1" dirty="0">
                <a:latin typeface="Arial" panose="020B0604020202020204" pitchFamily="34" charset="0"/>
                <a:cs typeface="Arial" panose="020B0604020202020204" pitchFamily="34" charset="0"/>
              </a:rPr>
              <a:t>Deep technical dives</a:t>
            </a:r>
          </a:p>
          <a:p>
            <a:pPr marL="811530" lvl="1" indent="-342900"/>
            <a:r>
              <a:rPr lang="en-US" b="1" dirty="0">
                <a:latin typeface="Arial" panose="020B0604020202020204" pitchFamily="34" charset="0"/>
                <a:cs typeface="Arial" panose="020B0604020202020204" pitchFamily="34" charset="0"/>
              </a:rPr>
              <a:t>Presented by industry </a:t>
            </a:r>
            <a:r>
              <a:rPr lang="en-US" b="1" dirty="0" smtClean="0">
                <a:latin typeface="Arial" panose="020B0604020202020204" pitchFamily="34" charset="0"/>
                <a:cs typeface="Arial" panose="020B0604020202020204" pitchFamily="34" charset="0"/>
              </a:rPr>
              <a:t>experts</a:t>
            </a:r>
          </a:p>
          <a:p>
            <a:pPr marL="811530" lvl="1" indent="-342900"/>
            <a:r>
              <a:rPr lang="en-US" b="1" dirty="0" smtClean="0">
                <a:latin typeface="Arial" panose="020B0604020202020204" pitchFamily="34" charset="0"/>
                <a:cs typeface="Arial" panose="020B0604020202020204" pitchFamily="34" charset="0"/>
              </a:rPr>
              <a:t>Lightweight</a:t>
            </a:r>
            <a:endParaRPr lang="en-US" b="1" dirty="0">
              <a:latin typeface="Arial" panose="020B0604020202020204" pitchFamily="34" charset="0"/>
              <a:cs typeface="Arial" panose="020B0604020202020204" pitchFamily="34" charset="0"/>
            </a:endParaRPr>
          </a:p>
          <a:p>
            <a:pPr marL="468630" indent="-457200"/>
            <a:r>
              <a:rPr lang="en-US" b="1" dirty="0">
                <a:latin typeface="Arial" panose="020B0604020202020204" pitchFamily="34" charset="0"/>
                <a:cs typeface="Arial" panose="020B0604020202020204" pitchFamily="34" charset="0"/>
              </a:rPr>
              <a:t>Cons</a:t>
            </a:r>
          </a:p>
          <a:p>
            <a:pPr marL="811530" lvl="1" indent="-342900"/>
            <a:r>
              <a:rPr lang="en-US" b="1" dirty="0">
                <a:latin typeface="Arial" panose="020B0604020202020204" pitchFamily="34" charset="0"/>
                <a:cs typeface="Arial" panose="020B0604020202020204" pitchFamily="34" charset="0"/>
              </a:rPr>
              <a:t>Costs money</a:t>
            </a:r>
          </a:p>
          <a:p>
            <a:pPr marL="811530" lvl="1" indent="-342900"/>
            <a:r>
              <a:rPr lang="en-US" b="1" dirty="0" smtClean="0">
                <a:latin typeface="Arial" panose="020B0604020202020204" pitchFamily="34" charset="0"/>
                <a:cs typeface="Arial" panose="020B0604020202020204" pitchFamily="34" charset="0"/>
              </a:rPr>
              <a:t>May assume a certain level of technical proficiency</a:t>
            </a:r>
          </a:p>
          <a:p>
            <a:pPr marL="0" indent="0">
              <a:buNone/>
            </a:pPr>
            <a:r>
              <a:rPr lang="en-US" b="1" dirty="0">
                <a:latin typeface="Arial" panose="020B0604020202020204" pitchFamily="34" charset="0"/>
                <a:cs typeface="Arial" panose="020B0604020202020204" pitchFamily="34" charset="0"/>
              </a:rPr>
              <a:t>SQLPASS (</a:t>
            </a:r>
            <a:r>
              <a:rPr lang="en-US" b="1" dirty="0">
                <a:latin typeface="Arial" panose="020B0604020202020204" pitchFamily="34" charset="0"/>
                <a:cs typeface="Arial" panose="020B0604020202020204" pitchFamily="34" charset="0"/>
                <a:hlinkClick r:id="rId3"/>
              </a:rPr>
              <a:t>www.pass.org</a:t>
            </a:r>
            <a:r>
              <a:rPr lang="en-US" b="1" dirty="0">
                <a:latin typeface="Arial" panose="020B0604020202020204" pitchFamily="34" charset="0"/>
                <a:cs typeface="Arial" panose="020B0604020202020204" pitchFamily="34" charset="0"/>
              </a:rPr>
              <a:t>)</a:t>
            </a:r>
          </a:p>
          <a:p>
            <a:r>
              <a:rPr lang="en-US" b="1" dirty="0">
                <a:latin typeface="Arial" panose="020B0604020202020204" pitchFamily="34" charset="0"/>
                <a:cs typeface="Arial" panose="020B0604020202020204" pitchFamily="34" charset="0"/>
              </a:rPr>
              <a:t>Pros</a:t>
            </a:r>
          </a:p>
          <a:p>
            <a:pPr lvl="1"/>
            <a:r>
              <a:rPr lang="en-US" b="1" dirty="0">
                <a:latin typeface="Arial" panose="020B0604020202020204" pitchFamily="34" charset="0"/>
                <a:cs typeface="Arial" panose="020B0604020202020204" pitchFamily="34" charset="0"/>
              </a:rPr>
              <a:t>Local SQL Server user group.</a:t>
            </a:r>
          </a:p>
          <a:p>
            <a:pPr lvl="1"/>
            <a:r>
              <a:rPr lang="en-US" b="1" dirty="0">
                <a:latin typeface="Arial" panose="020B0604020202020204" pitchFamily="34" charset="0"/>
                <a:cs typeface="Arial" panose="020B0604020202020204" pitchFamily="34" charset="0"/>
              </a:rPr>
              <a:t>Friendly, local SQL Server professionals from around </a:t>
            </a:r>
            <a:r>
              <a:rPr lang="en-US" b="1" dirty="0" smtClean="0">
                <a:latin typeface="Arial" panose="020B0604020202020204" pitchFamily="34" charset="0"/>
                <a:cs typeface="Arial" panose="020B0604020202020204" pitchFamily="34" charset="0"/>
              </a:rPr>
              <a:t>Spokane</a:t>
            </a:r>
          </a:p>
          <a:p>
            <a:pPr lvl="1"/>
            <a:r>
              <a:rPr lang="en-US" b="1" dirty="0" smtClean="0">
                <a:latin typeface="Arial" panose="020B0604020202020204" pitchFamily="34" charset="0"/>
                <a:cs typeface="Arial" panose="020B0604020202020204" pitchFamily="34" charset="0"/>
              </a:rPr>
              <a:t>SQL Saturday March 10, 2018!</a:t>
            </a:r>
            <a:endParaRPr lang="en-US" b="1" dirty="0">
              <a:latin typeface="Arial" panose="020B0604020202020204" pitchFamily="34" charset="0"/>
              <a:cs typeface="Arial" panose="020B0604020202020204" pitchFamily="34" charset="0"/>
            </a:endParaRPr>
          </a:p>
          <a:p>
            <a:r>
              <a:rPr lang="en-US" b="1" dirty="0">
                <a:latin typeface="Arial" panose="020B0604020202020204" pitchFamily="34" charset="0"/>
                <a:cs typeface="Arial" panose="020B0604020202020204" pitchFamily="34" charset="0"/>
              </a:rPr>
              <a:t>Cons</a:t>
            </a:r>
          </a:p>
          <a:p>
            <a:pPr lvl="1"/>
            <a:r>
              <a:rPr lang="en-US" b="1" dirty="0">
                <a:latin typeface="Arial" panose="020B0604020202020204" pitchFamily="34" charset="0"/>
                <a:cs typeface="Arial" panose="020B0604020202020204" pitchFamily="34" charset="0"/>
              </a:rPr>
              <a:t>May lead to further SQL </a:t>
            </a:r>
            <a:r>
              <a:rPr lang="en-US" b="1" dirty="0" smtClean="0">
                <a:latin typeface="Arial" panose="020B0604020202020204" pitchFamily="34" charset="0"/>
                <a:cs typeface="Arial" panose="020B0604020202020204" pitchFamily="34" charset="0"/>
              </a:rPr>
              <a:t>learning</a:t>
            </a:r>
            <a:endParaRPr lang="en-US"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8225446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randombar(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Effect transition="in" filter="fade">
                                      <p:cBhvr>
                                        <p:cTn id="15" dur="500"/>
                                        <p:tgtEl>
                                          <p:spTgt spid="5">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5">
                                            <p:txEl>
                                              <p:pRg st="3" end="3"/>
                                            </p:txEl>
                                          </p:spTgt>
                                        </p:tgtEl>
                                        <p:attrNameLst>
                                          <p:attrName>style.visibility</p:attrName>
                                        </p:attrNameLst>
                                      </p:cBhvr>
                                      <p:to>
                                        <p:strVal val="visible"/>
                                      </p:to>
                                    </p:set>
                                    <p:animEffect transition="in" filter="fade">
                                      <p:cBhvr>
                                        <p:cTn id="18" dur="500"/>
                                        <p:tgtEl>
                                          <p:spTgt spid="5">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animEffect transition="in" filter="fade">
                                      <p:cBhvr>
                                        <p:cTn id="23" dur="500"/>
                                        <p:tgtEl>
                                          <p:spTgt spid="5">
                                            <p:txEl>
                                              <p:pRg st="4" end="4"/>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5">
                                            <p:txEl>
                                              <p:pRg st="5" end="5"/>
                                            </p:txEl>
                                          </p:spTgt>
                                        </p:tgtEl>
                                        <p:attrNameLst>
                                          <p:attrName>style.visibility</p:attrName>
                                        </p:attrNameLst>
                                      </p:cBhvr>
                                      <p:to>
                                        <p:strVal val="visible"/>
                                      </p:to>
                                    </p:set>
                                    <p:animEffect transition="in" filter="fade">
                                      <p:cBhvr>
                                        <p:cTn id="26" dur="500"/>
                                        <p:tgtEl>
                                          <p:spTgt spid="5">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4" presetClass="entr" presetSubtype="10" fill="hold" nodeType="click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animEffect transition="in" filter="randombar(horizontal)">
                                      <p:cBhvr>
                                        <p:cTn id="31" dur="500"/>
                                        <p:tgtEl>
                                          <p:spTgt spid="5">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5">
                                            <p:txEl>
                                              <p:pRg st="7" end="7"/>
                                            </p:txEl>
                                          </p:spTgt>
                                        </p:tgtEl>
                                        <p:attrNameLst>
                                          <p:attrName>style.visibility</p:attrName>
                                        </p:attrNameLst>
                                      </p:cBhvr>
                                      <p:to>
                                        <p:strVal val="visible"/>
                                      </p:to>
                                    </p:set>
                                    <p:animEffect transition="in" filter="fade">
                                      <p:cBhvr>
                                        <p:cTn id="36" dur="500"/>
                                        <p:tgtEl>
                                          <p:spTgt spid="5">
                                            <p:txEl>
                                              <p:pRg st="7" end="7"/>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5">
                                            <p:txEl>
                                              <p:pRg st="8" end="8"/>
                                            </p:txEl>
                                          </p:spTgt>
                                        </p:tgtEl>
                                        <p:attrNameLst>
                                          <p:attrName>style.visibility</p:attrName>
                                        </p:attrNameLst>
                                      </p:cBhvr>
                                      <p:to>
                                        <p:strVal val="visible"/>
                                      </p:to>
                                    </p:set>
                                    <p:animEffect transition="in" filter="fade">
                                      <p:cBhvr>
                                        <p:cTn id="39" dur="500"/>
                                        <p:tgtEl>
                                          <p:spTgt spid="5">
                                            <p:txEl>
                                              <p:pRg st="8" end="8"/>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5">
                                            <p:txEl>
                                              <p:pRg st="9" end="9"/>
                                            </p:txEl>
                                          </p:spTgt>
                                        </p:tgtEl>
                                        <p:attrNameLst>
                                          <p:attrName>style.visibility</p:attrName>
                                        </p:attrNameLst>
                                      </p:cBhvr>
                                      <p:to>
                                        <p:strVal val="visible"/>
                                      </p:to>
                                    </p:set>
                                    <p:animEffect transition="in" filter="fade">
                                      <p:cBhvr>
                                        <p:cTn id="42" dur="500"/>
                                        <p:tgtEl>
                                          <p:spTgt spid="5">
                                            <p:txEl>
                                              <p:pRg st="9" end="9"/>
                                            </p:txEl>
                                          </p:spTgt>
                                        </p:tgtEl>
                                      </p:cBhvr>
                                    </p:animEffect>
                                  </p:childTnLst>
                                </p:cTn>
                              </p:par>
                              <p:par>
                                <p:cTn id="43" presetID="10" presetClass="entr" presetSubtype="0" fill="hold" nodeType="withEffect">
                                  <p:stCondLst>
                                    <p:cond delay="0"/>
                                  </p:stCondLst>
                                  <p:childTnLst>
                                    <p:set>
                                      <p:cBhvr>
                                        <p:cTn id="44" dur="1" fill="hold">
                                          <p:stCondLst>
                                            <p:cond delay="0"/>
                                          </p:stCondLst>
                                        </p:cTn>
                                        <p:tgtEl>
                                          <p:spTgt spid="5">
                                            <p:txEl>
                                              <p:pRg st="10" end="10"/>
                                            </p:txEl>
                                          </p:spTgt>
                                        </p:tgtEl>
                                        <p:attrNameLst>
                                          <p:attrName>style.visibility</p:attrName>
                                        </p:attrNameLst>
                                      </p:cBhvr>
                                      <p:to>
                                        <p:strVal val="visible"/>
                                      </p:to>
                                    </p:set>
                                    <p:animEffect transition="in" filter="fade">
                                      <p:cBhvr>
                                        <p:cTn id="45" dur="500"/>
                                        <p:tgtEl>
                                          <p:spTgt spid="5">
                                            <p:txEl>
                                              <p:pRg st="10" end="10"/>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5">
                                            <p:txEl>
                                              <p:pRg st="11" end="11"/>
                                            </p:txEl>
                                          </p:spTgt>
                                        </p:tgtEl>
                                        <p:attrNameLst>
                                          <p:attrName>style.visibility</p:attrName>
                                        </p:attrNameLst>
                                      </p:cBhvr>
                                      <p:to>
                                        <p:strVal val="visible"/>
                                      </p:to>
                                    </p:set>
                                    <p:animEffect transition="in" filter="fade">
                                      <p:cBhvr>
                                        <p:cTn id="50" dur="500"/>
                                        <p:tgtEl>
                                          <p:spTgt spid="5">
                                            <p:txEl>
                                              <p:pRg st="11" end="11"/>
                                            </p:txEl>
                                          </p:spTgt>
                                        </p:tgtEl>
                                      </p:cBhvr>
                                    </p:animEffect>
                                  </p:childTnLst>
                                </p:cTn>
                              </p:par>
                              <p:par>
                                <p:cTn id="51" presetID="10" presetClass="entr" presetSubtype="0" fill="hold" nodeType="withEffect">
                                  <p:stCondLst>
                                    <p:cond delay="0"/>
                                  </p:stCondLst>
                                  <p:childTnLst>
                                    <p:set>
                                      <p:cBhvr>
                                        <p:cTn id="52" dur="1" fill="hold">
                                          <p:stCondLst>
                                            <p:cond delay="0"/>
                                          </p:stCondLst>
                                        </p:cTn>
                                        <p:tgtEl>
                                          <p:spTgt spid="5">
                                            <p:txEl>
                                              <p:pRg st="12" end="12"/>
                                            </p:txEl>
                                          </p:spTgt>
                                        </p:tgtEl>
                                        <p:attrNameLst>
                                          <p:attrName>style.visibility</p:attrName>
                                        </p:attrNameLst>
                                      </p:cBhvr>
                                      <p:to>
                                        <p:strVal val="visible"/>
                                      </p:to>
                                    </p:set>
                                    <p:animEffect transition="in" filter="fade">
                                      <p:cBhvr>
                                        <p:cTn id="53" dur="500"/>
                                        <p:tgtEl>
                                          <p:spTgt spid="5">
                                            <p:txEl>
                                              <p:pRg st="12" end="12"/>
                                            </p:txEl>
                                          </p:spTgt>
                                        </p:tgtEl>
                                      </p:cBhvr>
                                    </p:animEffect>
                                  </p:childTnLst>
                                </p:cTn>
                              </p:par>
                              <p:par>
                                <p:cTn id="54" presetID="10" presetClass="entr" presetSubtype="0" fill="hold" nodeType="withEffect">
                                  <p:stCondLst>
                                    <p:cond delay="0"/>
                                  </p:stCondLst>
                                  <p:childTnLst>
                                    <p:set>
                                      <p:cBhvr>
                                        <p:cTn id="55" dur="1" fill="hold">
                                          <p:stCondLst>
                                            <p:cond delay="0"/>
                                          </p:stCondLst>
                                        </p:cTn>
                                        <p:tgtEl>
                                          <p:spTgt spid="5">
                                            <p:txEl>
                                              <p:pRg st="13" end="13"/>
                                            </p:txEl>
                                          </p:spTgt>
                                        </p:tgtEl>
                                        <p:attrNameLst>
                                          <p:attrName>style.visibility</p:attrName>
                                        </p:attrNameLst>
                                      </p:cBhvr>
                                      <p:to>
                                        <p:strVal val="visible"/>
                                      </p:to>
                                    </p:set>
                                    <p:animEffect transition="in" filter="fade">
                                      <p:cBhvr>
                                        <p:cTn id="56" dur="500"/>
                                        <p:tgtEl>
                                          <p:spTgt spid="5">
                                            <p:txEl>
                                              <p:pRg st="13" end="13"/>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nodeType="clickEffect">
                                  <p:stCondLst>
                                    <p:cond delay="0"/>
                                  </p:stCondLst>
                                  <p:childTnLst>
                                    <p:set>
                                      <p:cBhvr>
                                        <p:cTn id="60" dur="1" fill="hold">
                                          <p:stCondLst>
                                            <p:cond delay="0"/>
                                          </p:stCondLst>
                                        </p:cTn>
                                        <p:tgtEl>
                                          <p:spTgt spid="5">
                                            <p:txEl>
                                              <p:pRg st="14" end="14"/>
                                            </p:txEl>
                                          </p:spTgt>
                                        </p:tgtEl>
                                        <p:attrNameLst>
                                          <p:attrName>style.visibility</p:attrName>
                                        </p:attrNameLst>
                                      </p:cBhvr>
                                      <p:to>
                                        <p:strVal val="visible"/>
                                      </p:to>
                                    </p:set>
                                    <p:animEffect transition="in" filter="fade">
                                      <p:cBhvr>
                                        <p:cTn id="61" dur="500"/>
                                        <p:tgtEl>
                                          <p:spTgt spid="5">
                                            <p:txEl>
                                              <p:pRg st="14" end="14"/>
                                            </p:txEl>
                                          </p:spTgt>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nodeType="clickEffect">
                                  <p:stCondLst>
                                    <p:cond delay="0"/>
                                  </p:stCondLst>
                                  <p:childTnLst>
                                    <p:set>
                                      <p:cBhvr>
                                        <p:cTn id="65" dur="1" fill="hold">
                                          <p:stCondLst>
                                            <p:cond delay="0"/>
                                          </p:stCondLst>
                                        </p:cTn>
                                        <p:tgtEl>
                                          <p:spTgt spid="5">
                                            <p:txEl>
                                              <p:pRg st="15" end="15"/>
                                            </p:txEl>
                                          </p:spTgt>
                                        </p:tgtEl>
                                        <p:attrNameLst>
                                          <p:attrName>style.visibility</p:attrName>
                                        </p:attrNameLst>
                                      </p:cBhvr>
                                      <p:to>
                                        <p:strVal val="visible"/>
                                      </p:to>
                                    </p:set>
                                    <p:animEffect transition="in" filter="fade">
                                      <p:cBhvr>
                                        <p:cTn id="66" dur="500"/>
                                        <p:tgtEl>
                                          <p:spTgt spid="5">
                                            <p:txEl>
                                              <p:pRg st="15" end="15"/>
                                            </p:txEl>
                                          </p:spTgt>
                                        </p:tgtEl>
                                      </p:cBhvr>
                                    </p:animEffect>
                                  </p:childTnLst>
                                </p:cTn>
                              </p:par>
                              <p:par>
                                <p:cTn id="67" presetID="10" presetClass="entr" presetSubtype="0" fill="hold" nodeType="withEffect">
                                  <p:stCondLst>
                                    <p:cond delay="0"/>
                                  </p:stCondLst>
                                  <p:childTnLst>
                                    <p:set>
                                      <p:cBhvr>
                                        <p:cTn id="68" dur="1" fill="hold">
                                          <p:stCondLst>
                                            <p:cond delay="0"/>
                                          </p:stCondLst>
                                        </p:cTn>
                                        <p:tgtEl>
                                          <p:spTgt spid="5">
                                            <p:txEl>
                                              <p:pRg st="16" end="16"/>
                                            </p:txEl>
                                          </p:spTgt>
                                        </p:tgtEl>
                                        <p:attrNameLst>
                                          <p:attrName>style.visibility</p:attrName>
                                        </p:attrNameLst>
                                      </p:cBhvr>
                                      <p:to>
                                        <p:strVal val="visible"/>
                                      </p:to>
                                    </p:set>
                                    <p:animEffect transition="in" filter="fade">
                                      <p:cBhvr>
                                        <p:cTn id="69" dur="500"/>
                                        <p:tgtEl>
                                          <p:spTgt spid="5">
                                            <p:txEl>
                                              <p:pRg st="16" end="16"/>
                                            </p:txEl>
                                          </p:spTgt>
                                        </p:tgtEl>
                                      </p:cBhvr>
                                    </p:animEffect>
                                  </p:childTnLst>
                                </p:cTn>
                              </p:par>
                              <p:par>
                                <p:cTn id="70" presetID="10" presetClass="entr" presetSubtype="0" fill="hold" nodeType="withEffect">
                                  <p:stCondLst>
                                    <p:cond delay="0"/>
                                  </p:stCondLst>
                                  <p:childTnLst>
                                    <p:set>
                                      <p:cBhvr>
                                        <p:cTn id="71" dur="1" fill="hold">
                                          <p:stCondLst>
                                            <p:cond delay="0"/>
                                          </p:stCondLst>
                                        </p:cTn>
                                        <p:tgtEl>
                                          <p:spTgt spid="5">
                                            <p:txEl>
                                              <p:pRg st="17" end="17"/>
                                            </p:txEl>
                                          </p:spTgt>
                                        </p:tgtEl>
                                        <p:attrNameLst>
                                          <p:attrName>style.visibility</p:attrName>
                                        </p:attrNameLst>
                                      </p:cBhvr>
                                      <p:to>
                                        <p:strVal val="visible"/>
                                      </p:to>
                                    </p:set>
                                    <p:animEffect transition="in" filter="fade">
                                      <p:cBhvr>
                                        <p:cTn id="72" dur="500"/>
                                        <p:tgtEl>
                                          <p:spTgt spid="5">
                                            <p:txEl>
                                              <p:pRg st="17" end="17"/>
                                            </p:txEl>
                                          </p:spTgt>
                                        </p:tgtEl>
                                      </p:cBhvr>
                                    </p:animEffect>
                                  </p:childTnLst>
                                </p:cTn>
                              </p:par>
                              <p:par>
                                <p:cTn id="73" presetID="10" presetClass="entr" presetSubtype="0" fill="hold" nodeType="withEffect">
                                  <p:stCondLst>
                                    <p:cond delay="0"/>
                                  </p:stCondLst>
                                  <p:childTnLst>
                                    <p:set>
                                      <p:cBhvr>
                                        <p:cTn id="74" dur="1" fill="hold">
                                          <p:stCondLst>
                                            <p:cond delay="0"/>
                                          </p:stCondLst>
                                        </p:cTn>
                                        <p:tgtEl>
                                          <p:spTgt spid="5">
                                            <p:txEl>
                                              <p:pRg st="18" end="18"/>
                                            </p:txEl>
                                          </p:spTgt>
                                        </p:tgtEl>
                                        <p:attrNameLst>
                                          <p:attrName>style.visibility</p:attrName>
                                        </p:attrNameLst>
                                      </p:cBhvr>
                                      <p:to>
                                        <p:strVal val="visible"/>
                                      </p:to>
                                    </p:set>
                                    <p:animEffect transition="in" filter="fade">
                                      <p:cBhvr>
                                        <p:cTn id="75" dur="500"/>
                                        <p:tgtEl>
                                          <p:spTgt spid="5">
                                            <p:txEl>
                                              <p:pRg st="18" end="18"/>
                                            </p:txEl>
                                          </p:spTgt>
                                        </p:tgtEl>
                                      </p:cBhvr>
                                    </p:animEffect>
                                  </p:childTnLst>
                                </p:cTn>
                              </p:par>
                            </p:childTnLst>
                          </p:cTn>
                        </p:par>
                      </p:childTnLst>
                    </p:cTn>
                  </p:par>
                  <p:par>
                    <p:cTn id="76" fill="hold">
                      <p:stCondLst>
                        <p:cond delay="indefinite"/>
                      </p:stCondLst>
                      <p:childTnLst>
                        <p:par>
                          <p:cTn id="77" fill="hold">
                            <p:stCondLst>
                              <p:cond delay="0"/>
                            </p:stCondLst>
                            <p:childTnLst>
                              <p:par>
                                <p:cTn id="78" presetID="10" presetClass="entr" presetSubtype="0" fill="hold" nodeType="clickEffect">
                                  <p:stCondLst>
                                    <p:cond delay="0"/>
                                  </p:stCondLst>
                                  <p:childTnLst>
                                    <p:set>
                                      <p:cBhvr>
                                        <p:cTn id="79" dur="1" fill="hold">
                                          <p:stCondLst>
                                            <p:cond delay="0"/>
                                          </p:stCondLst>
                                        </p:cTn>
                                        <p:tgtEl>
                                          <p:spTgt spid="5">
                                            <p:txEl>
                                              <p:pRg st="19" end="19"/>
                                            </p:txEl>
                                          </p:spTgt>
                                        </p:tgtEl>
                                        <p:attrNameLst>
                                          <p:attrName>style.visibility</p:attrName>
                                        </p:attrNameLst>
                                      </p:cBhvr>
                                      <p:to>
                                        <p:strVal val="visible"/>
                                      </p:to>
                                    </p:set>
                                    <p:animEffect transition="in" filter="fade">
                                      <p:cBhvr>
                                        <p:cTn id="80" dur="500"/>
                                        <p:tgtEl>
                                          <p:spTgt spid="5">
                                            <p:txEl>
                                              <p:pRg st="19" end="19"/>
                                            </p:txEl>
                                          </p:spTgt>
                                        </p:tgtEl>
                                      </p:cBhvr>
                                    </p:animEffect>
                                  </p:childTnLst>
                                </p:cTn>
                              </p:par>
                              <p:par>
                                <p:cTn id="81" presetID="10" presetClass="entr" presetSubtype="0" fill="hold" nodeType="withEffect">
                                  <p:stCondLst>
                                    <p:cond delay="0"/>
                                  </p:stCondLst>
                                  <p:childTnLst>
                                    <p:set>
                                      <p:cBhvr>
                                        <p:cTn id="82" dur="1" fill="hold">
                                          <p:stCondLst>
                                            <p:cond delay="0"/>
                                          </p:stCondLst>
                                        </p:cTn>
                                        <p:tgtEl>
                                          <p:spTgt spid="5">
                                            <p:txEl>
                                              <p:pRg st="20" end="20"/>
                                            </p:txEl>
                                          </p:spTgt>
                                        </p:tgtEl>
                                        <p:attrNameLst>
                                          <p:attrName>style.visibility</p:attrName>
                                        </p:attrNameLst>
                                      </p:cBhvr>
                                      <p:to>
                                        <p:strVal val="visible"/>
                                      </p:to>
                                    </p:set>
                                    <p:animEffect transition="in" filter="fade">
                                      <p:cBhvr>
                                        <p:cTn id="83" dur="500"/>
                                        <p:tgtEl>
                                          <p:spTgt spid="5">
                                            <p:txEl>
                                              <p:pRg st="20" end="2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latin typeface="Arial Black" panose="020B0A04020102020204" pitchFamily="34" charset="0"/>
              </a:rPr>
              <a:t>Even More Resources</a:t>
            </a:r>
            <a:endParaRPr lang="en-US" dirty="0">
              <a:solidFill>
                <a:schemeClr val="tx1"/>
              </a:solidFill>
              <a:latin typeface="Arial Black" panose="020B0A04020102020204" pitchFamily="34" charset="0"/>
            </a:endParaRPr>
          </a:p>
        </p:txBody>
      </p:sp>
      <p:sp>
        <p:nvSpPr>
          <p:cNvPr id="5" name="Content Placeholder 4"/>
          <p:cNvSpPr>
            <a:spLocks noGrp="1"/>
          </p:cNvSpPr>
          <p:nvPr>
            <p:ph sz="quarter" idx="1"/>
          </p:nvPr>
        </p:nvSpPr>
        <p:spPr>
          <a:xfrm>
            <a:off x="838200" y="1527048"/>
            <a:ext cx="7086600" cy="4572000"/>
          </a:xfrm>
        </p:spPr>
        <p:txBody>
          <a:bodyPr>
            <a:normAutofit fontScale="77500" lnSpcReduction="20000"/>
          </a:bodyPr>
          <a:lstStyle/>
          <a:p>
            <a:pPr marL="0" indent="0">
              <a:buNone/>
            </a:pPr>
            <a:r>
              <a:rPr lang="en-US" b="1" dirty="0" err="1" smtClean="0">
                <a:latin typeface="Arial" panose="020B0604020202020204" pitchFamily="34" charset="0"/>
                <a:cs typeface="Arial" panose="020B0604020202020204" pitchFamily="34" charset="0"/>
              </a:rPr>
              <a:t>StackOverflow</a:t>
            </a:r>
            <a:r>
              <a:rPr lang="en-US" b="1" dirty="0" smtClean="0">
                <a:latin typeface="Arial" panose="020B0604020202020204" pitchFamily="34" charset="0"/>
                <a:cs typeface="Arial" panose="020B0604020202020204" pitchFamily="34" charset="0"/>
              </a:rPr>
              <a:t> </a:t>
            </a:r>
            <a:r>
              <a:rPr lang="en-US" b="1" dirty="0">
                <a:latin typeface="Arial" panose="020B0604020202020204" pitchFamily="34" charset="0"/>
                <a:cs typeface="Arial" panose="020B0604020202020204" pitchFamily="34" charset="0"/>
              </a:rPr>
              <a:t>(Google will probably lead you here)</a:t>
            </a:r>
          </a:p>
          <a:p>
            <a:pPr marL="468312" indent="-457200"/>
            <a:r>
              <a:rPr lang="en-US" b="1" dirty="0">
                <a:latin typeface="Arial" panose="020B0604020202020204" pitchFamily="34" charset="0"/>
                <a:cs typeface="Arial" panose="020B0604020202020204" pitchFamily="34" charset="0"/>
              </a:rPr>
              <a:t>Pros</a:t>
            </a:r>
          </a:p>
          <a:p>
            <a:pPr marL="811530" lvl="1" indent="-342900"/>
            <a:r>
              <a:rPr lang="en-US" b="1" dirty="0">
                <a:latin typeface="Arial" panose="020B0604020202020204" pitchFamily="34" charset="0"/>
                <a:cs typeface="Arial" panose="020B0604020202020204" pitchFamily="34" charset="0"/>
              </a:rPr>
              <a:t>Specific, detailed questions</a:t>
            </a:r>
          </a:p>
          <a:p>
            <a:pPr marL="811530" lvl="1" indent="-342900"/>
            <a:r>
              <a:rPr lang="en-US" b="1" dirty="0">
                <a:latin typeface="Arial" panose="020B0604020202020204" pitchFamily="34" charset="0"/>
                <a:cs typeface="Arial" panose="020B0604020202020204" pitchFamily="34" charset="0"/>
              </a:rPr>
              <a:t>Crowd sourced to industry experts</a:t>
            </a:r>
          </a:p>
          <a:p>
            <a:pPr marL="511175" indent="-511175"/>
            <a:r>
              <a:rPr lang="en-US" b="1" dirty="0">
                <a:latin typeface="Arial" panose="020B0604020202020204" pitchFamily="34" charset="0"/>
                <a:cs typeface="Arial" panose="020B0604020202020204" pitchFamily="34" charset="0"/>
              </a:rPr>
              <a:t>Cons</a:t>
            </a:r>
          </a:p>
          <a:p>
            <a:pPr marL="811530" lvl="1" indent="-342900"/>
            <a:r>
              <a:rPr lang="en-US" b="1" dirty="0">
                <a:latin typeface="Arial" panose="020B0604020202020204" pitchFamily="34" charset="0"/>
                <a:cs typeface="Arial" panose="020B0604020202020204" pitchFamily="34" charset="0"/>
              </a:rPr>
              <a:t>Crowd sourced to industry experts (who don’t always agree)</a:t>
            </a:r>
          </a:p>
          <a:p>
            <a:pPr marL="811530" lvl="1" indent="-342900"/>
            <a:r>
              <a:rPr lang="en-US" b="1" dirty="0">
                <a:latin typeface="Arial" panose="020B0604020202020204" pitchFamily="34" charset="0"/>
                <a:cs typeface="Arial" panose="020B0604020202020204" pitchFamily="34" charset="0"/>
              </a:rPr>
              <a:t>Answers may assume a certain level of technical proficiency</a:t>
            </a:r>
          </a:p>
          <a:p>
            <a:pPr marL="0" indent="0">
              <a:buNone/>
            </a:pPr>
            <a:r>
              <a:rPr lang="en-US" b="1" dirty="0" smtClean="0">
                <a:latin typeface="Arial" panose="020B0604020202020204" pitchFamily="34" charset="0"/>
                <a:cs typeface="Arial" panose="020B0604020202020204" pitchFamily="34" charset="0"/>
              </a:rPr>
              <a:t>Your </a:t>
            </a:r>
            <a:r>
              <a:rPr lang="en-US" b="1" dirty="0">
                <a:latin typeface="Arial" panose="020B0604020202020204" pitchFamily="34" charset="0"/>
                <a:cs typeface="Arial" panose="020B0604020202020204" pitchFamily="34" charset="0"/>
              </a:rPr>
              <a:t>friendly local </a:t>
            </a:r>
            <a:r>
              <a:rPr lang="en-US" b="1" dirty="0" smtClean="0">
                <a:latin typeface="Arial" panose="020B0604020202020204" pitchFamily="34" charset="0"/>
                <a:cs typeface="Arial" panose="020B0604020202020204" pitchFamily="34" charset="0"/>
              </a:rPr>
              <a:t>DBAs</a:t>
            </a:r>
          </a:p>
          <a:p>
            <a:pPr marL="285750" indent="-285750">
              <a:buFont typeface="Arial" panose="020B0604020202020204" pitchFamily="34" charset="0"/>
              <a:buChar char="•"/>
            </a:pPr>
            <a:r>
              <a:rPr lang="en-US" b="1" dirty="0" smtClean="0">
                <a:latin typeface="Arial" panose="020B0604020202020204" pitchFamily="34" charset="0"/>
                <a:cs typeface="Arial" panose="020B0604020202020204" pitchFamily="34" charset="0"/>
              </a:rPr>
              <a:t>Pros</a:t>
            </a:r>
          </a:p>
          <a:p>
            <a:pPr marL="811530" lvl="1" indent="-342900"/>
            <a:r>
              <a:rPr lang="en-US" b="1" dirty="0">
                <a:latin typeface="Arial" panose="020B0604020202020204" pitchFamily="34" charset="0"/>
                <a:cs typeface="Arial" panose="020B0604020202020204" pitchFamily="34" charset="0"/>
              </a:rPr>
              <a:t>Unique knowledge of STCU data (sometimes).</a:t>
            </a:r>
          </a:p>
          <a:p>
            <a:pPr marL="811530" lvl="1" indent="-342900"/>
            <a:r>
              <a:rPr lang="en-US" b="1" dirty="0">
                <a:latin typeface="Arial" panose="020B0604020202020204" pitchFamily="34" charset="0"/>
                <a:cs typeface="Arial" panose="020B0604020202020204" pitchFamily="34" charset="0"/>
              </a:rPr>
              <a:t>Face to face contact.</a:t>
            </a:r>
          </a:p>
          <a:p>
            <a:pPr marL="285750" indent="-285750">
              <a:buFont typeface="Arial" panose="020B0604020202020204" pitchFamily="34" charset="0"/>
              <a:buChar char="•"/>
            </a:pPr>
            <a:r>
              <a:rPr lang="en-US" b="1" dirty="0">
                <a:latin typeface="Arial" panose="020B0604020202020204" pitchFamily="34" charset="0"/>
                <a:cs typeface="Arial" panose="020B0604020202020204" pitchFamily="34" charset="0"/>
              </a:rPr>
              <a:t>Cons</a:t>
            </a:r>
          </a:p>
          <a:p>
            <a:pPr marL="811530" lvl="1" indent="-342900"/>
            <a:r>
              <a:rPr lang="en-US" b="1" dirty="0">
                <a:latin typeface="Arial" panose="020B0604020202020204" pitchFamily="34" charset="0"/>
                <a:cs typeface="Arial" panose="020B0604020202020204" pitchFamily="34" charset="0"/>
              </a:rPr>
              <a:t>Might not know or may not be able to respond in time.</a:t>
            </a:r>
          </a:p>
          <a:p>
            <a:pPr marL="811530" lvl="1" indent="-342900"/>
            <a:r>
              <a:rPr lang="en-US" b="1" dirty="0">
                <a:latin typeface="Arial" panose="020B0604020202020204" pitchFamily="34" charset="0"/>
                <a:cs typeface="Arial" panose="020B0604020202020204" pitchFamily="34" charset="0"/>
              </a:rPr>
              <a:t>Sometimes cranky.</a:t>
            </a:r>
          </a:p>
        </p:txBody>
      </p:sp>
    </p:spTree>
    <p:extLst>
      <p:ext uri="{BB962C8B-B14F-4D97-AF65-F5344CB8AC3E}">
        <p14:creationId xmlns:p14="http://schemas.microsoft.com/office/powerpoint/2010/main" val="3819858793"/>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Effect transition="in" filter="fade">
                                      <p:cBhvr>
                                        <p:cTn id="15" dur="500"/>
                                        <p:tgtEl>
                                          <p:spTgt spid="5">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5">
                                            <p:txEl>
                                              <p:pRg st="3" end="3"/>
                                            </p:txEl>
                                          </p:spTgt>
                                        </p:tgtEl>
                                        <p:attrNameLst>
                                          <p:attrName>style.visibility</p:attrName>
                                        </p:attrNameLst>
                                      </p:cBhvr>
                                      <p:to>
                                        <p:strVal val="visible"/>
                                      </p:to>
                                    </p:set>
                                    <p:animEffect transition="in" filter="fade">
                                      <p:cBhvr>
                                        <p:cTn id="18" dur="500"/>
                                        <p:tgtEl>
                                          <p:spTgt spid="5">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animEffect transition="in" filter="fade">
                                      <p:cBhvr>
                                        <p:cTn id="23" dur="500"/>
                                        <p:tgtEl>
                                          <p:spTgt spid="5">
                                            <p:txEl>
                                              <p:pRg st="4" end="4"/>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5">
                                            <p:txEl>
                                              <p:pRg st="5" end="5"/>
                                            </p:txEl>
                                          </p:spTgt>
                                        </p:tgtEl>
                                        <p:attrNameLst>
                                          <p:attrName>style.visibility</p:attrName>
                                        </p:attrNameLst>
                                      </p:cBhvr>
                                      <p:to>
                                        <p:strVal val="visible"/>
                                      </p:to>
                                    </p:set>
                                    <p:animEffect transition="in" filter="fade">
                                      <p:cBhvr>
                                        <p:cTn id="26" dur="500"/>
                                        <p:tgtEl>
                                          <p:spTgt spid="5">
                                            <p:txEl>
                                              <p:pRg st="5" end="5"/>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5">
                                            <p:txEl>
                                              <p:pRg st="6" end="6"/>
                                            </p:txEl>
                                          </p:spTgt>
                                        </p:tgtEl>
                                        <p:attrNameLst>
                                          <p:attrName>style.visibility</p:attrName>
                                        </p:attrNameLst>
                                      </p:cBhvr>
                                      <p:to>
                                        <p:strVal val="visible"/>
                                      </p:to>
                                    </p:set>
                                    <p:animEffect transition="in" filter="fade">
                                      <p:cBhvr>
                                        <p:cTn id="29" dur="500"/>
                                        <p:tgtEl>
                                          <p:spTgt spid="5">
                                            <p:txEl>
                                              <p:pRg st="6" end="6"/>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5">
                                            <p:txEl>
                                              <p:pRg st="7" end="7"/>
                                            </p:txEl>
                                          </p:spTgt>
                                        </p:tgtEl>
                                        <p:attrNameLst>
                                          <p:attrName>style.visibility</p:attrName>
                                        </p:attrNameLst>
                                      </p:cBhvr>
                                      <p:to>
                                        <p:strVal val="visible"/>
                                      </p:to>
                                    </p:set>
                                    <p:animEffect transition="in" filter="fade">
                                      <p:cBhvr>
                                        <p:cTn id="34" dur="500"/>
                                        <p:tgtEl>
                                          <p:spTgt spid="5">
                                            <p:txEl>
                                              <p:pRg st="7" end="7"/>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5">
                                            <p:txEl>
                                              <p:pRg st="8" end="8"/>
                                            </p:txEl>
                                          </p:spTgt>
                                        </p:tgtEl>
                                        <p:attrNameLst>
                                          <p:attrName>style.visibility</p:attrName>
                                        </p:attrNameLst>
                                      </p:cBhvr>
                                      <p:to>
                                        <p:strVal val="visible"/>
                                      </p:to>
                                    </p:set>
                                    <p:animEffect transition="in" filter="fade">
                                      <p:cBhvr>
                                        <p:cTn id="39" dur="500"/>
                                        <p:tgtEl>
                                          <p:spTgt spid="5">
                                            <p:txEl>
                                              <p:pRg st="8" end="8"/>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5">
                                            <p:txEl>
                                              <p:pRg st="9" end="9"/>
                                            </p:txEl>
                                          </p:spTgt>
                                        </p:tgtEl>
                                        <p:attrNameLst>
                                          <p:attrName>style.visibility</p:attrName>
                                        </p:attrNameLst>
                                      </p:cBhvr>
                                      <p:to>
                                        <p:strVal val="visible"/>
                                      </p:to>
                                    </p:set>
                                    <p:animEffect transition="in" filter="fade">
                                      <p:cBhvr>
                                        <p:cTn id="42" dur="500"/>
                                        <p:tgtEl>
                                          <p:spTgt spid="5">
                                            <p:txEl>
                                              <p:pRg st="9" end="9"/>
                                            </p:txEl>
                                          </p:spTgt>
                                        </p:tgtEl>
                                      </p:cBhvr>
                                    </p:animEffect>
                                  </p:childTnLst>
                                </p:cTn>
                              </p:par>
                              <p:par>
                                <p:cTn id="43" presetID="10" presetClass="entr" presetSubtype="0" fill="hold" nodeType="withEffect">
                                  <p:stCondLst>
                                    <p:cond delay="0"/>
                                  </p:stCondLst>
                                  <p:childTnLst>
                                    <p:set>
                                      <p:cBhvr>
                                        <p:cTn id="44" dur="1" fill="hold">
                                          <p:stCondLst>
                                            <p:cond delay="0"/>
                                          </p:stCondLst>
                                        </p:cTn>
                                        <p:tgtEl>
                                          <p:spTgt spid="5">
                                            <p:txEl>
                                              <p:pRg st="10" end="10"/>
                                            </p:txEl>
                                          </p:spTgt>
                                        </p:tgtEl>
                                        <p:attrNameLst>
                                          <p:attrName>style.visibility</p:attrName>
                                        </p:attrNameLst>
                                      </p:cBhvr>
                                      <p:to>
                                        <p:strVal val="visible"/>
                                      </p:to>
                                    </p:set>
                                    <p:animEffect transition="in" filter="fade">
                                      <p:cBhvr>
                                        <p:cTn id="45" dur="500"/>
                                        <p:tgtEl>
                                          <p:spTgt spid="5">
                                            <p:txEl>
                                              <p:pRg st="10" end="10"/>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5">
                                            <p:txEl>
                                              <p:pRg st="11" end="11"/>
                                            </p:txEl>
                                          </p:spTgt>
                                        </p:tgtEl>
                                        <p:attrNameLst>
                                          <p:attrName>style.visibility</p:attrName>
                                        </p:attrNameLst>
                                      </p:cBhvr>
                                      <p:to>
                                        <p:strVal val="visible"/>
                                      </p:to>
                                    </p:set>
                                    <p:animEffect transition="in" filter="fade">
                                      <p:cBhvr>
                                        <p:cTn id="50" dur="500"/>
                                        <p:tgtEl>
                                          <p:spTgt spid="5">
                                            <p:txEl>
                                              <p:pRg st="11" end="11"/>
                                            </p:txEl>
                                          </p:spTgt>
                                        </p:tgtEl>
                                      </p:cBhvr>
                                    </p:animEffect>
                                  </p:childTnLst>
                                </p:cTn>
                              </p:par>
                              <p:par>
                                <p:cTn id="51" presetID="10" presetClass="entr" presetSubtype="0" fill="hold" nodeType="withEffect">
                                  <p:stCondLst>
                                    <p:cond delay="0"/>
                                  </p:stCondLst>
                                  <p:childTnLst>
                                    <p:set>
                                      <p:cBhvr>
                                        <p:cTn id="52" dur="1" fill="hold">
                                          <p:stCondLst>
                                            <p:cond delay="0"/>
                                          </p:stCondLst>
                                        </p:cTn>
                                        <p:tgtEl>
                                          <p:spTgt spid="5">
                                            <p:txEl>
                                              <p:pRg st="12" end="12"/>
                                            </p:txEl>
                                          </p:spTgt>
                                        </p:tgtEl>
                                        <p:attrNameLst>
                                          <p:attrName>style.visibility</p:attrName>
                                        </p:attrNameLst>
                                      </p:cBhvr>
                                      <p:to>
                                        <p:strVal val="visible"/>
                                      </p:to>
                                    </p:set>
                                    <p:animEffect transition="in" filter="fade">
                                      <p:cBhvr>
                                        <p:cTn id="53" dur="500"/>
                                        <p:tgtEl>
                                          <p:spTgt spid="5">
                                            <p:txEl>
                                              <p:pRg st="12" end="12"/>
                                            </p:txEl>
                                          </p:spTgt>
                                        </p:tgtEl>
                                      </p:cBhvr>
                                    </p:animEffect>
                                  </p:childTnLst>
                                </p:cTn>
                              </p:par>
                              <p:par>
                                <p:cTn id="54" presetID="10" presetClass="entr" presetSubtype="0" fill="hold" nodeType="withEffect">
                                  <p:stCondLst>
                                    <p:cond delay="0"/>
                                  </p:stCondLst>
                                  <p:childTnLst>
                                    <p:set>
                                      <p:cBhvr>
                                        <p:cTn id="55" dur="1" fill="hold">
                                          <p:stCondLst>
                                            <p:cond delay="0"/>
                                          </p:stCondLst>
                                        </p:cTn>
                                        <p:tgtEl>
                                          <p:spTgt spid="5">
                                            <p:txEl>
                                              <p:pRg st="13" end="13"/>
                                            </p:txEl>
                                          </p:spTgt>
                                        </p:tgtEl>
                                        <p:attrNameLst>
                                          <p:attrName>style.visibility</p:attrName>
                                        </p:attrNameLst>
                                      </p:cBhvr>
                                      <p:to>
                                        <p:strVal val="visible"/>
                                      </p:to>
                                    </p:set>
                                    <p:animEffect transition="in" filter="fade">
                                      <p:cBhvr>
                                        <p:cTn id="56" dur="500"/>
                                        <p:tgtEl>
                                          <p:spTgt spid="5">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latin typeface="Arial Black" panose="020B0A04020102020204" pitchFamily="34" charset="0"/>
              </a:rPr>
              <a:t>Thanks!</a:t>
            </a:r>
            <a:endParaRPr lang="en-US" dirty="0">
              <a:solidFill>
                <a:schemeClr val="tx1"/>
              </a:solidFill>
              <a:latin typeface="Arial Black" panose="020B0A04020102020204" pitchFamily="34" charset="0"/>
            </a:endParaRPr>
          </a:p>
        </p:txBody>
      </p:sp>
      <p:sp>
        <p:nvSpPr>
          <p:cNvPr id="3" name="TextBox 2"/>
          <p:cNvSpPr txBox="1"/>
          <p:nvPr/>
        </p:nvSpPr>
        <p:spPr>
          <a:xfrm>
            <a:off x="2743200" y="2743200"/>
            <a:ext cx="3657600" cy="369332"/>
          </a:xfrm>
          <a:prstGeom prst="rect">
            <a:avLst/>
          </a:prstGeom>
          <a:noFill/>
        </p:spPr>
        <p:txBody>
          <a:bodyPr wrap="square" rtlCol="0">
            <a:spAutoFit/>
          </a:bodyPr>
          <a:lstStyle/>
          <a:p>
            <a:pPr algn="ctr"/>
            <a:r>
              <a:rPr lang="en-US" dirty="0" smtClean="0">
                <a:latin typeface="Arial Black" panose="020B0A04020102020204" pitchFamily="34" charset="0"/>
              </a:rPr>
              <a:t>It’s over now.</a:t>
            </a:r>
            <a:endParaRPr lang="en-US" dirty="0">
              <a:latin typeface="Arial Black" panose="020B0A04020102020204" pitchFamily="34" charset="0"/>
            </a:endParaRPr>
          </a:p>
        </p:txBody>
      </p:sp>
    </p:spTree>
    <p:extLst>
      <p:ext uri="{BB962C8B-B14F-4D97-AF65-F5344CB8AC3E}">
        <p14:creationId xmlns:p14="http://schemas.microsoft.com/office/powerpoint/2010/main" val="3023784274"/>
      </p:ext>
    </p:extLst>
  </p:cSld>
  <p:clrMapOvr>
    <a:masterClrMapping/>
  </p:clrMapOvr>
  <mc:AlternateContent xmlns:mc="http://schemas.openxmlformats.org/markup-compatibility/2006" xmlns:p14="http://schemas.microsoft.com/office/powerpoint/2010/main">
    <mc:Choice Requires="p14">
      <p:transition spd="slow" p14:dur="1200" advClick="0" advTm="20000">
        <p14:prism dir="u"/>
      </p:transition>
    </mc:Choice>
    <mc:Fallback xmlns="">
      <p:transition spd="slow" advClick="0" advTm="20000">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1600200"/>
            <a:ext cx="8644467" cy="4862513"/>
          </a:xfrm>
          <a:prstGeom prst="rect">
            <a:avLst/>
          </a:prstGeom>
        </p:spPr>
      </p:pic>
      <p:sp>
        <p:nvSpPr>
          <p:cNvPr id="2" name="Title 1"/>
          <p:cNvSpPr>
            <a:spLocks noGrp="1"/>
          </p:cNvSpPr>
          <p:nvPr>
            <p:ph type="title"/>
          </p:nvPr>
        </p:nvSpPr>
        <p:spPr/>
        <p:txBody>
          <a:bodyPr/>
          <a:lstStyle/>
          <a:p>
            <a:r>
              <a:rPr lang="en-US" dirty="0" smtClean="0">
                <a:solidFill>
                  <a:schemeClr val="tx1"/>
                </a:solidFill>
                <a:latin typeface="Arial Black" panose="020B0A04020102020204" pitchFamily="34" charset="0"/>
              </a:rPr>
              <a:t>You’re Still Here?</a:t>
            </a:r>
            <a:endParaRPr lang="en-US" dirty="0">
              <a:solidFill>
                <a:schemeClr val="tx1"/>
              </a:solidFill>
              <a:latin typeface="Arial Black" panose="020B0A04020102020204" pitchFamily="34" charset="0"/>
            </a:endParaRPr>
          </a:p>
        </p:txBody>
      </p:sp>
      <p:sp>
        <p:nvSpPr>
          <p:cNvPr id="4" name="TextBox 3"/>
          <p:cNvSpPr txBox="1"/>
          <p:nvPr/>
        </p:nvSpPr>
        <p:spPr>
          <a:xfrm>
            <a:off x="838200" y="1600200"/>
            <a:ext cx="7391400" cy="523220"/>
          </a:xfrm>
          <a:prstGeom prst="rect">
            <a:avLst/>
          </a:prstGeom>
          <a:noFill/>
        </p:spPr>
        <p:txBody>
          <a:bodyPr wrap="square" rtlCol="0">
            <a:spAutoFit/>
          </a:bodyPr>
          <a:lstStyle/>
          <a:p>
            <a:pPr algn="ctr"/>
            <a:r>
              <a:rPr lang="en-US" sz="2800" dirty="0" smtClean="0">
                <a:solidFill>
                  <a:schemeClr val="bg1"/>
                </a:solidFill>
                <a:latin typeface="Arial Black" panose="020B0A04020102020204" pitchFamily="34" charset="0"/>
              </a:rPr>
              <a:t>It’s over. Go home.</a:t>
            </a:r>
            <a:endParaRPr lang="en-US" sz="2800" dirty="0">
              <a:solidFill>
                <a:schemeClr val="bg1"/>
              </a:solidFill>
              <a:latin typeface="Arial Black" panose="020B0A04020102020204" pitchFamily="34" charset="0"/>
            </a:endParaRPr>
          </a:p>
        </p:txBody>
      </p:sp>
      <p:sp>
        <p:nvSpPr>
          <p:cNvPr id="6" name="TextBox 5"/>
          <p:cNvSpPr txBox="1"/>
          <p:nvPr/>
        </p:nvSpPr>
        <p:spPr>
          <a:xfrm>
            <a:off x="855133" y="5896656"/>
            <a:ext cx="7391400" cy="523220"/>
          </a:xfrm>
          <a:prstGeom prst="rect">
            <a:avLst/>
          </a:prstGeom>
          <a:noFill/>
        </p:spPr>
        <p:txBody>
          <a:bodyPr wrap="square" rtlCol="0">
            <a:spAutoFit/>
          </a:bodyPr>
          <a:lstStyle/>
          <a:p>
            <a:pPr algn="ctr"/>
            <a:r>
              <a:rPr lang="en-US" sz="2800" dirty="0" smtClean="0">
                <a:solidFill>
                  <a:schemeClr val="bg1"/>
                </a:solidFill>
                <a:latin typeface="Arial Black" panose="020B0A04020102020204" pitchFamily="34" charset="0"/>
              </a:rPr>
              <a:t>Go.</a:t>
            </a:r>
            <a:endParaRPr lang="en-US" sz="2800" dirty="0">
              <a:solidFill>
                <a:schemeClr val="bg1"/>
              </a:solidFill>
              <a:latin typeface="Arial Black" panose="020B0A04020102020204" pitchFamily="34" charset="0"/>
            </a:endParaRPr>
          </a:p>
        </p:txBody>
      </p:sp>
    </p:spTree>
    <p:extLst>
      <p:ext uri="{BB962C8B-B14F-4D97-AF65-F5344CB8AC3E}">
        <p14:creationId xmlns:p14="http://schemas.microsoft.com/office/powerpoint/2010/main" val="3603435942"/>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latin typeface="Arial Black" panose="020B0A04020102020204" pitchFamily="34" charset="0"/>
              </a:rPr>
              <a:t>So, What’s an RDBMS?</a:t>
            </a:r>
            <a:endParaRPr lang="en-US" dirty="0">
              <a:solidFill>
                <a:schemeClr val="tx1"/>
              </a:solidFill>
              <a:latin typeface="Arial Black" panose="020B0A04020102020204" pitchFamily="34" charset="0"/>
            </a:endParaRPr>
          </a:p>
        </p:txBody>
      </p:sp>
      <p:sp>
        <p:nvSpPr>
          <p:cNvPr id="4" name="TextBox 3"/>
          <p:cNvSpPr txBox="1"/>
          <p:nvPr/>
        </p:nvSpPr>
        <p:spPr>
          <a:xfrm>
            <a:off x="914400" y="1600199"/>
            <a:ext cx="7924800" cy="507831"/>
          </a:xfrm>
          <a:prstGeom prst="rect">
            <a:avLst/>
          </a:prstGeom>
          <a:noFill/>
        </p:spPr>
        <p:txBody>
          <a:bodyPr wrap="square" rtlCol="0">
            <a:spAutoFit/>
          </a:bodyPr>
          <a:lstStyle/>
          <a:p>
            <a:pPr algn="ctr"/>
            <a:r>
              <a:rPr lang="en-US" sz="2700" b="1" dirty="0" smtClean="0">
                <a:latin typeface="Arial" panose="020B0604020202020204" pitchFamily="34" charset="0"/>
                <a:cs typeface="Arial" panose="020B0604020202020204" pitchFamily="34" charset="0"/>
              </a:rPr>
              <a:t>Relational Database Management System  </a:t>
            </a:r>
            <a:endParaRPr lang="en-US" sz="2700" b="1" dirty="0">
              <a:latin typeface="Arial" panose="020B0604020202020204" pitchFamily="34" charset="0"/>
              <a:cs typeface="Arial" panose="020B0604020202020204" pitchFamily="34" charset="0"/>
            </a:endParaRPr>
          </a:p>
        </p:txBody>
      </p:sp>
      <p:sp>
        <p:nvSpPr>
          <p:cNvPr id="5" name="TextBox 4"/>
          <p:cNvSpPr txBox="1"/>
          <p:nvPr/>
        </p:nvSpPr>
        <p:spPr>
          <a:xfrm>
            <a:off x="914400" y="2108031"/>
            <a:ext cx="7391400" cy="369332"/>
          </a:xfrm>
          <a:prstGeom prst="rect">
            <a:avLst/>
          </a:prstGeom>
          <a:noFill/>
        </p:spPr>
        <p:txBody>
          <a:bodyPr wrap="square" rtlCol="0">
            <a:spAutoFit/>
          </a:bodyPr>
          <a:lstStyle/>
          <a:p>
            <a:r>
              <a:rPr lang="en-US" b="1" dirty="0" smtClean="0">
                <a:latin typeface="Arial" panose="020B0604020202020204" pitchFamily="34" charset="0"/>
                <a:cs typeface="Arial" panose="020B0604020202020204" pitchFamily="34" charset="0"/>
              </a:rPr>
              <a:t>Data that has a relationship to other data.</a:t>
            </a:r>
          </a:p>
        </p:txBody>
      </p:sp>
      <p:sp>
        <p:nvSpPr>
          <p:cNvPr id="3" name="TextBox 2"/>
          <p:cNvSpPr txBox="1"/>
          <p:nvPr/>
        </p:nvSpPr>
        <p:spPr>
          <a:xfrm>
            <a:off x="914400" y="3429000"/>
            <a:ext cx="3429000" cy="1477328"/>
          </a:xfrm>
          <a:prstGeom prst="rect">
            <a:avLst/>
          </a:prstGeom>
          <a:noFill/>
        </p:spPr>
        <p:txBody>
          <a:bodyPr wrap="square" rtlCol="0">
            <a:spAutoFit/>
          </a:bodyPr>
          <a:lstStyle/>
          <a:p>
            <a:r>
              <a:rPr lang="en-US" dirty="0" smtClean="0">
                <a:latin typeface="Arial" panose="020B0604020202020204" pitchFamily="34" charset="0"/>
                <a:cs typeface="Arial" panose="020B0604020202020204" pitchFamily="34" charset="0"/>
              </a:rPr>
              <a:t>Data is stored in tables and a RDBMS tracks and manages the relationship between multiple tables. A database is simply a collection of tables.</a:t>
            </a:r>
            <a:endParaRPr lang="en-US" dirty="0">
              <a:latin typeface="Arial" panose="020B0604020202020204" pitchFamily="34" charset="0"/>
              <a:cs typeface="Arial" panose="020B0604020202020204" pitchFamily="34" charset="0"/>
            </a:endParaRP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610100" y="2895600"/>
            <a:ext cx="3962400" cy="29718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621241123"/>
      </p:ext>
    </p:extLst>
  </p:cSld>
  <p:clrMapOvr>
    <a:masterClrMapping/>
  </p:clrMapOvr>
  <mc:AlternateContent xmlns:mc="http://schemas.openxmlformats.org/markup-compatibility/2006" xmlns:p14="http://schemas.microsoft.com/office/powerpoint/2010/main">
    <mc:Choice Requires="p14">
      <p:transition spd="slow" p14:dur="1200">
        <p14:prism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latin typeface="Arial Black" panose="020B0A04020102020204" pitchFamily="34" charset="0"/>
              </a:rPr>
              <a:t>So, What’s SQL Then?</a:t>
            </a:r>
            <a:endParaRPr lang="en-US" dirty="0">
              <a:solidFill>
                <a:schemeClr val="tx1"/>
              </a:solidFill>
              <a:latin typeface="Arial Black" panose="020B0A04020102020204" pitchFamily="34" charset="0"/>
            </a:endParaRPr>
          </a:p>
        </p:txBody>
      </p:sp>
      <p:sp>
        <p:nvSpPr>
          <p:cNvPr id="4" name="TextBox 3"/>
          <p:cNvSpPr txBox="1"/>
          <p:nvPr/>
        </p:nvSpPr>
        <p:spPr>
          <a:xfrm>
            <a:off x="914400" y="1600200"/>
            <a:ext cx="7696200" cy="523220"/>
          </a:xfrm>
          <a:prstGeom prst="rect">
            <a:avLst/>
          </a:prstGeom>
          <a:noFill/>
        </p:spPr>
        <p:txBody>
          <a:bodyPr wrap="square" rtlCol="0">
            <a:spAutoFit/>
          </a:bodyPr>
          <a:lstStyle/>
          <a:p>
            <a:r>
              <a:rPr lang="en-US" sz="2700" b="1" dirty="0" smtClean="0">
                <a:latin typeface="Arial" panose="020B0604020202020204" pitchFamily="34" charset="0"/>
                <a:cs typeface="Arial" panose="020B0604020202020204" pitchFamily="34" charset="0"/>
              </a:rPr>
              <a:t>Structured Query Language</a:t>
            </a:r>
            <a:endParaRPr lang="en-US" sz="2700" b="1" dirty="0">
              <a:latin typeface="Arial" panose="020B0604020202020204" pitchFamily="34" charset="0"/>
              <a:cs typeface="Arial" panose="020B0604020202020204" pitchFamily="34" charset="0"/>
            </a:endParaRPr>
          </a:p>
        </p:txBody>
      </p:sp>
      <p:sp>
        <p:nvSpPr>
          <p:cNvPr id="5" name="TextBox 4"/>
          <p:cNvSpPr txBox="1"/>
          <p:nvPr/>
        </p:nvSpPr>
        <p:spPr>
          <a:xfrm>
            <a:off x="914400" y="2039034"/>
            <a:ext cx="7581900" cy="646331"/>
          </a:xfrm>
          <a:prstGeom prst="rect">
            <a:avLst/>
          </a:prstGeom>
          <a:noFill/>
        </p:spPr>
        <p:txBody>
          <a:bodyPr wrap="square" rtlCol="0">
            <a:spAutoFit/>
          </a:bodyPr>
          <a:lstStyle/>
          <a:p>
            <a:r>
              <a:rPr lang="en-US" b="1" dirty="0" smtClean="0">
                <a:latin typeface="Arial" panose="020B0604020202020204" pitchFamily="34" charset="0"/>
                <a:cs typeface="Arial" panose="020B0604020202020204" pitchFamily="34" charset="0"/>
              </a:rPr>
              <a:t>A programming language written to easily ask questions and get answers from databases.</a:t>
            </a:r>
            <a:endParaRPr lang="en-US" b="1" dirty="0">
              <a:latin typeface="Arial" panose="020B0604020202020204" pitchFamily="34" charset="0"/>
              <a:cs typeface="Arial" panose="020B0604020202020204" pitchFamily="34" charset="0"/>
            </a:endParaRPr>
          </a:p>
        </p:txBody>
      </p:sp>
      <p:sp>
        <p:nvSpPr>
          <p:cNvPr id="6" name="TextBox 5"/>
          <p:cNvSpPr txBox="1"/>
          <p:nvPr/>
        </p:nvSpPr>
        <p:spPr>
          <a:xfrm>
            <a:off x="914400" y="3429000"/>
            <a:ext cx="3962400" cy="2308324"/>
          </a:xfrm>
          <a:prstGeom prst="rect">
            <a:avLst/>
          </a:prstGeom>
          <a:noFill/>
        </p:spPr>
        <p:txBody>
          <a:bodyPr wrap="square" rtlCol="0">
            <a:spAutoFit/>
          </a:bodyPr>
          <a:lstStyle/>
          <a:p>
            <a:r>
              <a:rPr lang="en-US" b="1" dirty="0" smtClean="0">
                <a:latin typeface="Arial" panose="020B0604020202020204" pitchFamily="34" charset="0"/>
                <a:cs typeface="Arial" panose="020B0604020202020204" pitchFamily="34" charset="0"/>
              </a:rPr>
              <a:t>Queries can be broken down </a:t>
            </a:r>
          </a:p>
          <a:p>
            <a:r>
              <a:rPr lang="en-US" b="1" dirty="0" smtClean="0">
                <a:latin typeface="Arial" panose="020B0604020202020204" pitchFamily="34" charset="0"/>
                <a:cs typeface="Arial" panose="020B0604020202020204" pitchFamily="34" charset="0"/>
              </a:rPr>
              <a:t>into three</a:t>
            </a:r>
            <a:r>
              <a:rPr lang="en-US" b="1" dirty="0" smtClean="0">
                <a:solidFill>
                  <a:srgbClr val="92D050"/>
                </a:solidFill>
                <a:latin typeface="Arial" panose="020B0604020202020204" pitchFamily="34" charset="0"/>
                <a:cs typeface="Arial" panose="020B0604020202020204" pitchFamily="34" charset="0"/>
              </a:rPr>
              <a:t>*</a:t>
            </a:r>
            <a:r>
              <a:rPr lang="en-US" b="1" dirty="0" smtClean="0">
                <a:latin typeface="Arial" panose="020B0604020202020204" pitchFamily="34" charset="0"/>
                <a:cs typeface="Arial" panose="020B0604020202020204" pitchFamily="34" charset="0"/>
              </a:rPr>
              <a:t> parts:</a:t>
            </a:r>
          </a:p>
          <a:p>
            <a:endParaRPr lang="en-US" b="1" dirty="0" smtClean="0">
              <a:latin typeface="Arial" panose="020B0604020202020204" pitchFamily="34" charset="0"/>
              <a:cs typeface="Arial" panose="020B0604020202020204" pitchFamily="34" charset="0"/>
            </a:endParaRPr>
          </a:p>
          <a:p>
            <a:pPr marL="342900" indent="-342900">
              <a:buFont typeface="+mj-lt"/>
              <a:buAutoNum type="arabicPeriod"/>
            </a:pPr>
            <a:r>
              <a:rPr lang="en-US" b="1" dirty="0" smtClean="0">
                <a:latin typeface="Arial" panose="020B0604020202020204" pitchFamily="34" charset="0"/>
                <a:cs typeface="Arial" panose="020B0604020202020204" pitchFamily="34" charset="0"/>
              </a:rPr>
              <a:t>A list of the things you want</a:t>
            </a:r>
          </a:p>
          <a:p>
            <a:pPr marL="342900" indent="-342900">
              <a:buFont typeface="+mj-lt"/>
              <a:buAutoNum type="arabicPeriod"/>
            </a:pPr>
            <a:r>
              <a:rPr lang="en-US" b="1" dirty="0">
                <a:latin typeface="Arial" panose="020B0604020202020204" pitchFamily="34" charset="0"/>
                <a:cs typeface="Arial" panose="020B0604020202020204" pitchFamily="34" charset="0"/>
              </a:rPr>
              <a:t>f</a:t>
            </a:r>
            <a:r>
              <a:rPr lang="en-US" b="1" dirty="0" smtClean="0">
                <a:latin typeface="Arial" panose="020B0604020202020204" pitchFamily="34" charset="0"/>
                <a:cs typeface="Arial" panose="020B0604020202020204" pitchFamily="34" charset="0"/>
              </a:rPr>
              <a:t>rom a collection of things</a:t>
            </a:r>
          </a:p>
          <a:p>
            <a:pPr marL="342900" indent="-342900">
              <a:buFont typeface="+mj-lt"/>
              <a:buAutoNum type="arabicPeriod"/>
            </a:pPr>
            <a:r>
              <a:rPr lang="en-US" b="1" dirty="0">
                <a:latin typeface="Arial" panose="020B0604020202020204" pitchFamily="34" charset="0"/>
                <a:cs typeface="Arial" panose="020B0604020202020204" pitchFamily="34" charset="0"/>
              </a:rPr>
              <a:t>t</a:t>
            </a:r>
            <a:r>
              <a:rPr lang="en-US" b="1" dirty="0" smtClean="0">
                <a:latin typeface="Arial" panose="020B0604020202020204" pitchFamily="34" charset="0"/>
                <a:cs typeface="Arial" panose="020B0604020202020204" pitchFamily="34" charset="0"/>
              </a:rPr>
              <a:t>hat meet certain criteria</a:t>
            </a:r>
          </a:p>
          <a:p>
            <a:pPr marL="342900" indent="-342900">
              <a:buFont typeface="+mj-lt"/>
              <a:buAutoNum type="arabicPeriod"/>
            </a:pPr>
            <a:r>
              <a:rPr lang="en-US" b="1" dirty="0" smtClean="0">
                <a:solidFill>
                  <a:srgbClr val="00B050"/>
                </a:solidFill>
                <a:latin typeface="Arial" panose="020B0604020202020204" pitchFamily="34" charset="0"/>
                <a:cs typeface="Arial" panose="020B0604020202020204" pitchFamily="34" charset="0"/>
              </a:rPr>
              <a:t>Sorted in a specific way. (Optional)</a:t>
            </a:r>
            <a:endParaRPr lang="en-US" b="1" dirty="0">
              <a:solidFill>
                <a:srgbClr val="00B050"/>
              </a:solidFill>
              <a:latin typeface="Arial" panose="020B0604020202020204" pitchFamily="34" charset="0"/>
              <a:cs typeface="Arial" panose="020B0604020202020204" pitchFamily="34" charset="0"/>
            </a:endParaRP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804261" y="3124200"/>
            <a:ext cx="4034939" cy="308000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669878660"/>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100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par>
                                <p:cTn id="8" presetID="10" presetClass="entr" presetSubtype="0" fill="hold" nodeType="withEffect">
                                  <p:stCondLst>
                                    <p:cond delay="1000"/>
                                  </p:stCondLst>
                                  <p:childTnLst>
                                    <p:set>
                                      <p:cBhvr>
                                        <p:cTn id="9" dur="1" fill="hold">
                                          <p:stCondLst>
                                            <p:cond delay="0"/>
                                          </p:stCondLst>
                                        </p:cTn>
                                        <p:tgtEl>
                                          <p:spTgt spid="6">
                                            <p:txEl>
                                              <p:pRg st="1" end="1"/>
                                            </p:txEl>
                                          </p:spTgt>
                                        </p:tgtEl>
                                        <p:attrNameLst>
                                          <p:attrName>style.visibility</p:attrName>
                                        </p:attrNameLst>
                                      </p:cBhvr>
                                      <p:to>
                                        <p:strVal val="visible"/>
                                      </p:to>
                                    </p:set>
                                    <p:animEffect transition="in" filter="fade">
                                      <p:cBhvr>
                                        <p:cTn id="10" dur="500"/>
                                        <p:tgtEl>
                                          <p:spTgt spid="6">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animEffect transition="in" filter="wipe(left)">
                                      <p:cBhvr>
                                        <p:cTn id="15" dur="500"/>
                                        <p:tgtEl>
                                          <p:spTgt spid="6">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6">
                                            <p:txEl>
                                              <p:pRg st="4" end="4"/>
                                            </p:txEl>
                                          </p:spTgt>
                                        </p:tgtEl>
                                        <p:attrNameLst>
                                          <p:attrName>style.visibility</p:attrName>
                                        </p:attrNameLst>
                                      </p:cBhvr>
                                      <p:to>
                                        <p:strVal val="visible"/>
                                      </p:to>
                                    </p:set>
                                    <p:animEffect transition="in" filter="wipe(left)">
                                      <p:cBhvr>
                                        <p:cTn id="20" dur="500"/>
                                        <p:tgtEl>
                                          <p:spTgt spid="6">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6">
                                            <p:txEl>
                                              <p:pRg st="5" end="5"/>
                                            </p:txEl>
                                          </p:spTgt>
                                        </p:tgtEl>
                                        <p:attrNameLst>
                                          <p:attrName>style.visibility</p:attrName>
                                        </p:attrNameLst>
                                      </p:cBhvr>
                                      <p:to>
                                        <p:strVal val="visible"/>
                                      </p:to>
                                    </p:set>
                                    <p:animEffect transition="in" filter="wipe(left)">
                                      <p:cBhvr>
                                        <p:cTn id="25" dur="500"/>
                                        <p:tgtEl>
                                          <p:spTgt spid="6">
                                            <p:txEl>
                                              <p:pRg st="5" end="5"/>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6">
                                            <p:txEl>
                                              <p:pRg st="6" end="6"/>
                                            </p:txEl>
                                          </p:spTgt>
                                        </p:tgtEl>
                                        <p:attrNameLst>
                                          <p:attrName>style.visibility</p:attrName>
                                        </p:attrNameLst>
                                      </p:cBhvr>
                                      <p:to>
                                        <p:strVal val="visible"/>
                                      </p:to>
                                    </p:set>
                                    <p:animEffect transition="in" filter="wipe(left)">
                                      <p:cBhvr>
                                        <p:cTn id="30" dur="500"/>
                                        <p:tgtEl>
                                          <p:spTgt spid="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latin typeface="Arial Black" panose="020B0A04020102020204" pitchFamily="34" charset="0"/>
              </a:rPr>
              <a:t>So Tell Me What You Want </a:t>
            </a:r>
            <a:endParaRPr lang="en-US" dirty="0">
              <a:solidFill>
                <a:schemeClr val="tx1"/>
              </a:solidFill>
              <a:latin typeface="Arial Black" panose="020B0A04020102020204" pitchFamily="34" charset="0"/>
            </a:endParaRPr>
          </a:p>
        </p:txBody>
      </p:sp>
      <p:sp>
        <p:nvSpPr>
          <p:cNvPr id="4" name="TextBox 3"/>
          <p:cNvSpPr txBox="1"/>
          <p:nvPr/>
        </p:nvSpPr>
        <p:spPr>
          <a:xfrm>
            <a:off x="914400" y="1600200"/>
            <a:ext cx="3407229" cy="646331"/>
          </a:xfrm>
          <a:prstGeom prst="rect">
            <a:avLst/>
          </a:prstGeom>
          <a:noFill/>
        </p:spPr>
        <p:txBody>
          <a:bodyPr wrap="square" rtlCol="0">
            <a:spAutoFit/>
          </a:bodyPr>
          <a:lstStyle/>
          <a:p>
            <a:r>
              <a:rPr lang="en-US" b="1" dirty="0" smtClean="0">
                <a:latin typeface="Arial" panose="020B0604020202020204" pitchFamily="34" charset="0"/>
                <a:cs typeface="Arial" panose="020B0604020202020204" pitchFamily="34" charset="0"/>
              </a:rPr>
              <a:t>SELECT statements return data from tables.</a:t>
            </a:r>
            <a:endParaRPr lang="en-US" b="1" dirty="0">
              <a:latin typeface="Arial" panose="020B0604020202020204" pitchFamily="34" charset="0"/>
              <a:cs typeface="Arial" panose="020B0604020202020204" pitchFamily="34" charset="0"/>
            </a:endParaRPr>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3048000"/>
            <a:ext cx="8839200" cy="3701415"/>
          </a:xfrm>
          <a:prstGeom prst="rect">
            <a:avLst/>
          </a:prstGeom>
        </p:spPr>
      </p:pic>
      <p:sp>
        <p:nvSpPr>
          <p:cNvPr id="11" name="TextBox 10"/>
          <p:cNvSpPr txBox="1"/>
          <p:nvPr/>
        </p:nvSpPr>
        <p:spPr>
          <a:xfrm>
            <a:off x="5486401" y="1567542"/>
            <a:ext cx="2743200" cy="646331"/>
          </a:xfrm>
          <a:prstGeom prst="rect">
            <a:avLst/>
          </a:prstGeom>
          <a:noFill/>
        </p:spPr>
        <p:txBody>
          <a:bodyPr wrap="square" rtlCol="0">
            <a:spAutoFit/>
          </a:bodyPr>
          <a:lstStyle/>
          <a:p>
            <a:r>
              <a:rPr lang="en-US" b="1" dirty="0" smtClean="0">
                <a:latin typeface="Arial" panose="020B0604020202020204" pitchFamily="34" charset="0"/>
                <a:cs typeface="Arial" panose="020B0604020202020204" pitchFamily="34" charset="0"/>
              </a:rPr>
              <a:t>SELECT *</a:t>
            </a:r>
          </a:p>
          <a:p>
            <a:r>
              <a:rPr lang="en-US" b="1" dirty="0" smtClean="0">
                <a:latin typeface="Arial" panose="020B0604020202020204" pitchFamily="34" charset="0"/>
                <a:cs typeface="Arial" panose="020B0604020202020204" pitchFamily="34" charset="0"/>
              </a:rPr>
              <a:t>FROM spice</a:t>
            </a:r>
            <a:endParaRPr lang="en-US" b="1" dirty="0">
              <a:latin typeface="Arial" panose="020B0604020202020204" pitchFamily="34" charset="0"/>
              <a:cs typeface="Arial" panose="020B0604020202020204" pitchFamily="34" charset="0"/>
            </a:endParaRPr>
          </a:p>
        </p:txBody>
      </p:sp>
      <p:sp>
        <p:nvSpPr>
          <p:cNvPr id="7" name="TextBox 6"/>
          <p:cNvSpPr txBox="1"/>
          <p:nvPr/>
        </p:nvSpPr>
        <p:spPr>
          <a:xfrm>
            <a:off x="1828800" y="2362200"/>
            <a:ext cx="5486400" cy="646331"/>
          </a:xfrm>
          <a:prstGeom prst="rect">
            <a:avLst/>
          </a:prstGeom>
          <a:noFill/>
        </p:spPr>
        <p:txBody>
          <a:bodyPr wrap="square" rtlCol="0">
            <a:spAutoFit/>
          </a:bodyPr>
          <a:lstStyle/>
          <a:p>
            <a:pPr algn="ctr"/>
            <a:r>
              <a:rPr lang="en-US" dirty="0" smtClean="0">
                <a:solidFill>
                  <a:schemeClr val="accent5">
                    <a:lumMod val="50000"/>
                  </a:schemeClr>
                </a:solidFill>
                <a:latin typeface="Arial" panose="020B0604020202020204" pitchFamily="34" charset="0"/>
                <a:cs typeface="Arial" panose="020B0604020202020204" pitchFamily="34" charset="0"/>
              </a:rPr>
              <a:t>Tip: Only return the columns you want (this is more efficient and queries will return results faster).</a:t>
            </a:r>
          </a:p>
        </p:txBody>
      </p:sp>
      <p:sp>
        <p:nvSpPr>
          <p:cNvPr id="8" name="TextBox 7"/>
          <p:cNvSpPr txBox="1"/>
          <p:nvPr/>
        </p:nvSpPr>
        <p:spPr>
          <a:xfrm>
            <a:off x="5486400" y="1567542"/>
            <a:ext cx="1676400" cy="646331"/>
          </a:xfrm>
          <a:prstGeom prst="rect">
            <a:avLst/>
          </a:prstGeom>
          <a:noFill/>
        </p:spPr>
        <p:txBody>
          <a:bodyPr wrap="square" rtlCol="0">
            <a:spAutoFit/>
          </a:bodyPr>
          <a:lstStyle/>
          <a:p>
            <a:r>
              <a:rPr lang="en-US" b="1" dirty="0" smtClean="0">
                <a:latin typeface="Arial" panose="020B0604020202020204" pitchFamily="34" charset="0"/>
                <a:cs typeface="Arial" panose="020B0604020202020204" pitchFamily="34" charset="0"/>
              </a:rPr>
              <a:t>SELECT girls</a:t>
            </a:r>
          </a:p>
          <a:p>
            <a:r>
              <a:rPr lang="en-US" b="1" dirty="0" smtClean="0">
                <a:latin typeface="Arial" panose="020B0604020202020204" pitchFamily="34" charset="0"/>
                <a:cs typeface="Arial" panose="020B0604020202020204" pitchFamily="34" charset="0"/>
              </a:rPr>
              <a:t>FROM spice</a:t>
            </a:r>
            <a:endParaRPr lang="en-US"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53312762"/>
      </p:ext>
    </p:extLst>
  </p:cSld>
  <p:clrMapOvr>
    <a:masterClrMapping/>
  </p:clrMapOvr>
  <mc:AlternateContent xmlns:mc="http://schemas.openxmlformats.org/markup-compatibility/2006" xmlns:p14="http://schemas.microsoft.com/office/powerpoint/2010/main">
    <mc:Choice Requires="p14">
      <p:transition spd="slow" p14:dur="1200">
        <p14:prism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32" fill="hold" nodeType="withEffect">
                                  <p:stCondLst>
                                    <p:cond delay="1000"/>
                                  </p:stCondLst>
                                  <p:childTnLst>
                                    <p:set>
                                      <p:cBhvr>
                                        <p:cTn id="6" dur="1" fill="hold">
                                          <p:stCondLst>
                                            <p:cond delay="0"/>
                                          </p:stCondLst>
                                        </p:cTn>
                                        <p:tgtEl>
                                          <p:spTgt spid="10"/>
                                        </p:tgtEl>
                                        <p:attrNameLst>
                                          <p:attrName>style.visibility</p:attrName>
                                        </p:attrNameLst>
                                      </p:cBhvr>
                                      <p:to>
                                        <p:strVal val="visible"/>
                                      </p:to>
                                    </p:set>
                                    <p:animEffect transition="in" filter="circle(out)">
                                      <p:cBhvr>
                                        <p:cTn id="7" dur="20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xit" presetSubtype="8" fill="hold" grpId="0" nodeType="clickEffect">
                                  <p:stCondLst>
                                    <p:cond delay="0"/>
                                  </p:stCondLst>
                                  <p:childTnLst>
                                    <p:animEffect transition="out" filter="wipe(left)">
                                      <p:cBhvr>
                                        <p:cTn id="11" dur="500"/>
                                        <p:tgtEl>
                                          <p:spTgt spid="11">
                                            <p:txEl>
                                              <p:pRg st="0" end="0"/>
                                            </p:txEl>
                                          </p:spTgt>
                                        </p:tgtEl>
                                      </p:cBhvr>
                                    </p:animEffect>
                                    <p:set>
                                      <p:cBhvr>
                                        <p:cTn id="12" dur="1" fill="hold">
                                          <p:stCondLst>
                                            <p:cond delay="499"/>
                                          </p:stCondLst>
                                        </p:cTn>
                                        <p:tgtEl>
                                          <p:spTgt spid="11">
                                            <p:txEl>
                                              <p:pRg st="0" end="0"/>
                                            </p:txEl>
                                          </p:spTgt>
                                        </p:tgtEl>
                                        <p:attrNameLst>
                                          <p:attrName>style.visibility</p:attrName>
                                        </p:attrNameLst>
                                      </p:cBhvr>
                                      <p:to>
                                        <p:strVal val="hidden"/>
                                      </p:to>
                                    </p:set>
                                  </p:childTnLst>
                                </p:cTn>
                              </p:par>
                              <p:par>
                                <p:cTn id="13" presetID="22" presetClass="exit" presetSubtype="8" fill="hold" grpId="0" nodeType="withEffect">
                                  <p:stCondLst>
                                    <p:cond delay="0"/>
                                  </p:stCondLst>
                                  <p:childTnLst>
                                    <p:animEffect transition="out" filter="wipe(left)">
                                      <p:cBhvr>
                                        <p:cTn id="14" dur="500"/>
                                        <p:tgtEl>
                                          <p:spTgt spid="11">
                                            <p:txEl>
                                              <p:pRg st="1" end="1"/>
                                            </p:txEl>
                                          </p:spTgt>
                                        </p:tgtEl>
                                      </p:cBhvr>
                                    </p:animEffect>
                                    <p:set>
                                      <p:cBhvr>
                                        <p:cTn id="15" dur="1" fill="hold">
                                          <p:stCondLst>
                                            <p:cond delay="499"/>
                                          </p:stCondLst>
                                        </p:cTn>
                                        <p:tgtEl>
                                          <p:spTgt spid="11">
                                            <p:txEl>
                                              <p:pRg st="1" end="1"/>
                                            </p:txEl>
                                          </p:spTgt>
                                        </p:tgtEl>
                                        <p:attrNameLst>
                                          <p:attrName>style.visibility</p:attrName>
                                        </p:attrNameLst>
                                      </p:cBhvr>
                                      <p:to>
                                        <p:strVal val="hidden"/>
                                      </p:to>
                                    </p:set>
                                  </p:childTnLst>
                                </p:cTn>
                              </p:par>
                              <p:par>
                                <p:cTn id="16" presetID="10" presetClass="entr" presetSubtype="0"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500"/>
                                        <p:tgtEl>
                                          <p:spTgt spid="7"/>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wipe(left)">
                                      <p:cBhvr>
                                        <p:cTn id="2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allAtOnce"/>
      <p:bldP spid="7" grpId="0"/>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latin typeface="Arial Black" panose="020B0A04020102020204" pitchFamily="34" charset="0"/>
              </a:rPr>
              <a:t>Demo Time</a:t>
            </a:r>
            <a:endParaRPr lang="en-US" dirty="0">
              <a:solidFill>
                <a:schemeClr val="tx1"/>
              </a:solidFill>
              <a:latin typeface="Arial Black" panose="020B0A04020102020204" pitchFamily="34" charset="0"/>
            </a:endParaRPr>
          </a:p>
        </p:txBody>
      </p:sp>
      <p:sp>
        <p:nvSpPr>
          <p:cNvPr id="3" name="TextBox 2"/>
          <p:cNvSpPr txBox="1"/>
          <p:nvPr/>
        </p:nvSpPr>
        <p:spPr>
          <a:xfrm>
            <a:off x="2667000" y="2489422"/>
            <a:ext cx="3733800" cy="646331"/>
          </a:xfrm>
          <a:prstGeom prst="rect">
            <a:avLst/>
          </a:prstGeom>
          <a:noFill/>
        </p:spPr>
        <p:txBody>
          <a:bodyPr wrap="square" rtlCol="0">
            <a:spAutoFit/>
          </a:bodyPr>
          <a:lstStyle/>
          <a:p>
            <a:pPr algn="ctr"/>
            <a:r>
              <a:rPr lang="en-US" b="1" dirty="0" smtClean="0">
                <a:latin typeface="Arial Black" panose="020B0A04020102020204" pitchFamily="34" charset="0"/>
                <a:cs typeface="Arial" panose="020B0604020202020204" pitchFamily="34" charset="0"/>
              </a:rPr>
              <a:t>Let’s connect to SQL Server and return some data.</a:t>
            </a:r>
            <a:endParaRPr lang="en-US" b="1" dirty="0">
              <a:latin typeface="Arial Black" panose="020B0A04020102020204" pitchFamily="34" charset="0"/>
              <a:cs typeface="Arial" panose="020B0604020202020204" pitchFamily="34" charset="0"/>
            </a:endParaRPr>
          </a:p>
        </p:txBody>
      </p:sp>
    </p:spTree>
    <p:extLst>
      <p:ext uri="{BB962C8B-B14F-4D97-AF65-F5344CB8AC3E}">
        <p14:creationId xmlns:p14="http://schemas.microsoft.com/office/powerpoint/2010/main" val="2213507977"/>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latin typeface="Arial Black" panose="020B0A04020102020204" pitchFamily="34" charset="0"/>
              </a:rPr>
              <a:t>No, What You Really, Really Want</a:t>
            </a:r>
            <a:endParaRPr lang="en-US" dirty="0">
              <a:solidFill>
                <a:schemeClr val="tx1"/>
              </a:solidFill>
              <a:latin typeface="Arial Black" panose="020B0A04020102020204" pitchFamily="34" charset="0"/>
            </a:endParaRPr>
          </a:p>
        </p:txBody>
      </p:sp>
      <p:sp>
        <p:nvSpPr>
          <p:cNvPr id="4" name="TextBox 3"/>
          <p:cNvSpPr txBox="1"/>
          <p:nvPr/>
        </p:nvSpPr>
        <p:spPr>
          <a:xfrm>
            <a:off x="5486400" y="1632857"/>
            <a:ext cx="3276600" cy="923330"/>
          </a:xfrm>
          <a:prstGeom prst="rect">
            <a:avLst/>
          </a:prstGeom>
          <a:noFill/>
        </p:spPr>
        <p:txBody>
          <a:bodyPr wrap="square" rtlCol="0">
            <a:spAutoFit/>
          </a:bodyPr>
          <a:lstStyle/>
          <a:p>
            <a:r>
              <a:rPr lang="en-US" b="1" dirty="0" smtClean="0">
                <a:latin typeface="Arial" panose="020B0604020202020204" pitchFamily="34" charset="0"/>
                <a:cs typeface="Arial" panose="020B0604020202020204" pitchFamily="34" charset="0"/>
              </a:rPr>
              <a:t>SELECT girls</a:t>
            </a:r>
          </a:p>
          <a:p>
            <a:r>
              <a:rPr lang="en-US" b="1" dirty="0" smtClean="0">
                <a:latin typeface="Arial" panose="020B0604020202020204" pitchFamily="34" charset="0"/>
                <a:cs typeface="Arial" panose="020B0604020202020204" pitchFamily="34" charset="0"/>
              </a:rPr>
              <a:t>FROM spice</a:t>
            </a:r>
          </a:p>
          <a:p>
            <a:r>
              <a:rPr lang="en-US" b="1" dirty="0" smtClean="0">
                <a:latin typeface="Arial" panose="020B0604020202020204" pitchFamily="34" charset="0"/>
                <a:cs typeface="Arial" panose="020B0604020202020204" pitchFamily="34" charset="0"/>
              </a:rPr>
              <a:t>WHERE name &lt;&gt; ‘sporty’</a:t>
            </a:r>
            <a:endParaRPr lang="en-US" b="1" dirty="0">
              <a:latin typeface="Arial" panose="020B0604020202020204" pitchFamily="34" charset="0"/>
              <a:cs typeface="Arial" panose="020B0604020202020204" pitchFamily="34" charset="0"/>
            </a:endParaRPr>
          </a:p>
        </p:txBody>
      </p:sp>
      <p:sp>
        <p:nvSpPr>
          <p:cNvPr id="8" name="TextBox 7"/>
          <p:cNvSpPr txBox="1"/>
          <p:nvPr/>
        </p:nvSpPr>
        <p:spPr>
          <a:xfrm>
            <a:off x="914400" y="1589314"/>
            <a:ext cx="4114800" cy="923330"/>
          </a:xfrm>
          <a:prstGeom prst="rect">
            <a:avLst/>
          </a:prstGeom>
          <a:noFill/>
        </p:spPr>
        <p:txBody>
          <a:bodyPr wrap="square" rtlCol="0">
            <a:spAutoFit/>
          </a:bodyPr>
          <a:lstStyle/>
          <a:p>
            <a:r>
              <a:rPr lang="en-US" b="1" dirty="0" smtClean="0">
                <a:latin typeface="Arial" panose="020B0604020202020204" pitchFamily="34" charset="0"/>
                <a:cs typeface="Arial" panose="020B0604020202020204" pitchFamily="34" charset="0"/>
              </a:rPr>
              <a:t>Filters keep data you don’t want from reaching you:</a:t>
            </a:r>
          </a:p>
          <a:p>
            <a:r>
              <a:rPr lang="en-US" b="1" dirty="0" smtClean="0">
                <a:latin typeface="Arial" panose="020B0604020202020204" pitchFamily="34" charset="0"/>
                <a:cs typeface="Arial" panose="020B0604020202020204" pitchFamily="34" charset="0"/>
              </a:rPr>
              <a:t>=, &gt;, &lt;, &lt;&gt;, IN, LIKE, EXISTS</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3004185"/>
            <a:ext cx="8839200" cy="3701415"/>
          </a:xfrm>
          <a:prstGeom prst="rect">
            <a:avLst/>
          </a:prstGeom>
        </p:spPr>
      </p:pic>
    </p:spTree>
    <p:extLst>
      <p:ext uri="{BB962C8B-B14F-4D97-AF65-F5344CB8AC3E}">
        <p14:creationId xmlns:p14="http://schemas.microsoft.com/office/powerpoint/2010/main" val="2309793977"/>
      </p:ext>
    </p:extLst>
  </p:cSld>
  <p:clrMapOvr>
    <a:masterClrMapping/>
  </p:clrMapOvr>
  <mc:AlternateContent xmlns:mc="http://schemas.openxmlformats.org/markup-compatibility/2006" xmlns:p14="http://schemas.microsoft.com/office/powerpoint/2010/main">
    <mc:Choice Requires="p14">
      <p:transition spd="slow" p14:dur="2000">
        <p14:ferris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right)">
                                      <p:cBhvr>
                                        <p:cTn id="7" dur="500"/>
                                        <p:tgtEl>
                                          <p:spTgt spid="4"/>
                                        </p:tgtEl>
                                      </p:cBhvr>
                                    </p:animEffect>
                                  </p:childTnLst>
                                </p:cTn>
                              </p:par>
                              <p:par>
                                <p:cTn id="8" presetID="10" presetClass="entr" presetSubtype="0" fill="hold" nodeType="withEffect">
                                  <p:stCondLst>
                                    <p:cond delay="200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latin typeface="Arial Black" panose="020B0A04020102020204" pitchFamily="34" charset="0"/>
              </a:rPr>
              <a:t>Demo Time</a:t>
            </a:r>
            <a:endParaRPr lang="en-US" dirty="0">
              <a:solidFill>
                <a:schemeClr val="tx1"/>
              </a:solidFill>
              <a:latin typeface="Arial Black" panose="020B0A04020102020204" pitchFamily="34" charset="0"/>
            </a:endParaRPr>
          </a:p>
        </p:txBody>
      </p:sp>
      <p:sp>
        <p:nvSpPr>
          <p:cNvPr id="3" name="TextBox 2"/>
          <p:cNvSpPr txBox="1"/>
          <p:nvPr/>
        </p:nvSpPr>
        <p:spPr>
          <a:xfrm>
            <a:off x="2743200" y="2743200"/>
            <a:ext cx="3657600" cy="646331"/>
          </a:xfrm>
          <a:prstGeom prst="rect">
            <a:avLst/>
          </a:prstGeom>
          <a:noFill/>
        </p:spPr>
        <p:txBody>
          <a:bodyPr wrap="square" rtlCol="0">
            <a:spAutoFit/>
          </a:bodyPr>
          <a:lstStyle/>
          <a:p>
            <a:pPr algn="ctr"/>
            <a:r>
              <a:rPr lang="en-US" dirty="0" smtClean="0">
                <a:latin typeface="Arial Black" panose="020B0A04020102020204" pitchFamily="34" charset="0"/>
              </a:rPr>
              <a:t>Maybe let’s return a little less data.</a:t>
            </a:r>
            <a:endParaRPr lang="en-US" dirty="0">
              <a:latin typeface="Arial Black" panose="020B0A04020102020204" pitchFamily="34" charset="0"/>
            </a:endParaRPr>
          </a:p>
        </p:txBody>
      </p:sp>
    </p:spTree>
    <p:extLst>
      <p:ext uri="{BB962C8B-B14F-4D97-AF65-F5344CB8AC3E}">
        <p14:creationId xmlns:p14="http://schemas.microsoft.com/office/powerpoint/2010/main" val="724752337"/>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1614</TotalTime>
  <Words>1685</Words>
  <Application>Microsoft Office PowerPoint</Application>
  <PresentationFormat>On-screen Show (4:3)</PresentationFormat>
  <Paragraphs>256</Paragraphs>
  <Slides>35</Slides>
  <Notes>1</Notes>
  <HiddenSlides>0</HiddenSlides>
  <MMClips>0</MMClips>
  <ScaleCrop>false</ScaleCrop>
  <HeadingPairs>
    <vt:vector size="4" baseType="variant">
      <vt:variant>
        <vt:lpstr>Theme</vt:lpstr>
      </vt:variant>
      <vt:variant>
        <vt:i4>1</vt:i4>
      </vt:variant>
      <vt:variant>
        <vt:lpstr>Slide Titles</vt:lpstr>
      </vt:variant>
      <vt:variant>
        <vt:i4>35</vt:i4>
      </vt:variant>
    </vt:vector>
  </HeadingPairs>
  <TitlesOfParts>
    <vt:vector size="36" baseType="lpstr">
      <vt:lpstr>Civic</vt:lpstr>
      <vt:lpstr>AN INTRODUCTION  TO SQL</vt:lpstr>
      <vt:lpstr>What Are We Learning?</vt:lpstr>
      <vt:lpstr>What Are We Not Learning?</vt:lpstr>
      <vt:lpstr>So, What’s an RDBMS?</vt:lpstr>
      <vt:lpstr>So, What’s SQL Then?</vt:lpstr>
      <vt:lpstr>So Tell Me What You Want </vt:lpstr>
      <vt:lpstr>Demo Time</vt:lpstr>
      <vt:lpstr>No, What You Really, Really Want</vt:lpstr>
      <vt:lpstr>Demo Time</vt:lpstr>
      <vt:lpstr>I Don’t Know About NULL</vt:lpstr>
      <vt:lpstr>Demo Time</vt:lpstr>
      <vt:lpstr>Run It Again Sam</vt:lpstr>
      <vt:lpstr>Demo Time</vt:lpstr>
      <vt:lpstr>The Sum of All Our Parts</vt:lpstr>
      <vt:lpstr>The Sum of Some of Our Parts</vt:lpstr>
      <vt:lpstr>Demo Time</vt:lpstr>
      <vt:lpstr>You Can’t Always Get What You Want</vt:lpstr>
      <vt:lpstr>Come Together Now</vt:lpstr>
      <vt:lpstr>Demo Time</vt:lpstr>
      <vt:lpstr>Yo Dawg: I Heard You Like Joins</vt:lpstr>
      <vt:lpstr>Demo Time</vt:lpstr>
      <vt:lpstr>Notorious DML</vt:lpstr>
      <vt:lpstr>Insert, Update, Delete: Oh My!</vt:lpstr>
      <vt:lpstr>Begin Transactions</vt:lpstr>
      <vt:lpstr>Commit Transactions</vt:lpstr>
      <vt:lpstr>Demo Time</vt:lpstr>
      <vt:lpstr>Readability, A Common Problem</vt:lpstr>
      <vt:lpstr>Demo Time</vt:lpstr>
      <vt:lpstr>A Little Help From Your Friend</vt:lpstr>
      <vt:lpstr>Help You Can Do Without</vt:lpstr>
      <vt:lpstr>Demo Time</vt:lpstr>
      <vt:lpstr>More Resources</vt:lpstr>
      <vt:lpstr>Even More Resources</vt:lpstr>
      <vt:lpstr>Thanks!</vt:lpstr>
      <vt:lpstr>You’re Still Here?</vt:lpstr>
    </vt:vector>
  </TitlesOfParts>
  <Company>STCU</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SQL</dc:title>
  <dc:creator>Josh Smith</dc:creator>
  <cp:lastModifiedBy>Josh Smith</cp:lastModifiedBy>
  <cp:revision>75</cp:revision>
  <dcterms:created xsi:type="dcterms:W3CDTF">2017-02-27T15:42:21Z</dcterms:created>
  <dcterms:modified xsi:type="dcterms:W3CDTF">2019-03-06T16:50:21Z</dcterms:modified>
</cp:coreProperties>
</file>