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</p:sldMasterIdLst>
  <p:sldIdLst>
    <p:sldId id="297" r:id="rId4"/>
    <p:sldId id="286" r:id="rId5"/>
    <p:sldId id="296" r:id="rId6"/>
    <p:sldId id="256" r:id="rId7"/>
    <p:sldId id="294" r:id="rId8"/>
    <p:sldId id="274" r:id="rId9"/>
    <p:sldId id="276" r:id="rId10"/>
    <p:sldId id="257" r:id="rId11"/>
    <p:sldId id="258" r:id="rId12"/>
    <p:sldId id="272" r:id="rId13"/>
    <p:sldId id="260" r:id="rId14"/>
    <p:sldId id="261" r:id="rId15"/>
    <p:sldId id="262" r:id="rId16"/>
    <p:sldId id="263" r:id="rId17"/>
    <p:sldId id="264" r:id="rId18"/>
    <p:sldId id="259" r:id="rId19"/>
    <p:sldId id="265" r:id="rId20"/>
    <p:sldId id="266" r:id="rId21"/>
    <p:sldId id="267" r:id="rId22"/>
    <p:sldId id="268" r:id="rId23"/>
    <p:sldId id="269" r:id="rId24"/>
    <p:sldId id="270" r:id="rId25"/>
    <p:sldId id="295" r:id="rId26"/>
    <p:sldId id="27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BCBBB-3A66-4221-8AA5-02B0B83E523B}" v="15" dt="2022-05-24T15:01:4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B77BCBBB-3A66-4221-8AA5-02B0B83E523B}"/>
    <pc:docChg chg="undo custSel addSld delSld modSld sldOrd">
      <pc:chgData name="Jared Poche" userId="1e6e382f47668c82" providerId="LiveId" clId="{B77BCBBB-3A66-4221-8AA5-02B0B83E523B}" dt="2022-05-24T00:08:18.535" v="204"/>
      <pc:docMkLst>
        <pc:docMk/>
      </pc:docMkLst>
      <pc:sldChg chg="modSp mod">
        <pc:chgData name="Jared Poche" userId="1e6e382f47668c82" providerId="LiveId" clId="{B77BCBBB-3A66-4221-8AA5-02B0B83E523B}" dt="2022-05-24T00:08:18.535" v="204"/>
        <pc:sldMkLst>
          <pc:docMk/>
          <pc:sldMk cId="115365363" sldId="275"/>
        </pc:sldMkLst>
        <pc:spChg chg="mod">
          <ac:chgData name="Jared Poche" userId="1e6e382f47668c82" providerId="LiveId" clId="{B77BCBBB-3A66-4221-8AA5-02B0B83E523B}" dt="2022-05-24T00:08:18.535" v="204"/>
          <ac:spMkLst>
            <pc:docMk/>
            <pc:sldMk cId="115365363" sldId="275"/>
            <ac:spMk id="3" creationId="{9F0367CC-25BC-4F28-8B87-F93B80151CDF}"/>
          </ac:spMkLst>
        </pc:spChg>
      </pc:sldChg>
      <pc:sldChg chg="add">
        <pc:chgData name="Jared Poche" userId="1e6e382f47668c82" providerId="LiveId" clId="{B77BCBBB-3A66-4221-8AA5-02B0B83E523B}" dt="2022-05-23T22:52:14.333" v="0"/>
        <pc:sldMkLst>
          <pc:docMk/>
          <pc:sldMk cId="3377760300" sldId="286"/>
        </pc:sldMkLst>
      </pc:sldChg>
      <pc:sldChg chg="add del mod modShow">
        <pc:chgData name="Jared Poche" userId="1e6e382f47668c82" providerId="LiveId" clId="{B77BCBBB-3A66-4221-8AA5-02B0B83E523B}" dt="2022-05-23T23:10:53.370" v="166" actId="729"/>
        <pc:sldMkLst>
          <pc:docMk/>
          <pc:sldMk cId="3950039542" sldId="294"/>
        </pc:sldMkLst>
      </pc:sldChg>
      <pc:sldChg chg="addSp delSp modSp add mod">
        <pc:chgData name="Jared Poche" userId="1e6e382f47668c82" providerId="LiveId" clId="{B77BCBBB-3A66-4221-8AA5-02B0B83E523B}" dt="2022-05-23T23:55:26.073" v="168" actId="20577"/>
        <pc:sldMkLst>
          <pc:docMk/>
          <pc:sldMk cId="1084576425" sldId="296"/>
        </pc:sldMkLst>
        <pc:spChg chg="mod">
          <ac:chgData name="Jared Poche" userId="1e6e382f47668c82" providerId="LiveId" clId="{B77BCBBB-3A66-4221-8AA5-02B0B83E523B}" dt="2022-05-23T22:53:25.886" v="71" actId="20577"/>
          <ac:spMkLst>
            <pc:docMk/>
            <pc:sldMk cId="1084576425" sldId="296"/>
            <ac:spMk id="2" creationId="{7137B64D-FA5D-4196-AB10-43857CADCDDD}"/>
          </ac:spMkLst>
        </pc:spChg>
        <pc:spChg chg="mod">
          <ac:chgData name="Jared Poche" userId="1e6e382f47668c82" providerId="LiveId" clId="{B77BCBBB-3A66-4221-8AA5-02B0B83E523B}" dt="2022-05-23T23:55:26.073" v="168" actId="20577"/>
          <ac:spMkLst>
            <pc:docMk/>
            <pc:sldMk cId="1084576425" sldId="296"/>
            <ac:spMk id="3" creationId="{715381C4-EE3A-4D29-9C9E-5FEAE12607A7}"/>
          </ac:spMkLst>
        </pc:spChg>
        <pc:spChg chg="mod">
          <ac:chgData name="Jared Poche" userId="1e6e382f47668c82" providerId="LiveId" clId="{B77BCBBB-3A66-4221-8AA5-02B0B83E523B}" dt="2022-05-23T22:53:46.494" v="90" actId="20577"/>
          <ac:spMkLst>
            <pc:docMk/>
            <pc:sldMk cId="1084576425" sldId="296"/>
            <ac:spMk id="4" creationId="{94122B59-DC33-457E-B17E-7516883A076A}"/>
          </ac:spMkLst>
        </pc:spChg>
        <pc:spChg chg="mod">
          <ac:chgData name="Jared Poche" userId="1e6e382f47668c82" providerId="LiveId" clId="{B77BCBBB-3A66-4221-8AA5-02B0B83E523B}" dt="2022-05-23T22:58:42.302" v="120" actId="20577"/>
          <ac:spMkLst>
            <pc:docMk/>
            <pc:sldMk cId="1084576425" sldId="296"/>
            <ac:spMk id="5" creationId="{00233725-1774-4059-A645-6A305CBFE590}"/>
          </ac:spMkLst>
        </pc:spChg>
        <pc:spChg chg="mod">
          <ac:chgData name="Jared Poche" userId="1e6e382f47668c82" providerId="LiveId" clId="{B77BCBBB-3A66-4221-8AA5-02B0B83E523B}" dt="2022-05-23T23:03:46.591" v="145" actId="947"/>
          <ac:spMkLst>
            <pc:docMk/>
            <pc:sldMk cId="1084576425" sldId="296"/>
            <ac:spMk id="6" creationId="{8360E270-38B3-4E8E-986D-E8C1D2A8758A}"/>
          </ac:spMkLst>
        </pc:spChg>
        <pc:spChg chg="mod">
          <ac:chgData name="Jared Poche" userId="1e6e382f47668c82" providerId="LiveId" clId="{B77BCBBB-3A66-4221-8AA5-02B0B83E523B}" dt="2022-05-23T22:53:52.102" v="103" actId="20577"/>
          <ac:spMkLst>
            <pc:docMk/>
            <pc:sldMk cId="1084576425" sldId="296"/>
            <ac:spMk id="7" creationId="{87901D8F-CEA8-4DD5-BBEB-A49CFF91CF54}"/>
          </ac:spMkLst>
        </pc:spChg>
        <pc:spChg chg="mod">
          <ac:chgData name="Jared Poche" userId="1e6e382f47668c82" providerId="LiveId" clId="{B77BCBBB-3A66-4221-8AA5-02B0B83E523B}" dt="2022-05-23T23:08:26.681" v="163" actId="20577"/>
          <ac:spMkLst>
            <pc:docMk/>
            <pc:sldMk cId="1084576425" sldId="296"/>
            <ac:spMk id="8" creationId="{006C7771-481D-48DB-93EF-476B9B7BB5F6}"/>
          </ac:spMkLst>
        </pc:spChg>
        <pc:spChg chg="mod">
          <ac:chgData name="Jared Poche" userId="1e6e382f47668c82" providerId="LiveId" clId="{B77BCBBB-3A66-4221-8AA5-02B0B83E523B}" dt="2022-05-23T22:58:30.902" v="113" actId="20577"/>
          <ac:spMkLst>
            <pc:docMk/>
            <pc:sldMk cId="1084576425" sldId="296"/>
            <ac:spMk id="9" creationId="{C1ACC59B-C881-4FDE-84B2-3B70688394C2}"/>
          </ac:spMkLst>
        </pc:spChg>
        <pc:spChg chg="mod">
          <ac:chgData name="Jared Poche" userId="1e6e382f47668c82" providerId="LiveId" clId="{B77BCBBB-3A66-4221-8AA5-02B0B83E523B}" dt="2022-05-23T23:04:04.908" v="147" actId="27636"/>
          <ac:spMkLst>
            <pc:docMk/>
            <pc:sldMk cId="1084576425" sldId="296"/>
            <ac:spMk id="10" creationId="{7C3A51F1-B149-41F4-A98A-D2428174D9BB}"/>
          </ac:spMkLst>
        </pc:spChg>
        <pc:spChg chg="mod">
          <ac:chgData name="Jared Poche" userId="1e6e382f47668c82" providerId="LiveId" clId="{B77BCBBB-3A66-4221-8AA5-02B0B83E523B}" dt="2022-05-23T22:53:18.450" v="57" actId="27636"/>
          <ac:spMkLst>
            <pc:docMk/>
            <pc:sldMk cId="1084576425" sldId="296"/>
            <ac:spMk id="11" creationId="{2E7FC036-848E-475F-8CE3-FFC053FDE5AD}"/>
          </ac:spMkLst>
        </pc:spChg>
        <pc:spChg chg="del">
          <ac:chgData name="Jared Poche" userId="1e6e382f47668c82" providerId="LiveId" clId="{B77BCBBB-3A66-4221-8AA5-02B0B83E523B}" dt="2022-05-23T22:52:56.669" v="10" actId="931"/>
          <ac:spMkLst>
            <pc:docMk/>
            <pc:sldMk cId="1084576425" sldId="296"/>
            <ac:spMk id="12" creationId="{56B99DDB-8400-4802-99C0-EF38872B78D7}"/>
          </ac:spMkLst>
        </pc:spChg>
        <pc:picChg chg="add mod">
          <ac:chgData name="Jared Poche" userId="1e6e382f47668c82" providerId="LiveId" clId="{B77BCBBB-3A66-4221-8AA5-02B0B83E523B}" dt="2022-05-23T22:52:58.165" v="12" actId="962"/>
          <ac:picMkLst>
            <pc:docMk/>
            <pc:sldMk cId="1084576425" sldId="296"/>
            <ac:picMk id="14" creationId="{52CA40BB-E433-B488-7520-873CE653E1B7}"/>
          </ac:picMkLst>
        </pc:picChg>
        <pc:picChg chg="add del mod">
          <ac:chgData name="Jared Poche" userId="1e6e382f47668c82" providerId="LiveId" clId="{B77BCBBB-3A66-4221-8AA5-02B0B83E523B}" dt="2022-05-23T22:54:22.713" v="105"/>
          <ac:picMkLst>
            <pc:docMk/>
            <pc:sldMk cId="1084576425" sldId="296"/>
            <ac:picMk id="15" creationId="{BE144495-6440-D0A2-594C-B8A1DBF11C23}"/>
          </ac:picMkLst>
        </pc:picChg>
      </pc:sldChg>
      <pc:sldChg chg="addSp delSp modSp add del mod ord">
        <pc:chgData name="Jared Poche" userId="1e6e382f47668c82" providerId="LiveId" clId="{B77BCBBB-3A66-4221-8AA5-02B0B83E523B}" dt="2022-05-23T23:03:21.656" v="144" actId="1076"/>
        <pc:sldMkLst>
          <pc:docMk/>
          <pc:sldMk cId="2761370207" sldId="297"/>
        </pc:sldMkLst>
        <pc:spChg chg="mod">
          <ac:chgData name="Jared Poche" userId="1e6e382f47668c82" providerId="LiveId" clId="{B77BCBBB-3A66-4221-8AA5-02B0B83E523B}" dt="2022-05-23T23:03:16.009" v="142" actId="1076"/>
          <ac:spMkLst>
            <pc:docMk/>
            <pc:sldMk cId="2761370207" sldId="297"/>
            <ac:spMk id="4" creationId="{A78A97B6-6628-7A49-AB15-F0003C140F9D}"/>
          </ac:spMkLst>
        </pc:spChg>
        <pc:spChg chg="mod">
          <ac:chgData name="Jared Poche" userId="1e6e382f47668c82" providerId="LiveId" clId="{B77BCBBB-3A66-4221-8AA5-02B0B83E523B}" dt="2022-05-23T23:03:21.656" v="144" actId="1076"/>
          <ac:spMkLst>
            <pc:docMk/>
            <pc:sldMk cId="2761370207" sldId="297"/>
            <ac:spMk id="6" creationId="{7F8147F6-25C5-AF40-A1A9-CF8E4D965F0C}"/>
          </ac:spMkLst>
        </pc:spChg>
        <pc:picChg chg="add del mod">
          <ac:chgData name="Jared Poche" userId="1e6e382f47668c82" providerId="LiveId" clId="{B77BCBBB-3A66-4221-8AA5-02B0B83E523B}" dt="2022-05-23T23:01:57.943" v="135"/>
          <ac:picMkLst>
            <pc:docMk/>
            <pc:sldMk cId="2761370207" sldId="297"/>
            <ac:picMk id="18" creationId="{617858FE-0D7C-F982-E41F-C9CDE2DFD4B6}"/>
          </ac:picMkLst>
        </pc:picChg>
      </pc:sldChg>
      <pc:sldChg chg="add del">
        <pc:chgData name="Jared Poche" userId="1e6e382f47668c82" providerId="LiveId" clId="{B77BCBBB-3A66-4221-8AA5-02B0B83E523B}" dt="2022-05-23T23:00:49.831" v="131" actId="47"/>
        <pc:sldMkLst>
          <pc:docMk/>
          <pc:sldMk cId="2233468723" sldId="298"/>
        </pc:sldMkLst>
      </pc:sldChg>
      <pc:sldChg chg="new del ord">
        <pc:chgData name="Jared Poche" userId="1e6e382f47668c82" providerId="LiveId" clId="{B77BCBBB-3A66-4221-8AA5-02B0B83E523B}" dt="2022-05-24T00:07:55.262" v="201" actId="47"/>
        <pc:sldMkLst>
          <pc:docMk/>
          <pc:sldMk cId="3132269759" sldId="298"/>
        </pc:sldMkLst>
      </pc:sldChg>
      <pc:sldMasterChg chg="addSldLayout delSldLayout">
        <pc:chgData name="Jared Poche" userId="1e6e382f47668c82" providerId="LiveId" clId="{B77BCBBB-3A66-4221-8AA5-02B0B83E523B}" dt="2022-05-23T23:10:47.209" v="165" actId="47"/>
        <pc:sldMasterMkLst>
          <pc:docMk/>
          <pc:sldMasterMk cId="0" sldId="2147483648"/>
        </pc:sldMasterMkLst>
        <pc:sldLayoutChg chg="add del">
          <pc:chgData name="Jared Poche" userId="1e6e382f47668c82" providerId="LiveId" clId="{B77BCBBB-3A66-4221-8AA5-02B0B83E523B}" dt="2022-05-23T23:10:47.209" v="165" actId="47"/>
          <pc:sldLayoutMkLst>
            <pc:docMk/>
            <pc:sldMasterMk cId="0" sldId="2147483648"/>
            <pc:sldLayoutMk cId="2350287452" sldId="214748371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3579E-96E0-439D-86E3-2AE091F474D3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F91DDC-6710-4B68-A2C7-14253004DD1C}">
      <dgm:prSet/>
      <dgm:spPr/>
      <dgm:t>
        <a:bodyPr/>
        <a:lstStyle/>
        <a:p>
          <a:r>
            <a:rPr lang="en-US" dirty="0"/>
            <a:t>Requires a table spool</a:t>
          </a:r>
        </a:p>
      </dgm:t>
    </dgm:pt>
    <dgm:pt modelId="{FC2361B9-C066-4820-B016-132FDF2748A9}" type="parTrans" cxnId="{157EF5C2-E50B-4171-8D6B-BA481DB4DA3D}">
      <dgm:prSet/>
      <dgm:spPr/>
      <dgm:t>
        <a:bodyPr/>
        <a:lstStyle/>
        <a:p>
          <a:endParaRPr lang="en-US"/>
        </a:p>
      </dgm:t>
    </dgm:pt>
    <dgm:pt modelId="{9FC23916-61F1-4E01-A200-00F436A322DA}" type="sibTrans" cxnId="{157EF5C2-E50B-4171-8D6B-BA481DB4DA3D}">
      <dgm:prSet/>
      <dgm:spPr/>
      <dgm:t>
        <a:bodyPr/>
        <a:lstStyle/>
        <a:p>
          <a:endParaRPr lang="en-US"/>
        </a:p>
      </dgm:t>
    </dgm:pt>
    <dgm:pt modelId="{82C54292-A8EE-4D67-8D5F-156680C77951}">
      <dgm:prSet/>
      <dgm:spPr/>
      <dgm:t>
        <a:bodyPr/>
        <a:lstStyle/>
        <a:p>
          <a:r>
            <a:rPr lang="en-US"/>
            <a:t>Updates the view as part of the UPDATE</a:t>
          </a:r>
        </a:p>
      </dgm:t>
    </dgm:pt>
    <dgm:pt modelId="{330E2AA0-7B60-4151-9E17-BCA22837540E}" type="parTrans" cxnId="{2B44EC88-9F08-4236-BE97-644EBB71BCA1}">
      <dgm:prSet/>
      <dgm:spPr/>
      <dgm:t>
        <a:bodyPr/>
        <a:lstStyle/>
        <a:p>
          <a:endParaRPr lang="en-US"/>
        </a:p>
      </dgm:t>
    </dgm:pt>
    <dgm:pt modelId="{017DF7A4-99D8-4D13-AFC7-55F913A3976E}" type="sibTrans" cxnId="{2B44EC88-9F08-4236-BE97-644EBB71BCA1}">
      <dgm:prSet/>
      <dgm:spPr/>
      <dgm:t>
        <a:bodyPr/>
        <a:lstStyle/>
        <a:p>
          <a:endParaRPr lang="en-US"/>
        </a:p>
      </dgm:t>
    </dgm:pt>
    <dgm:pt modelId="{7926BBDD-0B06-4338-8210-033FB3ADDA2C}">
      <dgm:prSet/>
      <dgm:spPr/>
      <dgm:t>
        <a:bodyPr/>
        <a:lstStyle/>
        <a:p>
          <a:r>
            <a:rPr lang="en-US" dirty="0"/>
            <a:t>DML operators much more expensive than a seek</a:t>
          </a:r>
        </a:p>
      </dgm:t>
    </dgm:pt>
    <dgm:pt modelId="{B6D8B0C7-2552-4683-B545-CEF9652D8510}" type="parTrans" cxnId="{ECB0A592-3CC6-4B8F-961A-E4D4DF10CEEE}">
      <dgm:prSet/>
      <dgm:spPr/>
      <dgm:t>
        <a:bodyPr/>
        <a:lstStyle/>
        <a:p>
          <a:endParaRPr lang="en-US"/>
        </a:p>
      </dgm:t>
    </dgm:pt>
    <dgm:pt modelId="{ABEE68E8-928E-42BB-B726-316125837CE0}" type="sibTrans" cxnId="{ECB0A592-3CC6-4B8F-961A-E4D4DF10CEEE}">
      <dgm:prSet/>
      <dgm:spPr/>
      <dgm:t>
        <a:bodyPr/>
        <a:lstStyle/>
        <a:p>
          <a:endParaRPr lang="en-US"/>
        </a:p>
      </dgm:t>
    </dgm:pt>
    <dgm:pt modelId="{2158ECDA-F0C9-4479-9553-B331AFF44089}">
      <dgm:prSet/>
      <dgm:spPr/>
      <dgm:t>
        <a:bodyPr/>
        <a:lstStyle/>
        <a:p>
          <a:r>
            <a:rPr lang="en-US"/>
            <a:t>This view is for aggregation</a:t>
          </a:r>
        </a:p>
      </dgm:t>
    </dgm:pt>
    <dgm:pt modelId="{17D7D7FE-C246-450E-8131-D56A6CE20DD2}" type="parTrans" cxnId="{C2A8E3A4-736E-42D2-ADEE-46608523FDA9}">
      <dgm:prSet/>
      <dgm:spPr/>
      <dgm:t>
        <a:bodyPr/>
        <a:lstStyle/>
        <a:p>
          <a:endParaRPr lang="en-US"/>
        </a:p>
      </dgm:t>
    </dgm:pt>
    <dgm:pt modelId="{538BCD9D-2C95-4432-A8E9-CF7B1BCFD39D}" type="sibTrans" cxnId="{C2A8E3A4-736E-42D2-ADEE-46608523FDA9}">
      <dgm:prSet/>
      <dgm:spPr/>
      <dgm:t>
        <a:bodyPr/>
        <a:lstStyle/>
        <a:p>
          <a:endParaRPr lang="en-US"/>
        </a:p>
      </dgm:t>
    </dgm:pt>
    <dgm:pt modelId="{D2923E1B-973A-457C-9A86-FA60F680A393}">
      <dgm:prSet/>
      <dgm:spPr/>
      <dgm:t>
        <a:bodyPr/>
        <a:lstStyle/>
        <a:p>
          <a:r>
            <a:rPr lang="en-US"/>
            <a:t>1 row vs 2-5 rows</a:t>
          </a:r>
        </a:p>
      </dgm:t>
    </dgm:pt>
    <dgm:pt modelId="{3ACF97A7-F757-4441-BA40-C541530A2EEF}" type="parTrans" cxnId="{93EC03F2-C0FA-49FB-A719-2CD7C6F36063}">
      <dgm:prSet/>
      <dgm:spPr/>
      <dgm:t>
        <a:bodyPr/>
        <a:lstStyle/>
        <a:p>
          <a:endParaRPr lang="en-US"/>
        </a:p>
      </dgm:t>
    </dgm:pt>
    <dgm:pt modelId="{66A1768E-9D10-445C-A68A-D261BC52DE4D}" type="sibTrans" cxnId="{93EC03F2-C0FA-49FB-A719-2CD7C6F36063}">
      <dgm:prSet/>
      <dgm:spPr/>
      <dgm:t>
        <a:bodyPr/>
        <a:lstStyle/>
        <a:p>
          <a:endParaRPr lang="en-US"/>
        </a:p>
      </dgm:t>
    </dgm:pt>
    <dgm:pt modelId="{EA6C36AB-D135-4937-89A5-6A0AC62B1111}">
      <dgm:prSet/>
      <dgm:spPr/>
      <dgm:t>
        <a:bodyPr/>
        <a:lstStyle/>
        <a:p>
          <a:r>
            <a:rPr lang="en-US" dirty="0"/>
            <a:t>Reduced duration by 17-25% for the procedure</a:t>
          </a:r>
        </a:p>
      </dgm:t>
    </dgm:pt>
    <dgm:pt modelId="{1C820A29-9712-4DDA-BB8F-525D495C597E}" type="parTrans" cxnId="{B26D1D03-826D-4E69-93C6-9A307FEBA3F3}">
      <dgm:prSet/>
      <dgm:spPr/>
      <dgm:t>
        <a:bodyPr/>
        <a:lstStyle/>
        <a:p>
          <a:endParaRPr lang="en-US"/>
        </a:p>
      </dgm:t>
    </dgm:pt>
    <dgm:pt modelId="{14F8E5E1-0588-45E4-B7EF-943A636687A5}" type="sibTrans" cxnId="{B26D1D03-826D-4E69-93C6-9A307FEBA3F3}">
      <dgm:prSet/>
      <dgm:spPr/>
      <dgm:t>
        <a:bodyPr/>
        <a:lstStyle/>
        <a:p>
          <a:endParaRPr lang="en-US"/>
        </a:p>
      </dgm:t>
    </dgm:pt>
    <dgm:pt modelId="{EDF1AFCF-F63C-4FE7-92D2-EF155A71C3F9}">
      <dgm:prSet/>
      <dgm:spPr/>
      <dgm:t>
        <a:bodyPr/>
        <a:lstStyle/>
        <a:p>
          <a:r>
            <a:rPr lang="en-US" dirty="0"/>
            <a:t>Expensive, as estimated</a:t>
          </a:r>
        </a:p>
      </dgm:t>
    </dgm:pt>
    <dgm:pt modelId="{3C15C8CE-73A9-427A-A3E4-B879148C0189}" type="parTrans" cxnId="{B3DEC592-9D27-415C-BF60-56C57991C366}">
      <dgm:prSet/>
      <dgm:spPr/>
      <dgm:t>
        <a:bodyPr/>
        <a:lstStyle/>
        <a:p>
          <a:endParaRPr lang="en-US"/>
        </a:p>
      </dgm:t>
    </dgm:pt>
    <dgm:pt modelId="{D9913CE8-B437-4C8F-B9CF-096B875091D5}" type="sibTrans" cxnId="{B3DEC592-9D27-415C-BF60-56C57991C366}">
      <dgm:prSet/>
      <dgm:spPr/>
      <dgm:t>
        <a:bodyPr/>
        <a:lstStyle/>
        <a:p>
          <a:endParaRPr lang="en-US"/>
        </a:p>
      </dgm:t>
    </dgm:pt>
    <dgm:pt modelId="{98D7A61D-94EB-43EA-A2A1-0072D504CC6A}">
      <dgm:prSet/>
      <dgm:spPr/>
      <dgm:t>
        <a:bodyPr/>
        <a:lstStyle/>
        <a:p>
          <a:r>
            <a:rPr lang="en-US" dirty="0"/>
            <a:t>Removed the index</a:t>
          </a:r>
        </a:p>
      </dgm:t>
    </dgm:pt>
    <dgm:pt modelId="{1C4B14AE-E585-442E-BF17-2E767964D2D3}" type="parTrans" cxnId="{0088B7E2-5FA3-4F40-BB45-ABDFCFD9F700}">
      <dgm:prSet/>
      <dgm:spPr/>
      <dgm:t>
        <a:bodyPr/>
        <a:lstStyle/>
        <a:p>
          <a:endParaRPr lang="en-US"/>
        </a:p>
      </dgm:t>
    </dgm:pt>
    <dgm:pt modelId="{F411ABA2-5E77-4E32-B890-44BC567B7EE8}" type="sibTrans" cxnId="{0088B7E2-5FA3-4F40-BB45-ABDFCFD9F700}">
      <dgm:prSet/>
      <dgm:spPr/>
      <dgm:t>
        <a:bodyPr/>
        <a:lstStyle/>
        <a:p>
          <a:endParaRPr lang="en-US"/>
        </a:p>
      </dgm:t>
    </dgm:pt>
    <dgm:pt modelId="{8A682CAD-3397-4952-8BEC-10854B09AF76}" type="pres">
      <dgm:prSet presAssocID="{6D53579E-96E0-439D-86E3-2AE091F474D3}" presName="Name0" presStyleCnt="0">
        <dgm:presLayoutVars>
          <dgm:dir/>
          <dgm:animLvl val="lvl"/>
          <dgm:resizeHandles val="exact"/>
        </dgm:presLayoutVars>
      </dgm:prSet>
      <dgm:spPr/>
    </dgm:pt>
    <dgm:pt modelId="{AABC7F48-2571-43B9-9767-0F88507AC7D6}" type="pres">
      <dgm:prSet presAssocID="{5BF91DDC-6710-4B68-A2C7-14253004DD1C}" presName="composite" presStyleCnt="0"/>
      <dgm:spPr/>
    </dgm:pt>
    <dgm:pt modelId="{16BEA825-9D34-4242-96B8-4FBF681E91AC}" type="pres">
      <dgm:prSet presAssocID="{5BF91DDC-6710-4B68-A2C7-14253004DD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93FCFE1-BB83-4A2E-BDF1-97C0A838F7E5}" type="pres">
      <dgm:prSet presAssocID="{5BF91DDC-6710-4B68-A2C7-14253004DD1C}" presName="desTx" presStyleLbl="alignAccFollowNode1" presStyleIdx="0" presStyleCnt="4">
        <dgm:presLayoutVars>
          <dgm:bulletEnabled val="1"/>
        </dgm:presLayoutVars>
      </dgm:prSet>
      <dgm:spPr/>
    </dgm:pt>
    <dgm:pt modelId="{78C9A572-057C-4522-BB8D-97CB86A90233}" type="pres">
      <dgm:prSet presAssocID="{9FC23916-61F1-4E01-A200-00F436A322DA}" presName="space" presStyleCnt="0"/>
      <dgm:spPr/>
    </dgm:pt>
    <dgm:pt modelId="{B8010432-3041-4A1C-9C33-55BA4578A568}" type="pres">
      <dgm:prSet presAssocID="{82C54292-A8EE-4D67-8D5F-156680C77951}" presName="composite" presStyleCnt="0"/>
      <dgm:spPr/>
    </dgm:pt>
    <dgm:pt modelId="{9C166D2B-056A-4309-A53B-4F383DE2BB2B}" type="pres">
      <dgm:prSet presAssocID="{82C54292-A8EE-4D67-8D5F-156680C779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CE81DD6-9FC1-4CF8-B742-D81E3877CC79}" type="pres">
      <dgm:prSet presAssocID="{82C54292-A8EE-4D67-8D5F-156680C77951}" presName="desTx" presStyleLbl="alignAccFollowNode1" presStyleIdx="1" presStyleCnt="4">
        <dgm:presLayoutVars>
          <dgm:bulletEnabled val="1"/>
        </dgm:presLayoutVars>
      </dgm:prSet>
      <dgm:spPr/>
    </dgm:pt>
    <dgm:pt modelId="{FACDAECA-82E2-4523-A8C3-E315A7591C82}" type="pres">
      <dgm:prSet presAssocID="{017DF7A4-99D8-4D13-AFC7-55F913A3976E}" presName="space" presStyleCnt="0"/>
      <dgm:spPr/>
    </dgm:pt>
    <dgm:pt modelId="{78A123FD-1407-4AAD-AA99-104EA714F582}" type="pres">
      <dgm:prSet presAssocID="{2158ECDA-F0C9-4479-9553-B331AFF44089}" presName="composite" presStyleCnt="0"/>
      <dgm:spPr/>
    </dgm:pt>
    <dgm:pt modelId="{70854F15-4F0D-4DA5-A3C4-09DE9240249F}" type="pres">
      <dgm:prSet presAssocID="{2158ECDA-F0C9-4479-9553-B331AFF4408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9177C18-968E-4F61-9A70-4E08224EBF20}" type="pres">
      <dgm:prSet presAssocID="{2158ECDA-F0C9-4479-9553-B331AFF44089}" presName="desTx" presStyleLbl="alignAccFollowNode1" presStyleIdx="2" presStyleCnt="4">
        <dgm:presLayoutVars>
          <dgm:bulletEnabled val="1"/>
        </dgm:presLayoutVars>
      </dgm:prSet>
      <dgm:spPr/>
    </dgm:pt>
    <dgm:pt modelId="{58C02F39-8DD8-46A6-8EE6-F1080D649798}" type="pres">
      <dgm:prSet presAssocID="{538BCD9D-2C95-4432-A8E9-CF7B1BCFD39D}" presName="space" presStyleCnt="0"/>
      <dgm:spPr/>
    </dgm:pt>
    <dgm:pt modelId="{459A8B48-55C2-40DE-83C4-1F9982327972}" type="pres">
      <dgm:prSet presAssocID="{98D7A61D-94EB-43EA-A2A1-0072D504CC6A}" presName="composite" presStyleCnt="0"/>
      <dgm:spPr/>
    </dgm:pt>
    <dgm:pt modelId="{281EE167-E523-40B8-A16D-2C276CE0EB01}" type="pres">
      <dgm:prSet presAssocID="{98D7A61D-94EB-43EA-A2A1-0072D504CC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F6B0023-4FB3-481F-9A0E-05C7DE3D9509}" type="pres">
      <dgm:prSet presAssocID="{98D7A61D-94EB-43EA-A2A1-0072D504CC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26D1D03-826D-4E69-93C6-9A307FEBA3F3}" srcId="{98D7A61D-94EB-43EA-A2A1-0072D504CC6A}" destId="{EA6C36AB-D135-4937-89A5-6A0AC62B1111}" srcOrd="0" destOrd="0" parTransId="{1C820A29-9712-4DDA-BB8F-525D495C597E}" sibTransId="{14F8E5E1-0588-45E4-B7EF-943A636687A5}"/>
    <dgm:cxn modelId="{B669260C-6991-4DE5-B50A-F519B3565E42}" type="presOf" srcId="{EDF1AFCF-F63C-4FE7-92D2-EF155A71C3F9}" destId="{993FCFE1-BB83-4A2E-BDF1-97C0A838F7E5}" srcOrd="0" destOrd="0" presId="urn:microsoft.com/office/officeart/2005/8/layout/hList1"/>
    <dgm:cxn modelId="{2BFAE41F-B257-4282-B005-9BD873F2B20F}" type="presOf" srcId="{82C54292-A8EE-4D67-8D5F-156680C77951}" destId="{9C166D2B-056A-4309-A53B-4F383DE2BB2B}" srcOrd="0" destOrd="0" presId="urn:microsoft.com/office/officeart/2005/8/layout/hList1"/>
    <dgm:cxn modelId="{C4237D29-E1EC-41FF-B6FC-1680C56ABB4E}" type="presOf" srcId="{6D53579E-96E0-439D-86E3-2AE091F474D3}" destId="{8A682CAD-3397-4952-8BEC-10854B09AF76}" srcOrd="0" destOrd="0" presId="urn:microsoft.com/office/officeart/2005/8/layout/hList1"/>
    <dgm:cxn modelId="{373A5D2A-10B8-460C-B3C0-1D4F7F4A36FB}" type="presOf" srcId="{7926BBDD-0B06-4338-8210-033FB3ADDA2C}" destId="{0CE81DD6-9FC1-4CF8-B742-D81E3877CC79}" srcOrd="0" destOrd="0" presId="urn:microsoft.com/office/officeart/2005/8/layout/hList1"/>
    <dgm:cxn modelId="{BDCC893B-0051-4197-A6DD-D87CD1E25FAD}" type="presOf" srcId="{D2923E1B-973A-457C-9A86-FA60F680A393}" destId="{A9177C18-968E-4F61-9A70-4E08224EBF20}" srcOrd="0" destOrd="0" presId="urn:microsoft.com/office/officeart/2005/8/layout/hList1"/>
    <dgm:cxn modelId="{0C560F5B-85AF-4F9B-8361-A601A2433582}" type="presOf" srcId="{98D7A61D-94EB-43EA-A2A1-0072D504CC6A}" destId="{281EE167-E523-40B8-A16D-2C276CE0EB01}" srcOrd="0" destOrd="0" presId="urn:microsoft.com/office/officeart/2005/8/layout/hList1"/>
    <dgm:cxn modelId="{C679BA7C-9BE3-452F-A8EA-394568871F49}" type="presOf" srcId="{5BF91DDC-6710-4B68-A2C7-14253004DD1C}" destId="{16BEA825-9D34-4242-96B8-4FBF681E91AC}" srcOrd="0" destOrd="0" presId="urn:microsoft.com/office/officeart/2005/8/layout/hList1"/>
    <dgm:cxn modelId="{2B44EC88-9F08-4236-BE97-644EBB71BCA1}" srcId="{6D53579E-96E0-439D-86E3-2AE091F474D3}" destId="{82C54292-A8EE-4D67-8D5F-156680C77951}" srcOrd="1" destOrd="0" parTransId="{330E2AA0-7B60-4151-9E17-BCA22837540E}" sibTransId="{017DF7A4-99D8-4D13-AFC7-55F913A3976E}"/>
    <dgm:cxn modelId="{ECB0A592-3CC6-4B8F-961A-E4D4DF10CEEE}" srcId="{82C54292-A8EE-4D67-8D5F-156680C77951}" destId="{7926BBDD-0B06-4338-8210-033FB3ADDA2C}" srcOrd="0" destOrd="0" parTransId="{B6D8B0C7-2552-4683-B545-CEF9652D8510}" sibTransId="{ABEE68E8-928E-42BB-B726-316125837CE0}"/>
    <dgm:cxn modelId="{B3DEC592-9D27-415C-BF60-56C57991C366}" srcId="{5BF91DDC-6710-4B68-A2C7-14253004DD1C}" destId="{EDF1AFCF-F63C-4FE7-92D2-EF155A71C3F9}" srcOrd="0" destOrd="0" parTransId="{3C15C8CE-73A9-427A-A3E4-B879148C0189}" sibTransId="{D9913CE8-B437-4C8F-B9CF-096B875091D5}"/>
    <dgm:cxn modelId="{C2A8E3A4-736E-42D2-ADEE-46608523FDA9}" srcId="{6D53579E-96E0-439D-86E3-2AE091F474D3}" destId="{2158ECDA-F0C9-4479-9553-B331AFF44089}" srcOrd="2" destOrd="0" parTransId="{17D7D7FE-C246-450E-8131-D56A6CE20DD2}" sibTransId="{538BCD9D-2C95-4432-A8E9-CF7B1BCFD39D}"/>
    <dgm:cxn modelId="{157EF5C2-E50B-4171-8D6B-BA481DB4DA3D}" srcId="{6D53579E-96E0-439D-86E3-2AE091F474D3}" destId="{5BF91DDC-6710-4B68-A2C7-14253004DD1C}" srcOrd="0" destOrd="0" parTransId="{FC2361B9-C066-4820-B016-132FDF2748A9}" sibTransId="{9FC23916-61F1-4E01-A200-00F436A322DA}"/>
    <dgm:cxn modelId="{0088B7E2-5FA3-4F40-BB45-ABDFCFD9F700}" srcId="{6D53579E-96E0-439D-86E3-2AE091F474D3}" destId="{98D7A61D-94EB-43EA-A2A1-0072D504CC6A}" srcOrd="3" destOrd="0" parTransId="{1C4B14AE-E585-442E-BF17-2E767964D2D3}" sibTransId="{F411ABA2-5E77-4E32-B890-44BC567B7EE8}"/>
    <dgm:cxn modelId="{F9DFC5EC-C87E-4253-8203-9C984A22A373}" type="presOf" srcId="{EA6C36AB-D135-4937-89A5-6A0AC62B1111}" destId="{6F6B0023-4FB3-481F-9A0E-05C7DE3D9509}" srcOrd="0" destOrd="0" presId="urn:microsoft.com/office/officeart/2005/8/layout/hList1"/>
    <dgm:cxn modelId="{93EC03F2-C0FA-49FB-A719-2CD7C6F36063}" srcId="{2158ECDA-F0C9-4479-9553-B331AFF44089}" destId="{D2923E1B-973A-457C-9A86-FA60F680A393}" srcOrd="0" destOrd="0" parTransId="{3ACF97A7-F757-4441-BA40-C541530A2EEF}" sibTransId="{66A1768E-9D10-445C-A68A-D261BC52DE4D}"/>
    <dgm:cxn modelId="{5571E2FA-44E7-4C9A-B3ED-5524125F9342}" type="presOf" srcId="{2158ECDA-F0C9-4479-9553-B331AFF44089}" destId="{70854F15-4F0D-4DA5-A3C4-09DE9240249F}" srcOrd="0" destOrd="0" presId="urn:microsoft.com/office/officeart/2005/8/layout/hList1"/>
    <dgm:cxn modelId="{2027FC01-2890-458E-B495-6182A996A6DB}" type="presParOf" srcId="{8A682CAD-3397-4952-8BEC-10854B09AF76}" destId="{AABC7F48-2571-43B9-9767-0F88507AC7D6}" srcOrd="0" destOrd="0" presId="urn:microsoft.com/office/officeart/2005/8/layout/hList1"/>
    <dgm:cxn modelId="{A2F45384-625A-482C-955F-F6C107CD78D0}" type="presParOf" srcId="{AABC7F48-2571-43B9-9767-0F88507AC7D6}" destId="{16BEA825-9D34-4242-96B8-4FBF681E91AC}" srcOrd="0" destOrd="0" presId="urn:microsoft.com/office/officeart/2005/8/layout/hList1"/>
    <dgm:cxn modelId="{B0AC13BE-F4D9-46D5-B9FA-ED38B4D42CE8}" type="presParOf" srcId="{AABC7F48-2571-43B9-9767-0F88507AC7D6}" destId="{993FCFE1-BB83-4A2E-BDF1-97C0A838F7E5}" srcOrd="1" destOrd="0" presId="urn:microsoft.com/office/officeart/2005/8/layout/hList1"/>
    <dgm:cxn modelId="{B9A5D61C-8716-4726-BA39-AD25BF8986E0}" type="presParOf" srcId="{8A682CAD-3397-4952-8BEC-10854B09AF76}" destId="{78C9A572-057C-4522-BB8D-97CB86A90233}" srcOrd="1" destOrd="0" presId="urn:microsoft.com/office/officeart/2005/8/layout/hList1"/>
    <dgm:cxn modelId="{B96F5048-7C02-43A0-B293-D790DFEBD5E2}" type="presParOf" srcId="{8A682CAD-3397-4952-8BEC-10854B09AF76}" destId="{B8010432-3041-4A1C-9C33-55BA4578A568}" srcOrd="2" destOrd="0" presId="urn:microsoft.com/office/officeart/2005/8/layout/hList1"/>
    <dgm:cxn modelId="{4914C498-1624-40A4-820A-9F19F2F52108}" type="presParOf" srcId="{B8010432-3041-4A1C-9C33-55BA4578A568}" destId="{9C166D2B-056A-4309-A53B-4F383DE2BB2B}" srcOrd="0" destOrd="0" presId="urn:microsoft.com/office/officeart/2005/8/layout/hList1"/>
    <dgm:cxn modelId="{FED6CA80-5466-49DE-BC15-B8C220AA4BCE}" type="presParOf" srcId="{B8010432-3041-4A1C-9C33-55BA4578A568}" destId="{0CE81DD6-9FC1-4CF8-B742-D81E3877CC79}" srcOrd="1" destOrd="0" presId="urn:microsoft.com/office/officeart/2005/8/layout/hList1"/>
    <dgm:cxn modelId="{B50CC50D-B519-4269-96A9-120A584E8B26}" type="presParOf" srcId="{8A682CAD-3397-4952-8BEC-10854B09AF76}" destId="{FACDAECA-82E2-4523-A8C3-E315A7591C82}" srcOrd="3" destOrd="0" presId="urn:microsoft.com/office/officeart/2005/8/layout/hList1"/>
    <dgm:cxn modelId="{F609A586-D04D-4A36-A0D9-21CB23C5BFA3}" type="presParOf" srcId="{8A682CAD-3397-4952-8BEC-10854B09AF76}" destId="{78A123FD-1407-4AAD-AA99-104EA714F582}" srcOrd="4" destOrd="0" presId="urn:microsoft.com/office/officeart/2005/8/layout/hList1"/>
    <dgm:cxn modelId="{F4E8A073-592C-4B76-BDBE-1CA73F5B0A6A}" type="presParOf" srcId="{78A123FD-1407-4AAD-AA99-104EA714F582}" destId="{70854F15-4F0D-4DA5-A3C4-09DE9240249F}" srcOrd="0" destOrd="0" presId="urn:microsoft.com/office/officeart/2005/8/layout/hList1"/>
    <dgm:cxn modelId="{19488907-3098-4BEC-8F39-A7F3DB0B687F}" type="presParOf" srcId="{78A123FD-1407-4AAD-AA99-104EA714F582}" destId="{A9177C18-968E-4F61-9A70-4E08224EBF20}" srcOrd="1" destOrd="0" presId="urn:microsoft.com/office/officeart/2005/8/layout/hList1"/>
    <dgm:cxn modelId="{C0B67423-408B-45EA-B877-497B03D55902}" type="presParOf" srcId="{8A682CAD-3397-4952-8BEC-10854B09AF76}" destId="{58C02F39-8DD8-46A6-8EE6-F1080D649798}" srcOrd="5" destOrd="0" presId="urn:microsoft.com/office/officeart/2005/8/layout/hList1"/>
    <dgm:cxn modelId="{1C8DDA27-C6DF-4FD2-8A05-0F6FB4C858A7}" type="presParOf" srcId="{8A682CAD-3397-4952-8BEC-10854B09AF76}" destId="{459A8B48-55C2-40DE-83C4-1F9982327972}" srcOrd="6" destOrd="0" presId="urn:microsoft.com/office/officeart/2005/8/layout/hList1"/>
    <dgm:cxn modelId="{1E716238-4D3D-4306-AB08-C7E4949F027E}" type="presParOf" srcId="{459A8B48-55C2-40DE-83C4-1F9982327972}" destId="{281EE167-E523-40B8-A16D-2C276CE0EB01}" srcOrd="0" destOrd="0" presId="urn:microsoft.com/office/officeart/2005/8/layout/hList1"/>
    <dgm:cxn modelId="{F7630C65-25C0-412D-BDAF-58CE98494DB3}" type="presParOf" srcId="{459A8B48-55C2-40DE-83C4-1F9982327972}" destId="{6F6B0023-4FB3-481F-9A0E-05C7DE3D95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EA825-9D34-4242-96B8-4FBF681E91AC}">
      <dsp:nvSpPr>
        <dsp:cNvPr id="0" name=""/>
        <dsp:cNvSpPr/>
      </dsp:nvSpPr>
      <dsp:spPr>
        <a:xfrm>
          <a:off x="3724" y="875467"/>
          <a:ext cx="2239490" cy="6343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Requires a table spool</a:t>
          </a:r>
        </a:p>
      </dsp:txBody>
      <dsp:txXfrm>
        <a:off x="3724" y="875467"/>
        <a:ext cx="2239490" cy="634349"/>
      </dsp:txXfrm>
    </dsp:sp>
    <dsp:sp modelId="{993FCFE1-BB83-4A2E-BDF1-97C0A838F7E5}">
      <dsp:nvSpPr>
        <dsp:cNvPr id="0" name=""/>
        <dsp:cNvSpPr/>
      </dsp:nvSpPr>
      <dsp:spPr>
        <a:xfrm>
          <a:off x="3724" y="1509817"/>
          <a:ext cx="2239490" cy="11995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Expensive, as estimated</a:t>
          </a:r>
        </a:p>
      </dsp:txBody>
      <dsp:txXfrm>
        <a:off x="3724" y="1509817"/>
        <a:ext cx="2239490" cy="1199564"/>
      </dsp:txXfrm>
    </dsp:sp>
    <dsp:sp modelId="{9C166D2B-056A-4309-A53B-4F383DE2BB2B}">
      <dsp:nvSpPr>
        <dsp:cNvPr id="0" name=""/>
        <dsp:cNvSpPr/>
      </dsp:nvSpPr>
      <dsp:spPr>
        <a:xfrm>
          <a:off x="2556744" y="875467"/>
          <a:ext cx="2239490" cy="6343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Updates the view as part of the UPDATE</a:t>
          </a:r>
        </a:p>
      </dsp:txBody>
      <dsp:txXfrm>
        <a:off x="2556744" y="875467"/>
        <a:ext cx="2239490" cy="634349"/>
      </dsp:txXfrm>
    </dsp:sp>
    <dsp:sp modelId="{0CE81DD6-9FC1-4CF8-B742-D81E3877CC79}">
      <dsp:nvSpPr>
        <dsp:cNvPr id="0" name=""/>
        <dsp:cNvSpPr/>
      </dsp:nvSpPr>
      <dsp:spPr>
        <a:xfrm>
          <a:off x="2556744" y="1509817"/>
          <a:ext cx="2239490" cy="11995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DML operators much more expensive than a seek</a:t>
          </a:r>
        </a:p>
      </dsp:txBody>
      <dsp:txXfrm>
        <a:off x="2556744" y="1509817"/>
        <a:ext cx="2239490" cy="1199564"/>
      </dsp:txXfrm>
    </dsp:sp>
    <dsp:sp modelId="{70854F15-4F0D-4DA5-A3C4-09DE9240249F}">
      <dsp:nvSpPr>
        <dsp:cNvPr id="0" name=""/>
        <dsp:cNvSpPr/>
      </dsp:nvSpPr>
      <dsp:spPr>
        <a:xfrm>
          <a:off x="5109763" y="875467"/>
          <a:ext cx="2239490" cy="6343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view is for aggregation</a:t>
          </a:r>
        </a:p>
      </dsp:txBody>
      <dsp:txXfrm>
        <a:off x="5109763" y="875467"/>
        <a:ext cx="2239490" cy="634349"/>
      </dsp:txXfrm>
    </dsp:sp>
    <dsp:sp modelId="{A9177C18-968E-4F61-9A70-4E08224EBF20}">
      <dsp:nvSpPr>
        <dsp:cNvPr id="0" name=""/>
        <dsp:cNvSpPr/>
      </dsp:nvSpPr>
      <dsp:spPr>
        <a:xfrm>
          <a:off x="5109763" y="1509817"/>
          <a:ext cx="2239490" cy="11995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 row vs 2-5 rows</a:t>
          </a:r>
        </a:p>
      </dsp:txBody>
      <dsp:txXfrm>
        <a:off x="5109763" y="1509817"/>
        <a:ext cx="2239490" cy="1199564"/>
      </dsp:txXfrm>
    </dsp:sp>
    <dsp:sp modelId="{281EE167-E523-40B8-A16D-2C276CE0EB01}">
      <dsp:nvSpPr>
        <dsp:cNvPr id="0" name=""/>
        <dsp:cNvSpPr/>
      </dsp:nvSpPr>
      <dsp:spPr>
        <a:xfrm>
          <a:off x="7662783" y="875467"/>
          <a:ext cx="2239490" cy="6343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Removed the index</a:t>
          </a:r>
        </a:p>
      </dsp:txBody>
      <dsp:txXfrm>
        <a:off x="7662783" y="875467"/>
        <a:ext cx="2239490" cy="634349"/>
      </dsp:txXfrm>
    </dsp:sp>
    <dsp:sp modelId="{6F6B0023-4FB3-481F-9A0E-05C7DE3D9509}">
      <dsp:nvSpPr>
        <dsp:cNvPr id="0" name=""/>
        <dsp:cNvSpPr/>
      </dsp:nvSpPr>
      <dsp:spPr>
        <a:xfrm>
          <a:off x="7662783" y="1509817"/>
          <a:ext cx="2239490" cy="11995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Reduced duration by 17-25% for the procedure</a:t>
          </a:r>
        </a:p>
      </dsp:txBody>
      <dsp:txXfrm>
        <a:off x="7662783" y="1509817"/>
        <a:ext cx="2239490" cy="119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06203" y="4592034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732" y="574761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732" y="1687762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2989" y="2730538"/>
            <a:ext cx="4933012" cy="18614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32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7169434" y="3429000"/>
            <a:ext cx="4335109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733" y="1208347"/>
            <a:ext cx="5255684" cy="442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287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25-26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D215-C73F-4520-996B-0CDE957D14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804" y="2003956"/>
            <a:ext cx="10714038" cy="1312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pPr lvl="0"/>
            <a:r>
              <a:rPr lang="en-US"/>
              <a:t>SESSION NAME HERE</a:t>
            </a:r>
          </a:p>
        </p:txBody>
      </p:sp>
    </p:spTree>
    <p:extLst>
      <p:ext uri="{BB962C8B-B14F-4D97-AF65-F5344CB8AC3E}">
        <p14:creationId xmlns:p14="http://schemas.microsoft.com/office/powerpoint/2010/main" val="3008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F560A9-6DFB-4D1F-88C8-1ED0826FE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5ADA8-CA80-45D8-88F6-EB75A2A69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346460" y="2120125"/>
            <a:ext cx="5212229" cy="2617749"/>
          </a:xfrm>
          <a:prstGeom prst="rect">
            <a:avLst/>
          </a:prstGeom>
        </p:spPr>
      </p:pic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D0CC9BA-6D95-4E8D-ADC9-4FC104D4E567}"/>
              </a:ext>
            </a:extLst>
          </p:cNvPr>
          <p:cNvSpPr/>
          <p:nvPr userDrawn="1"/>
        </p:nvSpPr>
        <p:spPr>
          <a:xfrm>
            <a:off x="4829772" y="2438400"/>
            <a:ext cx="6155473" cy="3163330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7264D-0D76-45E0-8A16-9861AB176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0620" y="1920648"/>
            <a:ext cx="2938039" cy="293803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F474EF8-52C1-435E-8497-13ECA8CBCD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0702" y="6025640"/>
            <a:ext cx="1895864" cy="554128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59CB25C-8284-4C3B-A4CA-88935EAFB0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2675" y="1302022"/>
            <a:ext cx="5816600" cy="33655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COMPANY 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EB77D440-9579-46B2-B81E-60443C65D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486" y="4650642"/>
            <a:ext cx="2687939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Social Account #2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E2C3E5E-098C-42ED-A0EB-C98EF576D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2675" y="1795504"/>
            <a:ext cx="1870590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Job 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383A9E83-53AD-400F-BF3F-B803F239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735" y="4657063"/>
            <a:ext cx="2687939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Social Account #1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D7A29E8-C918-425D-A176-695FB7F3EE1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39279" y="2660822"/>
            <a:ext cx="5627146" cy="1843601"/>
          </a:xfrm>
        </p:spPr>
        <p:txBody>
          <a:bodyPr/>
          <a:lstStyle>
            <a:lvl1pPr marL="0" indent="0">
              <a:buNone/>
              <a:defRPr sz="1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Session Abstract / Overview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B0B96C9E-1F66-4ED4-B0D1-2CEEA92CED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8685" y="1788793"/>
            <a:ext cx="1870590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Website URL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1CCEF6BC-3977-4F2B-97B6-B416A15C8E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91923" y="1792642"/>
            <a:ext cx="1870590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Additional Field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A037E6E3-4521-47D9-BDA3-CCDAF22D51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8486" y="5133411"/>
            <a:ext cx="2687939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Social Account #4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D7E12431-5E57-4AE5-90EB-DDC71F5213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8735" y="5139832"/>
            <a:ext cx="2687939" cy="3365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CA" dirty="0"/>
              <a:t>Social Account #3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6BA0568-1DC7-49F2-AE38-BBFD4A24D1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92675" y="511048"/>
            <a:ext cx="5873750" cy="633412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CA" dirty="0"/>
              <a:t>SPEAKER 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D8673A-0667-4456-A0B3-EE66C85F24A9}"/>
              </a:ext>
            </a:extLst>
          </p:cNvPr>
          <p:cNvSpPr/>
          <p:nvPr userDrawn="1"/>
        </p:nvSpPr>
        <p:spPr>
          <a:xfrm>
            <a:off x="1298043" y="2154519"/>
            <a:ext cx="2543195" cy="2470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66F540E-06F5-4C69-B791-74E6C691DD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8043" y="2154518"/>
            <a:ext cx="2528888" cy="247029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CA" dirty="0"/>
          </a:p>
          <a:p>
            <a:r>
              <a:rPr lang="en-CA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1418678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3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9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8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9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8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15949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11" y="0"/>
            <a:ext cx="1000864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r="56089"/>
          <a:stretch/>
        </p:blipFill>
        <p:spPr>
          <a:xfrm>
            <a:off x="9610231" y="0"/>
            <a:ext cx="2581769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11" y="0"/>
            <a:ext cx="1000864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r="56089"/>
          <a:stretch/>
        </p:blipFill>
        <p:spPr>
          <a:xfrm>
            <a:off x="9610231" y="0"/>
            <a:ext cx="258176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2110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86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r="70999"/>
          <a:stretch/>
        </p:blipFill>
        <p:spPr>
          <a:xfrm>
            <a:off x="9978887" y="0"/>
            <a:ext cx="221311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86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r="70999"/>
          <a:stretch/>
        </p:blipFill>
        <p:spPr>
          <a:xfrm>
            <a:off x="9978887" y="0"/>
            <a:ext cx="221311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26833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62229" y="316196"/>
            <a:ext cx="4622123" cy="7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3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-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663" y="2084173"/>
            <a:ext cx="9860674" cy="896553"/>
          </a:xfrm>
        </p:spPr>
        <p:txBody>
          <a:bodyPr/>
          <a:lstStyle>
            <a:lvl1pPr marL="169629" indent="-169629">
              <a:defRPr sz="5882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“Add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89287"/>
            <a:ext cx="5378549" cy="1050156"/>
          </a:xfrm>
        </p:spPr>
        <p:txBody>
          <a:bodyPr/>
          <a:lstStyle>
            <a:lvl1pPr marL="0" indent="0">
              <a:buNone/>
              <a:defRPr sz="3137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Author’s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5726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accent6"/>
                    </a:gs>
                    <a:gs pos="0">
                      <a:schemeClr val="accent6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473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098762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sz="6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4" y="5934101"/>
            <a:ext cx="513478" cy="5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-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089" y="2084171"/>
            <a:ext cx="8067823" cy="1793105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100000">
                      <a:schemeClr val="accent6"/>
                    </a:gs>
                    <a:gs pos="0">
                      <a:schemeClr val="accent6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29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679"/>
            <a:ext cx="10515600" cy="3825834"/>
          </a:xfrm>
        </p:spPr>
        <p:txBody>
          <a:bodyPr/>
          <a:lstStyle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620" y="436026"/>
            <a:ext cx="5378548" cy="535531"/>
          </a:xfrm>
        </p:spPr>
        <p:txBody>
          <a:bodyPr>
            <a:spAutoFit/>
          </a:bodyPr>
          <a:lstStyle>
            <a:lvl1pPr>
              <a:defRPr sz="3200" baseline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71100" y="0"/>
            <a:ext cx="61209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214713" y="6428059"/>
            <a:ext cx="1422196" cy="2197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5811" y="2101056"/>
            <a:ext cx="4103687" cy="265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16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-1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1451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1451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act Layout-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089" y="2084171"/>
            <a:ext cx="8067823" cy="1793105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5"/>
          <a:stretch/>
        </p:blipFill>
        <p:spPr>
          <a:xfrm>
            <a:off x="589954" y="5696243"/>
            <a:ext cx="3926834" cy="7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1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55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926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593181"/>
            <a:ext cx="5157787" cy="1405382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76926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593181"/>
            <a:ext cx="5183188" cy="1405382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87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3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Marquam.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11"/>
          <a:stretch/>
        </p:blipFill>
        <p:spPr>
          <a:xfrm>
            <a:off x="704336" y="3378275"/>
            <a:ext cx="4601363" cy="6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9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99" y="1719730"/>
            <a:ext cx="2775823" cy="2775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1183" y="4522614"/>
            <a:ext cx="4313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52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©2016</a:t>
            </a:r>
            <a:r>
              <a:rPr lang="en-US" sz="686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Marquam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697864" y="3363133"/>
            <a:ext cx="4622123" cy="7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89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tter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39"/>
          <p:cNvGrpSpPr/>
          <p:nvPr/>
        </p:nvGrpSpPr>
        <p:grpSpPr>
          <a:xfrm>
            <a:off x="73656" y="62261"/>
            <a:ext cx="12105894" cy="3362070"/>
            <a:chOff x="75133" y="63500"/>
            <a:chExt cx="12348642" cy="3429000"/>
          </a:xfrm>
        </p:grpSpPr>
        <p:grpSp>
          <p:nvGrpSpPr>
            <p:cNvPr id="5" name="Group 1364"/>
            <p:cNvGrpSpPr>
              <a:grpSpLocks noChangeAspect="1"/>
            </p:cNvGrpSpPr>
            <p:nvPr/>
          </p:nvGrpSpPr>
          <p:grpSpPr>
            <a:xfrm>
              <a:off x="75133" y="63500"/>
              <a:ext cx="6198230" cy="3429000"/>
              <a:chOff x="88900" y="16253"/>
              <a:chExt cx="12361342" cy="6838572"/>
            </a:xfrm>
          </p:grpSpPr>
          <p:sp>
            <p:nvSpPr>
              <p:cNvPr id="643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4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7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8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9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0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1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2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3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4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7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8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9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0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1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2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3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4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5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6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7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8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9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0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1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2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3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4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5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7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8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9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0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1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2" name="Group 740"/>
              <p:cNvGrpSpPr/>
              <p:nvPr/>
            </p:nvGrpSpPr>
            <p:grpSpPr>
              <a:xfrm>
                <a:off x="2143112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7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683" name="Group 746"/>
              <p:cNvGrpSpPr/>
              <p:nvPr/>
            </p:nvGrpSpPr>
            <p:grpSpPr>
              <a:xfrm>
                <a:off x="4559759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7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84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5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7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8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9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0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2" name="Group 740"/>
              <p:cNvGrpSpPr/>
              <p:nvPr/>
            </p:nvGrpSpPr>
            <p:grpSpPr>
              <a:xfrm>
                <a:off x="5930616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7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93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4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7" name="Group 746"/>
              <p:cNvGrpSpPr/>
              <p:nvPr/>
            </p:nvGrpSpPr>
            <p:grpSpPr>
              <a:xfrm>
                <a:off x="10744892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98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9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00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26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01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702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5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03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4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5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6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8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9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0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1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12" name="Group 740"/>
              <p:cNvGrpSpPr/>
              <p:nvPr/>
            </p:nvGrpSpPr>
            <p:grpSpPr>
              <a:xfrm>
                <a:off x="11309752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4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13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4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5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6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2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3" name="Group 746"/>
              <p:cNvGrpSpPr/>
              <p:nvPr/>
            </p:nvGrpSpPr>
            <p:grpSpPr>
              <a:xfrm>
                <a:off x="2852473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24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5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6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7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3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28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9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0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1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2" name="Group 740"/>
              <p:cNvGrpSpPr/>
              <p:nvPr/>
            </p:nvGrpSpPr>
            <p:grpSpPr>
              <a:xfrm>
                <a:off x="4495231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3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33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4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5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6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7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9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0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1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2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3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4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5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6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47" name="Group 740"/>
              <p:cNvGrpSpPr/>
              <p:nvPr/>
            </p:nvGrpSpPr>
            <p:grpSpPr>
              <a:xfrm>
                <a:off x="7781911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3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48" name="Group 746"/>
              <p:cNvGrpSpPr/>
              <p:nvPr/>
            </p:nvGrpSpPr>
            <p:grpSpPr>
              <a:xfrm>
                <a:off x="10201492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3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49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0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1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2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53" name="Group 740"/>
              <p:cNvGrpSpPr/>
              <p:nvPr/>
            </p:nvGrpSpPr>
            <p:grpSpPr>
              <a:xfrm>
                <a:off x="11574305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2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54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21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55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0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56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7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59" name="Group 746"/>
              <p:cNvGrpSpPr/>
              <p:nvPr/>
            </p:nvGrpSpPr>
            <p:grpSpPr>
              <a:xfrm>
                <a:off x="8463837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0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1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2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3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9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4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5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6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7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" name="Group 740"/>
              <p:cNvGrpSpPr/>
              <p:nvPr/>
            </p:nvGrpSpPr>
            <p:grpSpPr>
              <a:xfrm>
                <a:off x="10109715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9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9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0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1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2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3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4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5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6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7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9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80" name="Group 746"/>
              <p:cNvGrpSpPr/>
              <p:nvPr/>
            </p:nvGrpSpPr>
            <p:grpSpPr>
              <a:xfrm>
                <a:off x="4493794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9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81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2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3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784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6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7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0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1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2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93" name="Group 740"/>
              <p:cNvGrpSpPr/>
              <p:nvPr/>
            </p:nvGrpSpPr>
            <p:grpSpPr>
              <a:xfrm>
                <a:off x="5035577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9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94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5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6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7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8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9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0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1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2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3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4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5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6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7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8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0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1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2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3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4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5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6" name="Group 740"/>
              <p:cNvGrpSpPr/>
              <p:nvPr/>
            </p:nvGrpSpPr>
            <p:grpSpPr>
              <a:xfrm>
                <a:off x="2168512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8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17" name="Group 746"/>
              <p:cNvGrpSpPr/>
              <p:nvPr/>
            </p:nvGrpSpPr>
            <p:grpSpPr>
              <a:xfrm>
                <a:off x="4585159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8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18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2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4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5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6" name="Group 740"/>
              <p:cNvGrpSpPr/>
              <p:nvPr/>
            </p:nvGrpSpPr>
            <p:grpSpPr>
              <a:xfrm>
                <a:off x="5956016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8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27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8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1" name="Group 746"/>
              <p:cNvGrpSpPr/>
              <p:nvPr/>
            </p:nvGrpSpPr>
            <p:grpSpPr>
              <a:xfrm>
                <a:off x="10770292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8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2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4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1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5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836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6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7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8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9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1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2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3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4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5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46" name="Group 740"/>
              <p:cNvGrpSpPr/>
              <p:nvPr/>
            </p:nvGrpSpPr>
            <p:grpSpPr>
              <a:xfrm>
                <a:off x="11335152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47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3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4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5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6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57" name="Group 746"/>
              <p:cNvGrpSpPr/>
              <p:nvPr/>
            </p:nvGrpSpPr>
            <p:grpSpPr>
              <a:xfrm>
                <a:off x="2877873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58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9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0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61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4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62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3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5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66" name="Group 740"/>
              <p:cNvGrpSpPr/>
              <p:nvPr/>
            </p:nvGrpSpPr>
            <p:grpSpPr>
              <a:xfrm>
                <a:off x="4520631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67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9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1" name="Group 740"/>
              <p:cNvGrpSpPr/>
              <p:nvPr/>
            </p:nvGrpSpPr>
            <p:grpSpPr>
              <a:xfrm>
                <a:off x="7807311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2" name="Group 746"/>
              <p:cNvGrpSpPr/>
              <p:nvPr/>
            </p:nvGrpSpPr>
            <p:grpSpPr>
              <a:xfrm>
                <a:off x="10226892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4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83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4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6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7" name="Group 740"/>
              <p:cNvGrpSpPr/>
              <p:nvPr/>
            </p:nvGrpSpPr>
            <p:grpSpPr>
              <a:xfrm>
                <a:off x="11599705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8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13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9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2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0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1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3" name="Group 746"/>
              <p:cNvGrpSpPr/>
              <p:nvPr/>
            </p:nvGrpSpPr>
            <p:grpSpPr>
              <a:xfrm>
                <a:off x="8489237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1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4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5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7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0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8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9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0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1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02" name="Group 740"/>
              <p:cNvGrpSpPr/>
              <p:nvPr/>
            </p:nvGrpSpPr>
            <p:grpSpPr>
              <a:xfrm>
                <a:off x="10135115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03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4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5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6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7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8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9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0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2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3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14" name="Group 746"/>
              <p:cNvGrpSpPr/>
              <p:nvPr/>
            </p:nvGrpSpPr>
            <p:grpSpPr>
              <a:xfrm>
                <a:off x="4519194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0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15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6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918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9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0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1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27" name="Group 740"/>
              <p:cNvGrpSpPr/>
              <p:nvPr/>
            </p:nvGrpSpPr>
            <p:grpSpPr>
              <a:xfrm>
                <a:off x="5060977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28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9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0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1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2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5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8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9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1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4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5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6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7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8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50" name="Group 740"/>
              <p:cNvGrpSpPr/>
              <p:nvPr/>
            </p:nvGrpSpPr>
            <p:grpSpPr>
              <a:xfrm>
                <a:off x="7820011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1" name="Group 746"/>
              <p:cNvGrpSpPr/>
              <p:nvPr/>
            </p:nvGrpSpPr>
            <p:grpSpPr>
              <a:xfrm>
                <a:off x="10239592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9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52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3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4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56" name="Group 740"/>
              <p:cNvGrpSpPr/>
              <p:nvPr/>
            </p:nvGrpSpPr>
            <p:grpSpPr>
              <a:xfrm>
                <a:off x="11612405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9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7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08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8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7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59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2" name="Group 746"/>
              <p:cNvGrpSpPr/>
              <p:nvPr/>
            </p:nvGrpSpPr>
            <p:grpSpPr>
              <a:xfrm>
                <a:off x="8501937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7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63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5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6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6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67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8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71" name="Group 740"/>
              <p:cNvGrpSpPr/>
              <p:nvPr/>
            </p:nvGrpSpPr>
            <p:grpSpPr>
              <a:xfrm>
                <a:off x="10147815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6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72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4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5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6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7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8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9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0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1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2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83" name="Group 746"/>
              <p:cNvGrpSpPr/>
              <p:nvPr/>
            </p:nvGrpSpPr>
            <p:grpSpPr>
              <a:xfrm>
                <a:off x="4531894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84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5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6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987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8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1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2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3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4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96" name="Group 740"/>
              <p:cNvGrpSpPr/>
              <p:nvPr/>
            </p:nvGrpSpPr>
            <p:grpSpPr>
              <a:xfrm>
                <a:off x="5073677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97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9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0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1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5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7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8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0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1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2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17" name="Group 740"/>
              <p:cNvGrpSpPr/>
              <p:nvPr/>
            </p:nvGrpSpPr>
            <p:grpSpPr>
              <a:xfrm>
                <a:off x="2206612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018" name="Group 746"/>
              <p:cNvGrpSpPr/>
              <p:nvPr/>
            </p:nvGrpSpPr>
            <p:grpSpPr>
              <a:xfrm>
                <a:off x="4623259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5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19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27" name="Group 740"/>
              <p:cNvGrpSpPr/>
              <p:nvPr/>
            </p:nvGrpSpPr>
            <p:grpSpPr>
              <a:xfrm>
                <a:off x="5994116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28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32" name="Group 746"/>
              <p:cNvGrpSpPr/>
              <p:nvPr/>
            </p:nvGrpSpPr>
            <p:grpSpPr>
              <a:xfrm>
                <a:off x="10808392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5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33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036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4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37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364"/>
            <p:cNvGrpSpPr>
              <a:grpSpLocks noChangeAspect="1"/>
            </p:cNvGrpSpPr>
            <p:nvPr/>
          </p:nvGrpSpPr>
          <p:grpSpPr>
            <a:xfrm>
              <a:off x="6225545" y="63500"/>
              <a:ext cx="6198230" cy="3429000"/>
              <a:chOff x="88900" y="16253"/>
              <a:chExt cx="12361342" cy="6838572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4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4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47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3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4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3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57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1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3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2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62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5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66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61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1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7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7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1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1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60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7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1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2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9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13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7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8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58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9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4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6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8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4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5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5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48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7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8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0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81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5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0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4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1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5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6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8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53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9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00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2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1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2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1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2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2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1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6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1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1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5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0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46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1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0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52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49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53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8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7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8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58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1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62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6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67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8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79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82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91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92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14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15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6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16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0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21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45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22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4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23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6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3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27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30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2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31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35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36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7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2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48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51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0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61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3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1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82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1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83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1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92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1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97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400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0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401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79" name="Group 2440"/>
          <p:cNvGrpSpPr/>
          <p:nvPr/>
        </p:nvGrpSpPr>
        <p:grpSpPr>
          <a:xfrm>
            <a:off x="87152" y="3446122"/>
            <a:ext cx="12105894" cy="3362070"/>
            <a:chOff x="75133" y="63500"/>
            <a:chExt cx="12348642" cy="3429000"/>
          </a:xfrm>
        </p:grpSpPr>
        <p:grpSp>
          <p:nvGrpSpPr>
            <p:cNvPr id="1280" name="Group 1364"/>
            <p:cNvGrpSpPr>
              <a:grpSpLocks noChangeAspect="1"/>
            </p:cNvGrpSpPr>
            <p:nvPr/>
          </p:nvGrpSpPr>
          <p:grpSpPr>
            <a:xfrm>
              <a:off x="75133" y="63500"/>
              <a:ext cx="6198188" cy="3428988"/>
              <a:chOff x="88900" y="16253"/>
              <a:chExt cx="12361342" cy="6838572"/>
            </a:xfrm>
          </p:grpSpPr>
          <p:sp>
            <p:nvSpPr>
              <p:cNvPr id="1918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57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5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5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958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5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5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59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67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4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68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72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3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75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53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6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977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52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8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87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2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88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98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99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02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51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03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07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1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08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7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22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0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23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0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24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28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0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29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9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30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8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1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34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5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38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7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9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43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7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44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55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68" name="Freeform 2467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9" name="Freeform 2468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56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059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68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69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1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3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4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5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6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7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8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0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91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92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6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93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4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5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6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7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8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0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1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02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3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4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5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6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5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07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8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9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0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111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3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2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3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4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5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6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7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8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9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22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3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4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5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6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7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8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9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1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2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33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4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5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6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2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37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8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9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0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1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42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3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4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5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6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7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8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9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0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6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2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57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1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58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1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2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1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63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0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64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9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65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6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7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8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9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69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0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2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8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73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5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6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7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78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9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0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1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2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3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4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5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6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7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8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89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8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90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193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4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5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6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7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8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9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0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1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02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03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4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5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6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7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8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9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0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1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2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3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4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5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6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7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8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9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0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1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2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3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4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25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26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7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27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8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9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0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31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32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36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33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5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34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37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5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38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41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4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42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46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47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8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59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262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71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72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92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93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3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94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2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2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03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7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2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08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311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1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12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1" name="Group 1364"/>
            <p:cNvGrpSpPr>
              <a:grpSpLocks noChangeAspect="1"/>
            </p:cNvGrpSpPr>
            <p:nvPr/>
          </p:nvGrpSpPr>
          <p:grpSpPr>
            <a:xfrm>
              <a:off x="6225545" y="63500"/>
              <a:ext cx="6198188" cy="3428988"/>
              <a:chOff x="88900" y="16253"/>
              <a:chExt cx="12361342" cy="6838572"/>
            </a:xfrm>
          </p:grpSpPr>
          <p:sp>
            <p:nvSpPr>
              <p:cNvPr id="1282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3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4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5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6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7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8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9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2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3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4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5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6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7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8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9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1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2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3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4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5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6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7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8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9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3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4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5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6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7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8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9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0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91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22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91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23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4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5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6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7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8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9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0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1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91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2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6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91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7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9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90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40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341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9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42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51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8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52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8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63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6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7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67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8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0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1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7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72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4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5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6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7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8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9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0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1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5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6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7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87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7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88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9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1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92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6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93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85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94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95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6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7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98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99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0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1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2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3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03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7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08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9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0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4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5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6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19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3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20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1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2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423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4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5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6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7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8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9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0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1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32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3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33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6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0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1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6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7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8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9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3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55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2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456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2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57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9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0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1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2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3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65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2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66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7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8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9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70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1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2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73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81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4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475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0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6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7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8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9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0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1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2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3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4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85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0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86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7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8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9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0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1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2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3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4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96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9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97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8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9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00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8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01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2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3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4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05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06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7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8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9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0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1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2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3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4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6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7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8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9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20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1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22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3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4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5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26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7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77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8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6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29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0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1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32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5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33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4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5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36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37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8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41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42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3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4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5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6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7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8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9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0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1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2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53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4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54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5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557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8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9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0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1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2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3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4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5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6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67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8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9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0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1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2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3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4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5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6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7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8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9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0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1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2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3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4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5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6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8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89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0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3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91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2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3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4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95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6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72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7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1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98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9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0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1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1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02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3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4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5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0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06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10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0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11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2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3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4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5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6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7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9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0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1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22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0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23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4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5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626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7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8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9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0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1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2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3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4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35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36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7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8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4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6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7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8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9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0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1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2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3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4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5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56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657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69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58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9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0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1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2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6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67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1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69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72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675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68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76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54" name="Rectangle 2553"/>
          <p:cNvSpPr/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7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4570" y="1690688"/>
            <a:ext cx="7151167" cy="4486653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15737" y="1690688"/>
            <a:ext cx="4508581" cy="44612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961"/>
              </a:spcBef>
              <a:buFontTx/>
              <a:buNone/>
              <a:defRPr sz="3137">
                <a:solidFill>
                  <a:schemeClr val="accent3"/>
                </a:solidFill>
              </a:defRPr>
            </a:lvl1pPr>
            <a:lvl2pPr marL="336145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 marL="560241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3pPr>
            <a:lvl4pPr marL="784338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4pPr>
            <a:lvl5pPr marL="1008435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4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14269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5935" y="1690688"/>
            <a:ext cx="6751518" cy="4486829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6569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65690" indent="0" defTabSz="365690">
              <a:lnSpc>
                <a:spcPct val="100000"/>
              </a:lnSpc>
              <a:spcBef>
                <a:spcPts val="0"/>
              </a:spcBef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31379" indent="0" defTabSz="36569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97069" indent="0" defTabSz="365690">
              <a:lnSpc>
                <a:spcPct val="100000"/>
              </a:lnSpc>
              <a:spcBef>
                <a:spcPts val="0"/>
              </a:spcBef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759" indent="0" defTabSz="36569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37" y="1690688"/>
            <a:ext cx="4508581" cy="44612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961"/>
              </a:spcBef>
              <a:buFontTx/>
              <a:buNone/>
              <a:defRPr lang="en-US" sz="2353" kern="1200" dirty="0" smtClean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36145" indent="0">
              <a:lnSpc>
                <a:spcPct val="100000"/>
              </a:lnSpc>
              <a:spcBef>
                <a:spcPts val="1961"/>
              </a:spcBef>
              <a:buFontTx/>
              <a:buNone/>
              <a:defRPr lang="en-US" sz="1921" b="0" kern="1200" dirty="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560241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3pPr>
            <a:lvl4pPr marL="784338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4pPr>
            <a:lvl5pPr marL="1008435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5pPr>
          </a:lstStyle>
          <a:p>
            <a:pPr marL="0" lvl="0" indent="0" algn="l" defTabSz="913505" rtl="0" fontAlgn="base">
              <a:lnSpc>
                <a:spcPct val="100000"/>
              </a:lnSpc>
              <a:spcBef>
                <a:spcPts val="1200"/>
              </a:spcBef>
              <a:spcAft>
                <a:spcPts val="1176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3505" rtl="0" fontAlgn="base">
              <a:lnSpc>
                <a:spcPct val="100000"/>
              </a:lnSpc>
              <a:spcBef>
                <a:spcPts val="600"/>
              </a:spcBef>
              <a:spcAft>
                <a:spcPts val="1176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755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92686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2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7783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3"/>
                </a:soli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7783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3"/>
                </a:soli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911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744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713" r:id="rId18"/>
    <p:sldLayoutId id="2147483714" r:id="rId19"/>
    <p:sldLayoutId id="214748371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7EF5-1FC3-49D4-99F3-3C6C642CE8C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://www.groupby.org/Code-of-Conduct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jared.com/blog/getting-to-the-bottom-of-top/#blocking" TargetMode="External"/><Relationship Id="rId2" Type="http://schemas.openxmlformats.org/officeDocument/2006/relationships/hyperlink" Target="https://www.sqljared.com/blog/halloween-in-ju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relational-databases/in-memory-oltp/faster-temp-table-and-table-variable-by-using-memory-optimization?view=sql-server-ver15" TargetMode="External"/><Relationship Id="rId3" Type="http://schemas.openxmlformats.org/officeDocument/2006/relationships/hyperlink" Target="https://sqlperformance.com/2020/09/locking/upsert-anti-pattern" TargetMode="External"/><Relationship Id="rId7" Type="http://schemas.openxmlformats.org/officeDocument/2006/relationships/hyperlink" Target="https://docs.microsoft.com/en-us/sql/relational-databases/tables/use-table-valued-parameters-database-engine?view=sql-server-ver15" TargetMode="External"/><Relationship Id="rId2" Type="http://schemas.openxmlformats.org/officeDocument/2006/relationships/hyperlink" Target="https://sqlperformance.com/2013/02/t-sql-queries/halloween-problem-part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jared.com/blog/millisecond-improvements/" TargetMode="External"/><Relationship Id="rId5" Type="http://schemas.openxmlformats.org/officeDocument/2006/relationships/hyperlink" Target="https://www.sqljared.com/blog/getting-to-the-bottom-of-top/#blocking" TargetMode="External"/><Relationship Id="rId10" Type="http://schemas.openxmlformats.org/officeDocument/2006/relationships/hyperlink" Target="https://github.com/sqljared/Every-Millisecond-Counts" TargetMode="External"/><Relationship Id="rId4" Type="http://schemas.openxmlformats.org/officeDocument/2006/relationships/hyperlink" Target="https://www.sqljared.com/blog/halloween-in-june/" TargetMode="External"/><Relationship Id="rId9" Type="http://schemas.openxmlformats.org/officeDocument/2006/relationships/hyperlink" Target="https://github.com/channeladvisor/qdstoolbo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qlJared" TargetMode="External"/><Relationship Id="rId2" Type="http://schemas.openxmlformats.org/officeDocument/2006/relationships/hyperlink" Target="https://github.com/sqljared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jpg"/><Relationship Id="rId4" Type="http://schemas.openxmlformats.org/officeDocument/2006/relationships/hyperlink" Target="https://www.linkedin.com/in/jared-poch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qljared.com" TargetMode="External"/><Relationship Id="rId7" Type="http://schemas.openxmlformats.org/officeDocument/2006/relationships/image" Target="../media/image22.emf"/><Relationship Id="rId2" Type="http://schemas.openxmlformats.org/officeDocument/2006/relationships/hyperlink" Target="mailto:sqljared@outlook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A97B6-6628-7A49-AB15-F0003C140F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B6413-2446-FC4D-B548-2AD0B3EC9564}"/>
              </a:ext>
            </a:extLst>
          </p:cNvPr>
          <p:cNvSpPr/>
          <p:nvPr/>
        </p:nvSpPr>
        <p:spPr>
          <a:xfrm>
            <a:off x="10036098" y="0"/>
            <a:ext cx="2155902" cy="6858000"/>
          </a:xfrm>
          <a:prstGeom prst="rect">
            <a:avLst/>
          </a:prstGeom>
          <a:solidFill>
            <a:srgbClr val="F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147F6-25C5-AF40-A1A9-CF8E4D965F0C}"/>
              </a:ext>
            </a:extLst>
          </p:cNvPr>
          <p:cNvSpPr txBox="1"/>
          <p:nvPr/>
        </p:nvSpPr>
        <p:spPr>
          <a:xfrm>
            <a:off x="490651" y="5181822"/>
            <a:ext cx="65123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Roboto Bk" pitchFamily="2" charset="0"/>
                <a:ea typeface="Roboto Bk" pitchFamily="2" charset="0"/>
              </a:rPr>
              <a:t>Free Online Training for Data Professionals.</a:t>
            </a:r>
          </a:p>
          <a:p>
            <a:r>
              <a:rPr lang="en-US" sz="2000" dirty="0">
                <a:latin typeface="Roboto Bk"/>
                <a:ea typeface="Roboto Bk" pitchFamily="2" charset="0"/>
              </a:rPr>
              <a:t>By the Community, For the Community.</a:t>
            </a:r>
            <a:endParaRPr lang="en-CA" sz="2000" dirty="0">
              <a:latin typeface="Roboto Bk"/>
              <a:ea typeface="Roboto Bk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51E0B-CF00-6740-97FA-63C05694E8AB}"/>
              </a:ext>
            </a:extLst>
          </p:cNvPr>
          <p:cNvSpPr/>
          <p:nvPr/>
        </p:nvSpPr>
        <p:spPr>
          <a:xfrm>
            <a:off x="8131200" y="0"/>
            <a:ext cx="4060800" cy="6858000"/>
          </a:xfrm>
          <a:prstGeom prst="rect">
            <a:avLst/>
          </a:prstGeom>
          <a:solidFill>
            <a:srgbClr val="F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5E7CE-1DA7-C543-BCB4-420E8123ADB8}"/>
              </a:ext>
            </a:extLst>
          </p:cNvPr>
          <p:cNvGrpSpPr/>
          <p:nvPr/>
        </p:nvGrpSpPr>
        <p:grpSpPr>
          <a:xfrm>
            <a:off x="490652" y="268381"/>
            <a:ext cx="6057709" cy="1743585"/>
            <a:chOff x="3088626" y="5018801"/>
            <a:chExt cx="6057709" cy="174358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5EA335-EAF6-BF42-A2B1-1B644E2A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626" y="5018801"/>
              <a:ext cx="3471671" cy="17435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92CC72-1337-F541-9B6E-E60C3325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664" y="5018801"/>
              <a:ext cx="3471671" cy="174358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F9C2019-FEFB-AB4A-991E-05BF5BB2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99" y="3579543"/>
            <a:ext cx="4060799" cy="1795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261B3-C06E-9840-A615-4DD76506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99" y="1795347"/>
            <a:ext cx="0" cy="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439FA9-DDFE-E741-BBD3-6A5E04110E21}"/>
              </a:ext>
            </a:extLst>
          </p:cNvPr>
          <p:cNvSpPr/>
          <p:nvPr/>
        </p:nvSpPr>
        <p:spPr>
          <a:xfrm>
            <a:off x="8131199" y="5374903"/>
            <a:ext cx="4060799" cy="1483097"/>
          </a:xfrm>
          <a:prstGeom prst="rect">
            <a:avLst/>
          </a:prstGeom>
          <a:solidFill>
            <a:srgbClr val="FFC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F49A08-EFAC-2941-A073-DB0FC5081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99" y="1784183"/>
            <a:ext cx="4060799" cy="1795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9FA147-0A90-914A-A016-3C274CDE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131196" y="-11178"/>
            <a:ext cx="4060799" cy="179536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55B369B-0BED-6246-BBE5-D89806A9B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51" y="3523799"/>
            <a:ext cx="4940376" cy="1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F889-D438-4326-ABF9-410494A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Plan: Where’s the issue?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CDF2E0-4F55-431F-B895-1EF33A06F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03" y="2249488"/>
            <a:ext cx="6380420" cy="3541712"/>
          </a:xfrm>
        </p:spPr>
      </p:pic>
    </p:spTree>
    <p:extLst>
      <p:ext uri="{BB962C8B-B14F-4D97-AF65-F5344CB8AC3E}">
        <p14:creationId xmlns:p14="http://schemas.microsoft.com/office/powerpoint/2010/main" val="114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E4BA-2933-4202-A127-EDE62374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Spool?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80950B-FDC3-4FC2-8474-A07FF602B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82169"/>
            <a:ext cx="9906000" cy="3076350"/>
          </a:xfrm>
        </p:spPr>
      </p:pic>
    </p:spTree>
    <p:extLst>
      <p:ext uri="{BB962C8B-B14F-4D97-AF65-F5344CB8AC3E}">
        <p14:creationId xmlns:p14="http://schemas.microsoft.com/office/powerpoint/2010/main" val="2203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A1BD-4C40-464E-9EFB-97FA02D3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CFF9-DF85-4054-95E6-9B59AA5D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Spool\View Updates</a:t>
            </a:r>
          </a:p>
          <a:p>
            <a:r>
              <a:rPr lang="en-US" dirty="0"/>
              <a:t>Unnecessary INSERTs</a:t>
            </a:r>
          </a:p>
          <a:p>
            <a:pPr lvl="1"/>
            <a:r>
              <a:rPr lang="en-US" dirty="0"/>
              <a:t>Trigger reduction</a:t>
            </a:r>
          </a:p>
          <a:p>
            <a:r>
              <a:rPr lang="en-US" dirty="0"/>
              <a:t>Table Variables and Cardinality</a:t>
            </a:r>
          </a:p>
          <a:p>
            <a:r>
              <a:rPr lang="en-US" dirty="0"/>
              <a:t>UPDATE </a:t>
            </a:r>
          </a:p>
          <a:p>
            <a:pPr lvl="1"/>
            <a:r>
              <a:rPr lang="en-US" dirty="0"/>
              <a:t>Key Lookups</a:t>
            </a:r>
          </a:p>
          <a:p>
            <a:pPr lvl="1"/>
            <a:r>
              <a:rPr lang="en-US" dirty="0"/>
              <a:t>Multiple references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791CBDC-9328-49D7-A80B-06D4C692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7" r="1736" b="-574"/>
          <a:stretch/>
        </p:blipFill>
        <p:spPr>
          <a:xfrm>
            <a:off x="6964878" y="2097088"/>
            <a:ext cx="3136576" cy="3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92CFC-A8EF-4F1A-BEEC-0F124E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Indexed View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3310B1D-580A-4185-97E2-4C9FC40BF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043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7D85-6663-496E-AE4C-A6D3EC56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Optimized 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0E9B-6C6C-4C50-B4AB-3D19498C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Lack of statistics can lead to bad plans</a:t>
            </a:r>
          </a:p>
          <a:p>
            <a:r>
              <a:rPr lang="en-US" dirty="0"/>
              <a:t>SQL Server optimizer assumes 1 row</a:t>
            </a:r>
          </a:p>
          <a:p>
            <a:r>
              <a:rPr lang="en-US" dirty="0"/>
              <a:t>Temp tables have stats</a:t>
            </a:r>
          </a:p>
          <a:p>
            <a:r>
              <a:rPr lang="en-US" dirty="0"/>
              <a:t>TEMPDB contention</a:t>
            </a:r>
          </a:p>
          <a:p>
            <a:pPr lvl="1"/>
            <a:r>
              <a:rPr lang="en-US" dirty="0"/>
              <a:t>May work in other cases, not will 100s of millions of executions per day!</a:t>
            </a:r>
          </a:p>
          <a:p>
            <a:r>
              <a:rPr lang="en-US" dirty="0"/>
              <a:t>Memory Optimized: hard to beat</a:t>
            </a:r>
          </a:p>
          <a:p>
            <a:r>
              <a:rPr lang="en-US" dirty="0"/>
              <a:t>Want specific behavior? Give SQL a hint.</a:t>
            </a:r>
          </a:p>
        </p:txBody>
      </p:sp>
      <p:pic>
        <p:nvPicPr>
          <p:cNvPr id="5" name="Picture 4" descr="Burning match">
            <a:extLst>
              <a:ext uri="{FF2B5EF4-FFF2-40B4-BE49-F238E27FC236}">
                <a16:creationId xmlns:a16="http://schemas.microsoft.com/office/drawing/2014/main" id="{6EDD1740-6091-4BFF-9930-CB816242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89" y="2249487"/>
            <a:ext cx="2525580" cy="16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78154-2CE4-43C6-826C-4D163FD8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Unnecessary Inserts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AD2B-4498-43BF-B5EC-45AA7B40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case row doesn’t exist for UPDATE</a:t>
            </a:r>
          </a:p>
          <a:p>
            <a:r>
              <a:rPr lang="en-US" sz="1800" dirty="0"/>
              <a:t>We will UPDATE many times, INSERT once</a:t>
            </a:r>
          </a:p>
          <a:p>
            <a:r>
              <a:rPr lang="en-US" sz="1800" dirty="0"/>
              <a:t>INSERT 0 rows, still run the TRIGGER</a:t>
            </a:r>
          </a:p>
          <a:p>
            <a:r>
              <a:rPr lang="en-US" sz="1800" dirty="0"/>
              <a:t>If we UPDATE x rows, matching TVP</a:t>
            </a:r>
          </a:p>
          <a:p>
            <a:pPr lvl="1"/>
            <a:r>
              <a:rPr lang="en-US" sz="1400" dirty="0"/>
              <a:t>Skip the INSERT statement entirely</a:t>
            </a:r>
          </a:p>
          <a:p>
            <a:r>
              <a:rPr lang="en-US" sz="1800" dirty="0"/>
              <a:t>350 million executions to 6 million</a:t>
            </a:r>
          </a:p>
          <a:p>
            <a:r>
              <a:rPr lang="en-US" sz="1800" dirty="0"/>
              <a:t>1.95ms </a:t>
            </a:r>
            <a:r>
              <a:rPr lang="en-US" sz="1800" dirty="0">
                <a:sym typeface="Wingdings" panose="05000000000000000000" pitchFamily="2" charset="2"/>
              </a:rPr>
              <a:t> 1.91ms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14,000 seconds per day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Also reduced trigger executions</a:t>
            </a:r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F889-D438-4326-ABF9-410494A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Exec Plan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CDF2E0-4F55-431F-B895-1EF33A06F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03" y="2249488"/>
            <a:ext cx="6380420" cy="3541712"/>
          </a:xfrm>
        </p:spPr>
      </p:pic>
    </p:spTree>
    <p:extLst>
      <p:ext uri="{BB962C8B-B14F-4D97-AF65-F5344CB8AC3E}">
        <p14:creationId xmlns:p14="http://schemas.microsoft.com/office/powerpoint/2010/main" val="35771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57488-3BDD-4D55-B77C-EDDBC74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Update Statement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09293DC-E2F0-4620-8E77-DD414F4B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Two statements; 1 runs per exec</a:t>
            </a:r>
          </a:p>
          <a:p>
            <a:r>
              <a:rPr lang="en-US" sz="1800" dirty="0"/>
              <a:t>Redundant aggregate in CTE</a:t>
            </a:r>
          </a:p>
          <a:p>
            <a:r>
              <a:rPr lang="en-US" sz="1800" dirty="0"/>
              <a:t>Second reference to base table in CTE</a:t>
            </a:r>
          </a:p>
          <a:p>
            <a:pPr lvl="1"/>
            <a:r>
              <a:rPr lang="en-US" sz="1400" dirty="0"/>
              <a:t>Unified CASE logic</a:t>
            </a:r>
          </a:p>
          <a:p>
            <a:r>
              <a:rPr lang="en-US" sz="1800" dirty="0"/>
              <a:t>Key Lookup </a:t>
            </a:r>
          </a:p>
          <a:p>
            <a:pPr lvl="1"/>
            <a:r>
              <a:rPr lang="en-US" sz="1800" dirty="0"/>
              <a:t>Same two key columns as clustered</a:t>
            </a:r>
          </a:p>
          <a:p>
            <a:pPr lvl="1"/>
            <a:r>
              <a:rPr lang="en-US" sz="1800" dirty="0"/>
              <a:t>Hint to use the clustered PK</a:t>
            </a:r>
          </a:p>
          <a:p>
            <a:r>
              <a:rPr lang="en-US" sz="1800" dirty="0"/>
              <a:t>~28% duration reduction</a:t>
            </a:r>
          </a:p>
          <a:p>
            <a:pPr lvl="1"/>
            <a:r>
              <a:rPr lang="en-US" sz="1800" dirty="0"/>
              <a:t>0.54ms * 350M = 189,000 sec/day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42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A7D-6BCB-47F2-86B5-9BC5A3B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Update Plan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81D99F-8CED-4473-A648-60F05674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93714"/>
            <a:ext cx="9906000" cy="1853259"/>
          </a:xfrm>
        </p:spPr>
      </p:pic>
    </p:spTree>
    <p:extLst>
      <p:ext uri="{BB962C8B-B14F-4D97-AF65-F5344CB8AC3E}">
        <p14:creationId xmlns:p14="http://schemas.microsoft.com/office/powerpoint/2010/main" val="243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7314A-6E11-4954-95CB-27EA8199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Mission Accomplished?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2CB16-4690-42CB-9604-428F69454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84" r="3142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64A1-B953-47FC-9C1E-1BF69FB3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Reduced the procedure’s duration from 3.1ms to 1.4ms</a:t>
            </a:r>
          </a:p>
          <a:p>
            <a:r>
              <a:rPr lang="en-US" dirty="0"/>
              <a:t>Bonus idea: unnecessary UPDATEs</a:t>
            </a:r>
          </a:p>
          <a:p>
            <a:pPr lvl="1"/>
            <a:r>
              <a:rPr lang="en-US" dirty="0"/>
              <a:t>Automated quantity updates repeat values</a:t>
            </a:r>
          </a:p>
          <a:p>
            <a:r>
              <a:rPr lang="en-US" dirty="0"/>
              <a:t>Limit updates to when quantity really changes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old.Quantity</a:t>
            </a:r>
            <a:r>
              <a:rPr lang="en-US" dirty="0"/>
              <a:t> &lt;&gt; </a:t>
            </a:r>
            <a:r>
              <a:rPr lang="en-US" dirty="0" err="1"/>
              <a:t>new.Quantity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6D7A64-5F5E-0E4B-B6FA-FFA4155D80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A146B4-D979-2544-A57B-11DC89848AE1}"/>
              </a:ext>
            </a:extLst>
          </p:cNvPr>
          <p:cNvSpPr txBox="1">
            <a:spLocks/>
          </p:cNvSpPr>
          <p:nvPr/>
        </p:nvSpPr>
        <p:spPr>
          <a:xfrm>
            <a:off x="490652" y="3766940"/>
            <a:ext cx="6880735" cy="131244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u="sng" dirty="0">
                <a:latin typeface="Roboto"/>
                <a:ea typeface="Roboto"/>
              </a:rPr>
              <a:t>We do not tolerate harassment in any form.</a:t>
            </a:r>
            <a:r>
              <a:rPr lang="en-CA" sz="1400" b="1" dirty="0">
                <a:latin typeface="Roboto"/>
                <a:ea typeface="Roboto"/>
              </a:rPr>
              <a:t> </a:t>
            </a:r>
            <a:r>
              <a:rPr lang="en-CA" sz="1400" dirty="0">
                <a:latin typeface="Roboto"/>
                <a:ea typeface="Roboto"/>
              </a:rPr>
              <a:t>For the duration of your engagement with GroupBy and its programs, you are expected to act appropriately and to adhere to this Code of Conduct. This includes conduct in-person and online, at the conference itself, as well as any non-conference programs that may include participants: including talks, workshops, parties, on social media, and other online forums. GroupBy participants violating these rules may be sanctioned or expelled without a refund (if that applies) at the discretion of the conference organizers.</a:t>
            </a:r>
            <a:endParaRPr lang="en-US" dirty="0"/>
          </a:p>
          <a:p>
            <a:endParaRPr lang="en-CA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400" dirty="0">
                <a:latin typeface="Roboto"/>
                <a:ea typeface="Roboto"/>
              </a:rPr>
              <a:t>You can review the full policy at: </a:t>
            </a:r>
            <a:r>
              <a:rPr lang="en-CA" sz="1400" b="1" dirty="0">
                <a:latin typeface="Roboto"/>
                <a:ea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GroupBy.org/Code-of-Conduct</a:t>
            </a:r>
            <a:r>
              <a:rPr lang="en-CA" sz="1400" b="1" dirty="0">
                <a:latin typeface="Roboto"/>
                <a:ea typeface="Roboto"/>
              </a:rPr>
              <a:t> </a:t>
            </a:r>
            <a:endParaRPr lang="en-CA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A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77158C-2C08-CB4D-9E78-880E327F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652" y="2063172"/>
            <a:ext cx="6880736" cy="14255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lang="en-CA" sz="1400" b="1">
                <a:solidFill>
                  <a:schemeClr val="tx1"/>
                </a:solidFill>
                <a:effectLst/>
                <a:latin typeface="Roboto"/>
                <a:ea typeface="Roboto"/>
              </a:rPr>
              <a:t>The Quick Version</a:t>
            </a:r>
            <a:endParaRPr lang="en-US">
              <a:solidFill>
                <a:schemeClr val="tx1"/>
              </a:solidFill>
              <a:latin typeface="Roboto"/>
              <a:ea typeface="Roboto"/>
            </a:endParaRPr>
          </a:p>
          <a:p>
            <a:r>
              <a:rPr lang="en-CA" sz="1400">
                <a:solidFill>
                  <a:schemeClr val="tx1"/>
                </a:solidFill>
                <a:effectLst/>
                <a:latin typeface="Roboto"/>
                <a:ea typeface="Roboto"/>
              </a:rPr>
              <a:t>We are dedicated to a harassment-free experience for everyone, regardless of who you are and what makes you </a:t>
            </a:r>
            <a:r>
              <a:rPr lang="en-CA" sz="1400" i="1" err="1">
                <a:solidFill>
                  <a:schemeClr val="tx1"/>
                </a:solidFill>
                <a:effectLst/>
                <a:latin typeface="Roboto"/>
                <a:ea typeface="Roboto"/>
              </a:rPr>
              <a:t>you</a:t>
            </a:r>
            <a:r>
              <a:rPr lang="en-CA" sz="1400" i="1">
                <a:solidFill>
                  <a:schemeClr val="tx1"/>
                </a:solidFill>
                <a:effectLst/>
                <a:latin typeface="Roboto"/>
                <a:ea typeface="Roboto"/>
              </a:rPr>
              <a:t>.</a:t>
            </a:r>
            <a:r>
              <a:rPr lang="en-CA" sz="1400" i="1">
                <a:solidFill>
                  <a:schemeClr val="tx1"/>
                </a:solidFill>
                <a:latin typeface="Roboto"/>
                <a:ea typeface="Roboto"/>
              </a:rPr>
              <a:t> </a:t>
            </a:r>
            <a:r>
              <a:rPr lang="en-CA" sz="1400" i="1">
                <a:solidFill>
                  <a:schemeClr val="tx1"/>
                </a:solidFill>
                <a:effectLst/>
                <a:latin typeface="Roboto"/>
                <a:ea typeface="Roboto"/>
              </a:rPr>
              <a:t> </a:t>
            </a:r>
            <a:r>
              <a:rPr lang="en-CA" sz="1400">
                <a:solidFill>
                  <a:schemeClr val="tx1"/>
                </a:solidFill>
                <a:effectLst/>
                <a:latin typeface="Roboto"/>
                <a:ea typeface="Roboto"/>
              </a:rPr>
              <a:t>We recognize the right of any individual to </a:t>
            </a:r>
            <a:r>
              <a:rPr lang="en-CA" sz="1600">
                <a:solidFill>
                  <a:schemeClr val="tx1"/>
                </a:solidFill>
                <a:effectLst/>
                <a:latin typeface="Roboto"/>
                <a:ea typeface="Roboto"/>
              </a:rPr>
              <a:t>attend</a:t>
            </a:r>
            <a:r>
              <a:rPr lang="en-CA" sz="1400">
                <a:solidFill>
                  <a:schemeClr val="tx1"/>
                </a:solidFill>
                <a:effectLst/>
                <a:latin typeface="Roboto"/>
                <a:ea typeface="Roboto"/>
              </a:rPr>
              <a:t> and participate. Anyone.</a:t>
            </a:r>
            <a:r>
              <a:rPr lang="en-CA" sz="1400">
                <a:solidFill>
                  <a:schemeClr val="tx1"/>
                </a:solidFill>
                <a:latin typeface="Roboto"/>
                <a:ea typeface="Roboto"/>
              </a:rPr>
              <a:t> </a:t>
            </a:r>
            <a:r>
              <a:rPr lang="en-CA" sz="1400">
                <a:solidFill>
                  <a:schemeClr val="tx1"/>
                </a:solidFill>
                <a:effectLst/>
                <a:latin typeface="Roboto"/>
                <a:ea typeface="Roboto"/>
              </a:rPr>
              <a:t> This is included but not limited to gender identity and expression, sexual orientation, disability, physical appearance, body size, race, religion, or any other classification, affiliation, or label.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427A4-8C29-BA41-BF0D-5E26EB2626BF}"/>
              </a:ext>
            </a:extLst>
          </p:cNvPr>
          <p:cNvSpPr txBox="1"/>
          <p:nvPr/>
        </p:nvSpPr>
        <p:spPr>
          <a:xfrm>
            <a:off x="490652" y="934720"/>
            <a:ext cx="65123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latin typeface="Open Sans Condensed Condensed"/>
                <a:ea typeface="Open Sans Condensed Condensed" pitchFamily="2" charset="0"/>
                <a:cs typeface="Open Sans Condensed Condensed" pitchFamily="2" charset="0"/>
              </a:rPr>
              <a:t>GroupBy</a:t>
            </a:r>
            <a:r>
              <a:rPr lang="en-US" sz="4000" b="1">
                <a:latin typeface="Open Sans Condensed Condensed"/>
                <a:ea typeface="Open Sans Condensed Condensed" pitchFamily="2" charset="0"/>
                <a:cs typeface="Open Sans Condensed Condensed" pitchFamily="2" charset="0"/>
              </a:rPr>
              <a:t> Code Of Conduct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04848-3E3F-E349-A16D-C259E2A35753}"/>
              </a:ext>
            </a:extLst>
          </p:cNvPr>
          <p:cNvSpPr/>
          <p:nvPr/>
        </p:nvSpPr>
        <p:spPr>
          <a:xfrm>
            <a:off x="8131200" y="0"/>
            <a:ext cx="4060800" cy="6858000"/>
          </a:xfrm>
          <a:prstGeom prst="rect">
            <a:avLst/>
          </a:prstGeom>
          <a:solidFill>
            <a:srgbClr val="FFC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8CEC1-C001-B94C-9318-869A4810F5AC}"/>
              </a:ext>
            </a:extLst>
          </p:cNvPr>
          <p:cNvCxnSpPr/>
          <p:nvPr/>
        </p:nvCxnSpPr>
        <p:spPr>
          <a:xfrm>
            <a:off x="109550" y="1664617"/>
            <a:ext cx="6980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821F777-E84A-2C4A-B5BA-E1CB030754D5}"/>
              </a:ext>
            </a:extLst>
          </p:cNvPr>
          <p:cNvGrpSpPr/>
          <p:nvPr/>
        </p:nvGrpSpPr>
        <p:grpSpPr>
          <a:xfrm>
            <a:off x="8131199" y="0"/>
            <a:ext cx="4060800" cy="6858000"/>
            <a:chOff x="8131200" y="0"/>
            <a:chExt cx="4060800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844B54-3E62-664F-8486-898ED6D5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1200" y="399197"/>
              <a:ext cx="4060800" cy="60827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ABC84-75CD-A049-B74A-14F9B2332D92}"/>
                </a:ext>
              </a:extLst>
            </p:cNvPr>
            <p:cNvSpPr/>
            <p:nvPr/>
          </p:nvSpPr>
          <p:spPr>
            <a:xfrm>
              <a:off x="8131200" y="0"/>
              <a:ext cx="4060800" cy="399197"/>
            </a:xfrm>
            <a:prstGeom prst="rect">
              <a:avLst/>
            </a:prstGeom>
            <a:solidFill>
              <a:srgbClr val="B06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BA4D42-3FE2-5B46-8E63-380CD6A4B132}"/>
                </a:ext>
              </a:extLst>
            </p:cNvPr>
            <p:cNvSpPr/>
            <p:nvPr/>
          </p:nvSpPr>
          <p:spPr>
            <a:xfrm>
              <a:off x="8131200" y="6458803"/>
              <a:ext cx="4060800" cy="399197"/>
            </a:xfrm>
            <a:prstGeom prst="rect">
              <a:avLst/>
            </a:prstGeom>
            <a:solidFill>
              <a:srgbClr val="EA3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A187-F2F9-4F58-BAED-26FB4EEA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Halloween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DC7D-6028-4010-A012-D2BA696D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affect any DML statement</a:t>
            </a:r>
          </a:p>
          <a:p>
            <a:r>
              <a:rPr lang="en-US" dirty="0"/>
              <a:t>Don’t try to change the thing you are querying</a:t>
            </a:r>
          </a:p>
          <a:p>
            <a:r>
              <a:rPr lang="en-US" dirty="0"/>
              <a:t>Prime example</a:t>
            </a:r>
          </a:p>
          <a:p>
            <a:r>
              <a:rPr lang="en-US" dirty="0"/>
              <a:t>SQL Server optimizer prevents the problem</a:t>
            </a:r>
          </a:p>
          <a:p>
            <a:pPr lvl="1"/>
            <a:r>
              <a:rPr lang="en-US" dirty="0"/>
              <a:t>Changes the plan typically to insert a </a:t>
            </a:r>
            <a:r>
              <a:rPr lang="en-US" dirty="0">
                <a:hlinkClick r:id="rId3"/>
              </a:rPr>
              <a:t>blocking operator</a:t>
            </a:r>
            <a:endParaRPr lang="en-US" dirty="0"/>
          </a:p>
          <a:p>
            <a:pPr lvl="1"/>
            <a:r>
              <a:rPr lang="en-US" dirty="0"/>
              <a:t>Bad for performance</a:t>
            </a:r>
          </a:p>
        </p:txBody>
      </p:sp>
      <p:pic>
        <p:nvPicPr>
          <p:cNvPr id="7" name="Picture 6" descr="Idyllic heap of pumpkins outdoors">
            <a:extLst>
              <a:ext uri="{FF2B5EF4-FFF2-40B4-BE49-F238E27FC236}">
                <a16:creationId xmlns:a16="http://schemas.microsoft.com/office/drawing/2014/main" id="{AEDD969A-B6F2-4131-B924-12662ED3F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87" y="1073523"/>
            <a:ext cx="2858199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F6AE-DB17-4ADB-9B3B-A367DBA9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2122-6451-460C-9DCC-DA5B723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operation</a:t>
            </a:r>
          </a:p>
          <a:p>
            <a:pPr lvl="1"/>
            <a:r>
              <a:rPr lang="en-US" dirty="0"/>
              <a:t>Query the data we need into a </a:t>
            </a:r>
            <a:r>
              <a:rPr lang="en-US" strike="sngStrike" dirty="0"/>
              <a:t>temp table</a:t>
            </a:r>
            <a:r>
              <a:rPr lang="en-US" dirty="0"/>
              <a:t> memory optimized table variable</a:t>
            </a:r>
          </a:p>
          <a:p>
            <a:pPr lvl="1"/>
            <a:r>
              <a:rPr lang="en-US" dirty="0"/>
              <a:t>Do all the math; get new and old quantity</a:t>
            </a:r>
          </a:p>
          <a:p>
            <a:r>
              <a:rPr lang="en-US"/>
              <a:t>Check results</a:t>
            </a:r>
            <a:endParaRPr lang="en-US" dirty="0"/>
          </a:p>
          <a:p>
            <a:pPr lvl="1"/>
            <a:r>
              <a:rPr lang="en-US" dirty="0"/>
              <a:t>If the quantity doesn’t change, skip the UPDATE</a:t>
            </a:r>
          </a:p>
          <a:p>
            <a:r>
              <a:rPr lang="en-US" dirty="0"/>
              <a:t>Changed INSERT logic</a:t>
            </a:r>
          </a:p>
          <a:p>
            <a:pPr lvl="1"/>
            <a:r>
              <a:rPr lang="en-US" dirty="0"/>
              <a:t>Based on LEFT JOIN instead of @@ROWCOUNT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7D3-32BF-4821-9A54-CD45A72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overhead?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D143-8DFA-40D1-AA17-7EECB141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Populating the </a:t>
            </a:r>
            <a:r>
              <a:rPr lang="en-US" dirty="0" err="1"/>
              <a:t>motv</a:t>
            </a:r>
            <a:r>
              <a:rPr lang="en-US" dirty="0"/>
              <a:t>: 90-100 µs</a:t>
            </a:r>
          </a:p>
          <a:p>
            <a:r>
              <a:rPr lang="en-US" dirty="0"/>
              <a:t>Checking results: 10-20 µs</a:t>
            </a:r>
          </a:p>
          <a:p>
            <a:r>
              <a:rPr lang="en-US" dirty="0"/>
              <a:t>Skipped &gt; 96% of UPDATES</a:t>
            </a:r>
          </a:p>
          <a:p>
            <a:r>
              <a:rPr lang="en-US" dirty="0"/>
              <a:t>Final duration: 320 µs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sy Horse Dance Meme - Imgflip">
            <a:extLst>
              <a:ext uri="{FF2B5EF4-FFF2-40B4-BE49-F238E27FC236}">
                <a16:creationId xmlns:a16="http://schemas.microsoft.com/office/drawing/2014/main" id="{DB3A283F-FF37-4903-A7BF-464E7BCF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26" y="2384480"/>
            <a:ext cx="2785385" cy="20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A3E80D8-199B-41BA-92D0-C95EEC3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even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DDB56E-13CC-47B7-85ED-8492D18A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2.00x +0.070 &lt;= 2.00</a:t>
            </a:r>
          </a:p>
          <a:p>
            <a:r>
              <a:rPr lang="en-US" dirty="0"/>
              <a:t>2.00x &lt;= 1.93</a:t>
            </a:r>
          </a:p>
          <a:p>
            <a:r>
              <a:rPr lang="en-US" dirty="0"/>
              <a:t>x &lt;= 0.965</a:t>
            </a:r>
          </a:p>
          <a:p>
            <a:r>
              <a:rPr lang="en-US" dirty="0"/>
              <a:t>x &lt;= 96.5%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894492-855C-400B-8B5E-945999D4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percentage of the time would we need to skip executing the UPDATE statement in my example to break even with the table variable’s overhead?</a:t>
            </a:r>
          </a:p>
          <a:p>
            <a:r>
              <a:rPr lang="en-US" dirty="0"/>
              <a:t>The update takes 2ms.</a:t>
            </a:r>
          </a:p>
          <a:p>
            <a:r>
              <a:rPr lang="en-US" dirty="0"/>
              <a:t>The memory optimized queries take 70µs.</a:t>
            </a:r>
          </a:p>
          <a:p>
            <a:r>
              <a:rPr lang="en-US"/>
              <a:t>Only </a:t>
            </a:r>
            <a:r>
              <a:rPr lang="en-US" dirty="0"/>
              <a:t>3.5%.</a:t>
            </a:r>
          </a:p>
        </p:txBody>
      </p:sp>
    </p:spTree>
    <p:extLst>
      <p:ext uri="{BB962C8B-B14F-4D97-AF65-F5344CB8AC3E}">
        <p14:creationId xmlns:p14="http://schemas.microsoft.com/office/powerpoint/2010/main" val="36014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0E0A-3040-409C-83EC-C52D653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67CC-25BC-4F28-8B87-F93B8015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476"/>
            <a:ext cx="9905999" cy="4253581"/>
          </a:xfrm>
        </p:spPr>
        <p:txBody>
          <a:bodyPr>
            <a:normAutofit/>
          </a:bodyPr>
          <a:lstStyle/>
          <a:p>
            <a:r>
              <a:rPr lang="en-US" dirty="0"/>
              <a:t>Thanks to Deborah Melkin (@dgmelkin)</a:t>
            </a:r>
          </a:p>
          <a:p>
            <a:r>
              <a:rPr lang="en-US" dirty="0"/>
              <a:t>Paul White: </a:t>
            </a:r>
            <a:r>
              <a:rPr lang="en-US" dirty="0">
                <a:hlinkClick r:id="rId2"/>
              </a:rPr>
              <a:t>the Halloween Problem</a:t>
            </a:r>
            <a:endParaRPr lang="en-US" dirty="0"/>
          </a:p>
          <a:p>
            <a:r>
              <a:rPr lang="en-US" dirty="0"/>
              <a:t>Aaron Bertrand: </a:t>
            </a:r>
            <a:r>
              <a:rPr lang="en-US" dirty="0">
                <a:hlinkClick r:id="rId3"/>
              </a:rPr>
              <a:t>Upsert coding patterns</a:t>
            </a:r>
            <a:endParaRPr lang="en-US" dirty="0"/>
          </a:p>
          <a:p>
            <a:r>
              <a:rPr lang="en-US" dirty="0"/>
              <a:t>My blogs on </a:t>
            </a:r>
            <a:r>
              <a:rPr lang="en-US" dirty="0">
                <a:hlinkClick r:id="rId4"/>
              </a:rPr>
              <a:t>Halloween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blocking operators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this topic</a:t>
            </a:r>
            <a:endParaRPr lang="en-US" dirty="0"/>
          </a:p>
          <a:p>
            <a:r>
              <a:rPr lang="en-US" dirty="0">
                <a:hlinkClick r:id="rId7"/>
              </a:rPr>
              <a:t>TVPs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memory optimized table variables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links:</a:t>
            </a:r>
          </a:p>
          <a:p>
            <a:pPr lvl="1"/>
            <a:r>
              <a:rPr lang="en-US" dirty="0">
                <a:hlinkClick r:id="rId9"/>
              </a:rPr>
              <a:t>QDS Toolbox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Presentation slides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727C3-BE48-4134-A2D2-FB1BDEE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sz="5400" dirty="0">
                <a:solidFill>
                  <a:schemeClr val="accent1"/>
                </a:solidFill>
              </a:rPr>
              <a:t>@sqljared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sqljared.com</a:t>
            </a:r>
            <a:br>
              <a:rPr lang="en-US" sz="3600" dirty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37B64D-FA5D-4196-AB10-43857CADC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/>
              <a:t>ChannelAdvisor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81C4-EE3A-4D29-9C9E-5FEAE1260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 </a:t>
            </a:r>
            <a:r>
              <a:rPr lang="en-CA" dirty="0">
                <a:hlinkClick r:id="rId2"/>
              </a:rPr>
              <a:t>https://github.com/sqljared</a:t>
            </a:r>
            <a:r>
              <a:rPr lang="en-CA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22B59-DC33-457E-B17E-7516883A0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Database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3725-1774-4059-A645-6A305CBFE5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hlinkClick r:id="rId3"/>
              </a:rPr>
              <a:t>https://twitter.com/SqlJared</a:t>
            </a:r>
            <a:r>
              <a:rPr lang="en-CA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0E270-38B3-4E8E-986D-E8C1D2A8758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open sans" pitchFamily="2" charset="0"/>
              </a:rPr>
              <a:t>Query optimization is relatively easy when you look at a plan and find table scans, hash match joins, and missing indexes. But how do you find opportunities when all the low hanging fruit has been picked? This session is a case study on improving a procedure that runs 350 million times per day, so any improvement is greatly magnified. We will discuss where we found opportunities to improve a procedure running in 3.1 milliseconds; how effective our attempts were, what didn't work, and the results achieved.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01D8F-CEA8-4DD5-BBEB-A49CFF91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Sqljared.com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6C7771-481D-48DB-93EF-476B9B7BB5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 Speaker\Blogger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ACC59B-C881-4FDE-84B2-3B70688394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3A51F1-B149-41F4-A98A-D2428174D9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38734" y="5139832"/>
            <a:ext cx="3487907" cy="33655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 </a:t>
            </a:r>
            <a:r>
              <a:rPr lang="en-CA" dirty="0">
                <a:hlinkClick r:id="rId4"/>
              </a:rPr>
              <a:t>https://www.linkedin.com/in/jared-poche/</a:t>
            </a:r>
            <a:r>
              <a:rPr lang="en-CA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7FC036-848E-475F-8CE3-FFC053FDE5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Jared Poche</a:t>
            </a:r>
          </a:p>
          <a:p>
            <a:endParaRPr lang="en-CA" dirty="0"/>
          </a:p>
        </p:txBody>
      </p:sp>
      <p:pic>
        <p:nvPicPr>
          <p:cNvPr id="14" name="Picture Placeholder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2CA40BB-E433-B488-7520-873CE653E1B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9289" b="9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45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B262-C8E7-4FB4-8C6B-2FBCFB479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 Millisecond 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F44D8-3C75-4D85-88FD-512B156D1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tuning a Frequent procedure to &lt;1ms duration</a:t>
            </a:r>
          </a:p>
        </p:txBody>
      </p:sp>
    </p:spTree>
    <p:extLst>
      <p:ext uri="{BB962C8B-B14F-4D97-AF65-F5344CB8AC3E}">
        <p14:creationId xmlns:p14="http://schemas.microsoft.com/office/powerpoint/2010/main" val="28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8" y="904902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CA" dirty="0"/>
              <a:t>Jared Poche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9EA647-B24C-4A89-83D1-23F6278BE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8078" y="1727570"/>
            <a:ext cx="5255684" cy="44238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He/him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078" y="2396067"/>
            <a:ext cx="5436992" cy="10329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Database Engineer</a:t>
            </a:r>
          </a:p>
          <a:p>
            <a:r>
              <a:rPr lang="en-CA" dirty="0" err="1"/>
              <a:t>ChannelAdvisor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1335" y="3438841"/>
            <a:ext cx="4933012" cy="2753411"/>
          </a:xfrm>
        </p:spPr>
        <p:txBody>
          <a:bodyPr>
            <a:normAutofit/>
          </a:bodyPr>
          <a:lstStyle/>
          <a:p>
            <a:r>
              <a:rPr lang="en-CA" dirty="0"/>
              <a:t>/</a:t>
            </a:r>
            <a:r>
              <a:rPr lang="en-CA" dirty="0" err="1"/>
              <a:t>jared</a:t>
            </a:r>
            <a:r>
              <a:rPr lang="en-CA" dirty="0"/>
              <a:t>-poche</a:t>
            </a:r>
          </a:p>
          <a:p>
            <a:pPr lvl="0"/>
            <a:r>
              <a:rPr lang="en-US" dirty="0"/>
              <a:t>@sqljared</a:t>
            </a:r>
          </a:p>
          <a:p>
            <a:r>
              <a:rPr lang="en-CA" dirty="0">
                <a:hlinkClick r:id="rId2"/>
              </a:rPr>
              <a:t>sqljared@outlook.com</a:t>
            </a:r>
            <a:endParaRPr lang="en-CA" dirty="0"/>
          </a:p>
          <a:p>
            <a:r>
              <a:rPr lang="en-CA" dirty="0">
                <a:hlinkClick r:id="rId3"/>
              </a:rPr>
              <a:t>sqljared.com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10 year veteran of Microsoft 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Blogger, SQL Saturday and Virtual PASS speaker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AF25C-371B-4ED2-9A95-FD72B878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3504754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98" y="413730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6917D-2941-4ABB-9FE2-88C1FF13F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898" y="4839837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0424D6-A7B1-4ECC-A5C2-BF2507008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899" y="5485220"/>
            <a:ext cx="467878" cy="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3535-0E4B-4043-8D9A-DC80515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2264-D73F-4D0E-BBCE-A1BC47D2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Intermediate/Advanced level</a:t>
            </a:r>
          </a:p>
          <a:p>
            <a:r>
              <a:rPr lang="en-US" dirty="0"/>
              <a:t>Not standard query tuning</a:t>
            </a:r>
          </a:p>
          <a:p>
            <a:pPr lvl="1"/>
            <a:r>
              <a:rPr lang="en-US" dirty="0"/>
              <a:t>No missing indexes or table scans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Attention to detail</a:t>
            </a:r>
          </a:p>
          <a:p>
            <a:pPr lvl="1"/>
            <a:r>
              <a:rPr lang="en-US" dirty="0"/>
              <a:t>Learn code techniques</a:t>
            </a:r>
          </a:p>
          <a:p>
            <a:pPr lvl="1"/>
            <a:r>
              <a:rPr lang="en-US" dirty="0"/>
              <a:t>Wholistic view (think outside the DB)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D1E4-8CC8-461A-B8EA-0271AE6A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CA5D-FB2F-4142-A944-2229C0B1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Upsert procedures</a:t>
            </a:r>
          </a:p>
          <a:p>
            <a:r>
              <a:rPr lang="en-US" dirty="0"/>
              <a:t>Table variables (no statistics)</a:t>
            </a:r>
          </a:p>
          <a:p>
            <a:pPr lvl="1"/>
            <a:r>
              <a:rPr lang="en-US" dirty="0"/>
              <a:t>Table valued parameters </a:t>
            </a:r>
          </a:p>
          <a:p>
            <a:pPr lvl="1"/>
            <a:r>
              <a:rPr lang="en-US" dirty="0"/>
              <a:t>Memory optimized table variables</a:t>
            </a:r>
          </a:p>
          <a:p>
            <a:r>
              <a:rPr lang="en-US" dirty="0"/>
              <a:t>Table spool</a:t>
            </a:r>
          </a:p>
          <a:p>
            <a:r>
              <a:rPr lang="en-US" dirty="0"/>
              <a:t>Indexed Views</a:t>
            </a:r>
          </a:p>
          <a:p>
            <a:r>
              <a:rPr lang="en-US" dirty="0"/>
              <a:t>Halloween Problem and Protections</a:t>
            </a:r>
          </a:p>
        </p:txBody>
      </p:sp>
    </p:spTree>
    <p:extLst>
      <p:ext uri="{BB962C8B-B14F-4D97-AF65-F5344CB8AC3E}">
        <p14:creationId xmlns:p14="http://schemas.microsoft.com/office/powerpoint/2010/main" val="21200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18E3-A2C2-4D2B-9F34-55550F99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BAD-5591-4C58-9A85-BA15AD0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 and Updating Quantity</a:t>
            </a:r>
          </a:p>
          <a:p>
            <a:pPr lvl="1"/>
            <a:r>
              <a:rPr lang="en-US" dirty="0"/>
              <a:t>Updating multiple rows by table valued-parameters</a:t>
            </a:r>
          </a:p>
          <a:p>
            <a:r>
              <a:rPr lang="en-US" dirty="0"/>
              <a:t>Updates are customer driven</a:t>
            </a:r>
          </a:p>
          <a:p>
            <a:r>
              <a:rPr lang="en-US" dirty="0"/>
              <a:t>3.1ms average duration</a:t>
            </a:r>
          </a:p>
          <a:p>
            <a:pPr lvl="1"/>
            <a:r>
              <a:rPr lang="en-US" dirty="0"/>
              <a:t>Query </a:t>
            </a:r>
            <a:r>
              <a:rPr lang="en-US"/>
              <a:t>Store providing all times</a:t>
            </a:r>
            <a:endParaRPr lang="en-US" dirty="0"/>
          </a:p>
          <a:p>
            <a:r>
              <a:rPr lang="en-US" dirty="0"/>
              <a:t>285 million – 350 million executions per day</a:t>
            </a:r>
          </a:p>
        </p:txBody>
      </p:sp>
    </p:spTree>
    <p:extLst>
      <p:ext uri="{BB962C8B-B14F-4D97-AF65-F5344CB8AC3E}">
        <p14:creationId xmlns:p14="http://schemas.microsoft.com/office/powerpoint/2010/main" val="34251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18E3-A2C2-4D2B-9F34-55550F99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BAD-5591-4C58-9A85-BA15AD0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Populates a few variables</a:t>
            </a:r>
          </a:p>
          <a:p>
            <a:r>
              <a:rPr lang="en-US" dirty="0"/>
              <a:t>Checks for item listings</a:t>
            </a:r>
          </a:p>
          <a:p>
            <a:pPr lvl="1"/>
            <a:r>
              <a:rPr lang="en-US" dirty="0"/>
              <a:t>Aggregates listings</a:t>
            </a:r>
          </a:p>
          <a:p>
            <a:r>
              <a:rPr lang="en-US" dirty="0"/>
              <a:t>Performs an update </a:t>
            </a:r>
          </a:p>
          <a:p>
            <a:pPr lvl="1"/>
            <a:r>
              <a:rPr lang="en-US" dirty="0"/>
              <a:t>Majority of the duration (80%)</a:t>
            </a:r>
          </a:p>
          <a:p>
            <a:r>
              <a:rPr lang="en-US" dirty="0"/>
              <a:t>Inserts missing rows</a:t>
            </a:r>
          </a:p>
          <a:p>
            <a:pPr lvl="1"/>
            <a:r>
              <a:rPr lang="en-US" dirty="0"/>
              <a:t>Triggers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9633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quam Theme">
  <a:themeElements>
    <a:clrScheme name="Marquam">
      <a:dk1>
        <a:srgbClr val="8E908F"/>
      </a:dk1>
      <a:lt1>
        <a:srgbClr val="FFFFFF"/>
      </a:lt1>
      <a:dk2>
        <a:srgbClr val="44546A"/>
      </a:dk2>
      <a:lt2>
        <a:srgbClr val="E7E6E6"/>
      </a:lt2>
      <a:accent1>
        <a:srgbClr val="E98300"/>
      </a:accent1>
      <a:accent2>
        <a:srgbClr val="8E908F"/>
      </a:accent2>
      <a:accent3>
        <a:srgbClr val="009CDA"/>
      </a:accent3>
      <a:accent4>
        <a:srgbClr val="43403B"/>
      </a:accent4>
      <a:accent5>
        <a:srgbClr val="545858"/>
      </a:accent5>
      <a:accent6>
        <a:srgbClr val="8E908F"/>
      </a:accent6>
      <a:hlink>
        <a:srgbClr val="0073C6"/>
      </a:hlink>
      <a:folHlink>
        <a:srgbClr val="E98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quam Theme" id="{8E602FC9-15BA-40B0-A61C-FA10869C1D2D}" vid="{90C9AD05-42A0-4D8D-B4F3-FFC22AF12F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1012</Words>
  <Application>Microsoft Office PowerPoint</Application>
  <PresentationFormat>Widescreen</PresentationFormat>
  <Paragraphs>155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open sans</vt:lpstr>
      <vt:lpstr>Open Sans Condensed Condensed</vt:lpstr>
      <vt:lpstr>Roboto</vt:lpstr>
      <vt:lpstr>Roboto Bk</vt:lpstr>
      <vt:lpstr>Roboto Light</vt:lpstr>
      <vt:lpstr>Segoe UI</vt:lpstr>
      <vt:lpstr>Segoe UI Light</vt:lpstr>
      <vt:lpstr>Segoe UI Semibold</vt:lpstr>
      <vt:lpstr>Tw Cen MT</vt:lpstr>
      <vt:lpstr>Wingdings</vt:lpstr>
      <vt:lpstr>Circuit</vt:lpstr>
      <vt:lpstr>Office Theme</vt:lpstr>
      <vt:lpstr>Marquam Theme</vt:lpstr>
      <vt:lpstr>PowerPoint Presentation</vt:lpstr>
      <vt:lpstr>PowerPoint Presentation</vt:lpstr>
      <vt:lpstr>PowerPoint Presentation</vt:lpstr>
      <vt:lpstr>Every Millisecond Counts</vt:lpstr>
      <vt:lpstr>Jared Poche</vt:lpstr>
      <vt:lpstr>Expectations</vt:lpstr>
      <vt:lpstr>Foundation AND Topics</vt:lpstr>
      <vt:lpstr>Case study</vt:lpstr>
      <vt:lpstr>Procedure outline</vt:lpstr>
      <vt:lpstr>Update Plan: Where’s the issue?</vt:lpstr>
      <vt:lpstr>Table Spool?</vt:lpstr>
      <vt:lpstr>Ideas</vt:lpstr>
      <vt:lpstr>Indexed View</vt:lpstr>
      <vt:lpstr>Memory Optimized Table Variables</vt:lpstr>
      <vt:lpstr>Unnecessary Inserts</vt:lpstr>
      <vt:lpstr>Update Exec Plan</vt:lpstr>
      <vt:lpstr>Update Statement</vt:lpstr>
      <vt:lpstr>Optimized Update Plan</vt:lpstr>
      <vt:lpstr>Mission Accomplished?</vt:lpstr>
      <vt:lpstr>Halloween Problem</vt:lpstr>
      <vt:lpstr>Bonus solution</vt:lpstr>
      <vt:lpstr>Too much overhead?</vt:lpstr>
      <vt:lpstr>Break even</vt:lpstr>
      <vt:lpstr>References</vt:lpstr>
      <vt:lpstr>@sqljared sqljared.com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Below One Millisecond</dc:title>
  <dc:creator>Jared Poche</dc:creator>
  <cp:lastModifiedBy>Jared Poche</cp:lastModifiedBy>
  <cp:revision>2</cp:revision>
  <dcterms:created xsi:type="dcterms:W3CDTF">2020-08-10T15:37:39Z</dcterms:created>
  <dcterms:modified xsi:type="dcterms:W3CDTF">2022-05-24T15:01:43Z</dcterms:modified>
</cp:coreProperties>
</file>