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02" r:id="rId3"/>
    <p:sldId id="257" r:id="rId4"/>
    <p:sldId id="305" r:id="rId5"/>
    <p:sldId id="306" r:id="rId6"/>
    <p:sldId id="291" r:id="rId7"/>
    <p:sldId id="293" r:id="rId8"/>
    <p:sldId id="294" r:id="rId9"/>
    <p:sldId id="259" r:id="rId10"/>
    <p:sldId id="279" r:id="rId11"/>
    <p:sldId id="295" r:id="rId12"/>
    <p:sldId id="296" r:id="rId13"/>
    <p:sldId id="298" r:id="rId14"/>
    <p:sldId id="267" r:id="rId15"/>
    <p:sldId id="264" r:id="rId16"/>
  </p:sldIdLst>
  <p:sldSz cx="121840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33" y="33"/>
      </p:cViewPr>
      <p:guideLst>
        <p:guide orient="horz" pos="2160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F600C-6C1A-4181-A4D8-B1126BB5DB1F}" type="datetimeFigureOut">
              <a:rPr lang="en-AU" smtClean="0"/>
              <a:t>6/08/2018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37465-D46B-43E6-AFC0-D0A1C02409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8740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0" name="Shape 3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1" indent="0" defTabSz="914400">
              <a:lnSpc>
                <a:spcPct val="100000"/>
              </a:lnSpc>
              <a:defRPr sz="1200" b="1"/>
            </a:pPr>
            <a:r>
              <a:rPr lang="en-US" b="0" dirty="0"/>
              <a:t>Community project, initially started out as Start-</a:t>
            </a:r>
            <a:r>
              <a:rPr lang="en-US" b="0" dirty="0" err="1"/>
              <a:t>SqlMigration</a:t>
            </a:r>
            <a:r>
              <a:rPr lang="en-US" b="0" dirty="0"/>
              <a:t> but has grown into a DBA’s best friend. </a:t>
            </a:r>
            <a:r>
              <a:rPr lang="en-US" b="0" dirty="0" err="1"/>
              <a:t>dbatools</a:t>
            </a:r>
            <a:r>
              <a:rPr lang="en-US" b="0" dirty="0"/>
              <a:t> currently sports 400+</a:t>
            </a:r>
            <a:r>
              <a:rPr lang="en-US" b="0" baseline="0" dirty="0"/>
              <a:t> commands.</a:t>
            </a:r>
          </a:p>
          <a:p>
            <a:pPr lvl="1" indent="0" defTabSz="914400">
              <a:lnSpc>
                <a:spcPct val="100000"/>
              </a:lnSpc>
              <a:defRPr sz="1200" b="1"/>
            </a:pPr>
            <a:endParaRPr lang="en-US" b="0" baseline="0" dirty="0"/>
          </a:p>
          <a:p>
            <a:pPr lvl="1" indent="0" defTabSz="914400">
              <a:lnSpc>
                <a:spcPct val="100000"/>
              </a:lnSpc>
              <a:defRPr sz="1200" b="1"/>
            </a:pPr>
            <a:r>
              <a:rPr lang="en-US" b="0" baseline="0" dirty="0"/>
              <a:t>How many of you have heard of </a:t>
            </a:r>
            <a:r>
              <a:rPr lang="en-US" b="0" baseline="0" dirty="0" err="1"/>
              <a:t>dbatools</a:t>
            </a:r>
            <a:r>
              <a:rPr lang="en-US" b="0" baseline="0" dirty="0"/>
              <a:t>? How many of you have used it? How many knew it was born in Belgium? :D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3558013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3633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363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E6872-B327-4DE0-801B-AA3C105FBA3C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6953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302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E6872-B327-4DE0-801B-AA3C105FBA3C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9329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329484" y="5500702"/>
            <a:ext cx="4854579" cy="1357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9983" y="332656"/>
            <a:ext cx="5311043" cy="61408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712" y="285729"/>
            <a:ext cx="6377640" cy="1928825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712" y="2357430"/>
            <a:ext cx="6377640" cy="114300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64239" y="-27384"/>
            <a:ext cx="4248472" cy="69127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C9CB55-2458-40D7-8381-3CB086A2843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391" y="4938679"/>
            <a:ext cx="3707936" cy="16507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203" y="1535113"/>
            <a:ext cx="538341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203" y="2174875"/>
            <a:ext cx="53834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335" y="1535113"/>
            <a:ext cx="53855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335" y="2174875"/>
            <a:ext cx="53855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204" y="273050"/>
            <a:ext cx="400847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3630" y="273051"/>
            <a:ext cx="68112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204" y="1435101"/>
            <a:ext cx="400847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162" y="4800600"/>
            <a:ext cx="731043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8162" y="612775"/>
            <a:ext cx="731043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8162" y="5367338"/>
            <a:ext cx="731043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3446" y="274639"/>
            <a:ext cx="2741414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203" y="274639"/>
            <a:ext cx="8021175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5591965" y="3786190"/>
            <a:ext cx="6592098" cy="3071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 userDrawn="1"/>
        </p:nvSpPr>
        <p:spPr>
          <a:xfrm>
            <a:off x="8969386" y="4214819"/>
            <a:ext cx="3214678" cy="2643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 userDrawn="1"/>
        </p:nvSpPr>
        <p:spPr>
          <a:xfrm>
            <a:off x="979462" y="415010"/>
            <a:ext cx="10389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accent1"/>
                </a:solidFill>
              </a:rPr>
              <a:t>A Big Thanks to Our Knowledge Partners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48900" y="5505966"/>
            <a:ext cx="1263811" cy="1379418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388175" y="6594648"/>
            <a:ext cx="3735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Data Platform Summit 2017 is a</a:t>
            </a:r>
            <a:r>
              <a:rPr lang="en-US" sz="900" baseline="0" dirty="0"/>
              <a:t> community initiative by eDominer Systems </a:t>
            </a:r>
            <a:endParaRPr lang="en-US" sz="90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5591965" y="3786190"/>
            <a:ext cx="6592098" cy="3071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 userDrawn="1"/>
        </p:nvSpPr>
        <p:spPr>
          <a:xfrm>
            <a:off x="571089" y="571480"/>
            <a:ext cx="388388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</a:rPr>
              <a:t>Thank you </a:t>
            </a:r>
          </a:p>
          <a:p>
            <a:r>
              <a:rPr lang="en-US" sz="5000" b="1" dirty="0">
                <a:solidFill>
                  <a:schemeClr val="accent1"/>
                </a:solidFill>
              </a:rPr>
              <a:t>for your time!</a:t>
            </a:r>
            <a:endParaRPr lang="en-IN" sz="5000" b="1" dirty="0">
              <a:solidFill>
                <a:schemeClr val="accent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00344" y="-27384"/>
            <a:ext cx="3312368" cy="6912768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19423" y="6524534"/>
            <a:ext cx="3735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Data Platform Summit 2018 is a</a:t>
            </a:r>
            <a:r>
              <a:rPr lang="en-US" sz="900" baseline="0" dirty="0"/>
              <a:t> community imitative by eDominer Systems </a:t>
            </a:r>
            <a:endParaRPr lang="en-US" sz="9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44CBF9-A230-4081-98F4-EEF5CC8020F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525" y="4632053"/>
            <a:ext cx="3707936" cy="16507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268822" y="286772"/>
            <a:ext cx="11648911" cy="1313429"/>
          </a:xfrm>
          <a:prstGeom prst="rect">
            <a:avLst/>
          </a:prstGeom>
        </p:spPr>
        <p:txBody>
          <a:bodyPr lIns="91438" tIns="91438" rIns="91438" bIns="91438" anchor="t"/>
          <a:lstStyle>
            <a:lvl1pPr defTabSz="913886">
              <a:defRPr sz="4998" spc="-100">
                <a:solidFill>
                  <a:schemeClr val="accent1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xfrm>
            <a:off x="5888964" y="6173787"/>
            <a:ext cx="2842949" cy="3651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734091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5142" y="1916832"/>
            <a:ext cx="11513780" cy="4392488"/>
          </a:xfrm>
        </p:spPr>
        <p:txBody>
          <a:bodyPr/>
          <a:lstStyle>
            <a:lvl1pPr>
              <a:tabLst>
                <a:tab pos="355360" algn="l"/>
                <a:tab pos="723412" algn="l"/>
                <a:tab pos="1167613" algn="l"/>
                <a:tab pos="1611813" algn="l"/>
                <a:tab pos="2056014" algn="l"/>
              </a:tabLst>
              <a:defRPr sz="2798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449" indent="-285557" defTabSz="444200">
              <a:buFont typeface="Arial" pitchFamily="34" charset="0"/>
              <a:buChar char="•"/>
              <a:tabLst>
                <a:tab pos="355360" algn="l"/>
                <a:tab pos="761487" algn="l"/>
                <a:tab pos="1167613" algn="l"/>
                <a:tab pos="1611813" algn="l"/>
                <a:tab pos="2056014" algn="l"/>
              </a:tabLst>
              <a:defRPr sz="2399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2230" indent="-228446">
              <a:buFont typeface="Arial" pitchFamily="34" charset="0"/>
              <a:buChar char="•"/>
              <a:tabLst>
                <a:tab pos="355360" algn="l"/>
                <a:tab pos="723412" algn="l"/>
                <a:tab pos="1167613" algn="l"/>
                <a:tab pos="1611813" algn="l"/>
                <a:tab pos="2056014" algn="l"/>
              </a:tabLst>
              <a:defRPr sz="2399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599122" indent="-228446">
              <a:buFont typeface="Arial" pitchFamily="34" charset="0"/>
              <a:buChar char="•"/>
              <a:tabLst>
                <a:tab pos="355360" algn="l"/>
                <a:tab pos="723412" algn="l"/>
                <a:tab pos="1167613" algn="l"/>
                <a:tab pos="1611813" algn="l"/>
                <a:tab pos="2056014" algn="l"/>
              </a:tabLst>
              <a:defRPr sz="2399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6014" indent="-228446">
              <a:buFont typeface="Arial" pitchFamily="34" charset="0"/>
              <a:buChar char="•"/>
              <a:tabLst>
                <a:tab pos="355360" algn="l"/>
                <a:tab pos="723412" algn="l"/>
                <a:tab pos="1167613" algn="l"/>
                <a:tab pos="1611813" algn="l"/>
                <a:tab pos="2056014" algn="l"/>
              </a:tabLst>
              <a:defRPr sz="2399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12184063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598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14753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ing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203" y="1600201"/>
            <a:ext cx="10908582" cy="452596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4pPr>
            <a:lvl5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57" y="1142985"/>
            <a:ext cx="10356454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57" y="1142985"/>
            <a:ext cx="10356454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57" y="1142985"/>
            <a:ext cx="10356454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423" y="548680"/>
            <a:ext cx="2084437" cy="2084437"/>
          </a:xfrm>
          <a:prstGeom prst="rect">
            <a:avLst/>
          </a:prstGeom>
        </p:spPr>
      </p:pic>
      <p:sp>
        <p:nvSpPr>
          <p:cNvPr id="5" name="Rounded Rectangle 4"/>
          <p:cNvSpPr/>
          <p:nvPr userDrawn="1"/>
        </p:nvSpPr>
        <p:spPr>
          <a:xfrm>
            <a:off x="3617126" y="1285860"/>
            <a:ext cx="7234338" cy="4643470"/>
          </a:xfrm>
          <a:prstGeom prst="roundRect">
            <a:avLst>
              <a:gd name="adj" fmla="val 76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807504" y="1428737"/>
            <a:ext cx="6853583" cy="1362075"/>
          </a:xfrm>
        </p:spPr>
        <p:txBody>
          <a:bodyPr anchor="b"/>
          <a:lstStyle>
            <a:lvl1pPr algn="l">
              <a:defRPr sz="4000" b="1" cap="none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07504" y="2928935"/>
            <a:ext cx="6853583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308941" y="4077072"/>
            <a:ext cx="1580882" cy="65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Video</a:t>
            </a:r>
            <a:endParaRPr lang="en-IN" sz="40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6721" y="-747464"/>
            <a:ext cx="4571789" cy="4647117"/>
          </a:xfrm>
          <a:prstGeom prst="rect">
            <a:avLst/>
          </a:prstGeom>
        </p:spPr>
      </p:pic>
      <p:sp>
        <p:nvSpPr>
          <p:cNvPr id="5" name="Rounded Rectangle 4"/>
          <p:cNvSpPr/>
          <p:nvPr userDrawn="1"/>
        </p:nvSpPr>
        <p:spPr>
          <a:xfrm>
            <a:off x="3617126" y="1285860"/>
            <a:ext cx="7234338" cy="4643470"/>
          </a:xfrm>
          <a:prstGeom prst="roundRect">
            <a:avLst>
              <a:gd name="adj" fmla="val 76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807504" y="1428737"/>
            <a:ext cx="6853583" cy="1362075"/>
          </a:xfrm>
        </p:spPr>
        <p:txBody>
          <a:bodyPr anchor="b"/>
          <a:lstStyle>
            <a:lvl1pPr algn="l">
              <a:defRPr sz="4000" b="1" cap="none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07504" y="2928935"/>
            <a:ext cx="6853583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276071" y="4075179"/>
            <a:ext cx="16241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Demo</a:t>
            </a:r>
            <a:endParaRPr lang="en-IN" sz="40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203" y="1600201"/>
            <a:ext cx="53812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3566" y="1600201"/>
            <a:ext cx="53812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203" y="274638"/>
            <a:ext cx="1100377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203" y="1600201"/>
            <a:ext cx="1096565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545"/>
          <a:stretch/>
        </p:blipFill>
        <p:spPr>
          <a:xfrm>
            <a:off x="10988575" y="5532314"/>
            <a:ext cx="1475872" cy="165618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7388175" y="6594648"/>
            <a:ext cx="3735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Data Platform </a:t>
            </a:r>
            <a:r>
              <a:rPr lang="en-US" sz="900"/>
              <a:t>Summit 2018 </a:t>
            </a:r>
            <a:r>
              <a:rPr lang="en-US" sz="900" dirty="0"/>
              <a:t>is a</a:t>
            </a:r>
            <a:r>
              <a:rPr lang="en-US" sz="900" baseline="0" dirty="0"/>
              <a:t> community initiative by eDominer Systems </a:t>
            </a:r>
            <a:endParaRPr lang="en-US" sz="9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1" r:id="rId4"/>
    <p:sldLayoutId id="2147483660" r:id="rId5"/>
    <p:sldLayoutId id="2147483662" r:id="rId6"/>
    <p:sldLayoutId id="2147483651" r:id="rId7"/>
    <p:sldLayoutId id="2147483665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4" r:id="rId17"/>
    <p:sldLayoutId id="2147483666" r:id="rId18"/>
    <p:sldLayoutId id="2147483667" r:id="rId19"/>
    <p:sldLayoutId id="2147483668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rgbClr val="C00000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va.microsoft.com/en-US/training-courses/powershell-for-sql-data-professionals-16532?l=XgA5w0PgC_8805121157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ass.org/Learning/Recordings/Listing.aspx?category=webinars24Hours" TargetMode="External"/><Relationship Id="rId4" Type="http://schemas.openxmlformats.org/officeDocument/2006/relationships/hyperlink" Target="http://powershell.sqlpass.org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taplatformgeeks.com/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Supercharge your Database Management with </a:t>
            </a:r>
            <a:r>
              <a:rPr lang="en-US" dirty="0" err="1"/>
              <a:t>DbaTools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712" y="2357430"/>
            <a:ext cx="6377640" cy="1143008"/>
          </a:xfrm>
        </p:spPr>
        <p:txBody>
          <a:bodyPr/>
          <a:lstStyle/>
          <a:p>
            <a:r>
              <a:rPr lang="en-IN" dirty="0"/>
              <a:t>Your “new” Super Power</a:t>
            </a:r>
          </a:p>
          <a:p>
            <a:endParaRPr lang="en-IN" dirty="0"/>
          </a:p>
        </p:txBody>
      </p:sp>
      <p:sp>
        <p:nvSpPr>
          <p:cNvPr id="4" name="Subtitle 5"/>
          <p:cNvSpPr txBox="1">
            <a:spLocks/>
          </p:cNvSpPr>
          <p:nvPr/>
        </p:nvSpPr>
        <p:spPr>
          <a:xfrm>
            <a:off x="380713" y="3214686"/>
            <a:ext cx="3930390" cy="64294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800"/>
              </a:spcAft>
              <a:buFont typeface="Arial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10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42913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Patrick Flynn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 Link Group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75900" y="3071811"/>
            <a:ext cx="4569056" cy="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79973" y="276741"/>
            <a:ext cx="8224116" cy="114223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500" b="0" i="0" kern="1200">
                <a:solidFill>
                  <a:srgbClr val="19405F"/>
                </a:solidFill>
                <a:latin typeface="Source Sans Pro Light"/>
                <a:ea typeface="+mj-ea"/>
                <a:cs typeface="Source Sans Pro Light"/>
              </a:defRPr>
            </a:lvl1pPr>
          </a:lstStyle>
          <a:p>
            <a:r>
              <a:rPr lang="en-US" sz="3497" dirty="0"/>
              <a:t>Asking Questions via Slack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79973" y="1601419"/>
            <a:ext cx="8224116" cy="452294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30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26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22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18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16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98" dirty="0"/>
              <a:t>Go to sqlslack.com to get an automatic invite.</a:t>
            </a:r>
            <a:endParaRPr lang="en-US" sz="2998" dirty="0">
              <a:sym typeface="Wingdings" panose="05000000000000000000" pitchFamily="2" charset="2"/>
            </a:endParaRPr>
          </a:p>
          <a:p>
            <a:r>
              <a:rPr lang="en-US" sz="2998" dirty="0"/>
              <a:t>Sign in at sqlcommunity.slack.com</a:t>
            </a:r>
          </a:p>
          <a:p>
            <a:r>
              <a:rPr lang="en-US" sz="2998" dirty="0"/>
              <a:t>Join the #</a:t>
            </a:r>
            <a:r>
              <a:rPr lang="en-US" sz="2998" dirty="0" err="1"/>
              <a:t>powershellhelp</a:t>
            </a:r>
            <a:r>
              <a:rPr lang="en-US" sz="2998" dirty="0"/>
              <a:t> channel.</a:t>
            </a:r>
          </a:p>
          <a:p>
            <a:r>
              <a:rPr lang="en-US" sz="2998" dirty="0"/>
              <a:t>Also a dedicated #</a:t>
            </a:r>
            <a:r>
              <a:rPr lang="en-US" sz="2998" dirty="0" err="1"/>
              <a:t>dbatools</a:t>
            </a:r>
            <a:endParaRPr lang="en-US" sz="2998" dirty="0"/>
          </a:p>
          <a:p>
            <a:r>
              <a:rPr lang="en-US" sz="2998" dirty="0"/>
              <a:t>Ask questions! ( people are friendly </a:t>
            </a:r>
            <a:r>
              <a:rPr lang="en-US" sz="2998" dirty="0">
                <a:sym typeface="Wingdings" panose="05000000000000000000" pitchFamily="2" charset="2"/>
              </a:rPr>
              <a:t> )</a:t>
            </a:r>
          </a:p>
          <a:p>
            <a:r>
              <a:rPr lang="en-US" sz="2998" dirty="0">
                <a:sym typeface="Wingdings" panose="05000000000000000000" pitchFamily="2" charset="2"/>
              </a:rPr>
              <a:t>Further information: dbatools.io/slack/</a:t>
            </a:r>
            <a:endParaRPr lang="en-US" sz="2998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1E7359-0FF5-4BD0-A006-E5F42AAA2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753" y="118840"/>
            <a:ext cx="1540693" cy="154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4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2976" y="1819797"/>
            <a:ext cx="1511161" cy="2846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887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396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Questions?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12598" y="3794149"/>
            <a:ext cx="1511161" cy="2846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887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61895" y="2103833"/>
            <a:ext cx="1511161" cy="2846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887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34230" y="1701960"/>
            <a:ext cx="1511161" cy="2846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887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23255" y="2103833"/>
            <a:ext cx="1511161" cy="2846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887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35836" y="1708821"/>
            <a:ext cx="1511161" cy="2846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887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31880" y="2140414"/>
            <a:ext cx="1511161" cy="2846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887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95529" y="1773920"/>
            <a:ext cx="1511161" cy="2846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887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99642" y="2073578"/>
            <a:ext cx="1511161" cy="2846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887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7782" y="3769546"/>
            <a:ext cx="1511161" cy="2846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887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98594" y="3860760"/>
            <a:ext cx="1511161" cy="2846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887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70943" y="3927137"/>
            <a:ext cx="1511161" cy="2846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887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19767" y="4292521"/>
            <a:ext cx="1361612" cy="2846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887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11024" y="4329337"/>
            <a:ext cx="1511161" cy="2846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887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19232" y="4387175"/>
            <a:ext cx="1511161" cy="2846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887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86993" y="4075671"/>
            <a:ext cx="1511161" cy="2846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887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E3716AD-FD2D-40C5-8F86-EDF13A522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755" y="6499027"/>
            <a:ext cx="12180703" cy="3403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EAE0F7C-DDAF-4B02-A344-7F56AB0C2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753" y="118840"/>
            <a:ext cx="1540693" cy="154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4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821" y="334720"/>
            <a:ext cx="9137907" cy="791560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5996" b="1" i="1" dirty="0">
                <a:solidFill>
                  <a:schemeClr val="accent6">
                    <a:lumMod val="75000"/>
                  </a:schemeClr>
                </a:solidFill>
                <a:latin typeface="AppleStorm" panose="02000603000000000000" pitchFamily="50" charset="0"/>
              </a:rPr>
              <a:t>More Help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753" y="118840"/>
            <a:ext cx="1540693" cy="1540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4755" y="6499027"/>
            <a:ext cx="12180703" cy="340343"/>
          </a:xfrm>
          <a:prstGeom prst="rect">
            <a:avLst/>
          </a:prstGeom>
        </p:spPr>
      </p:pic>
      <p:sp>
        <p:nvSpPr>
          <p:cNvPr id="7" name="Shape 460">
            <a:extLst>
              <a:ext uri="{FF2B5EF4-FFF2-40B4-BE49-F238E27FC236}">
                <a16:creationId xmlns:a16="http://schemas.microsoft.com/office/drawing/2014/main" id="{060FD76E-33B1-44B2-941D-BC7D73792BB9}"/>
              </a:ext>
            </a:extLst>
          </p:cNvPr>
          <p:cNvSpPr/>
          <p:nvPr/>
        </p:nvSpPr>
        <p:spPr>
          <a:xfrm>
            <a:off x="536395" y="1270200"/>
            <a:ext cx="11152758" cy="4545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688" rIns="45688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defTabSz="931935">
              <a:lnSpc>
                <a:spcPct val="90000"/>
              </a:lnSpc>
              <a:spcBef>
                <a:spcPts val="899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998" i="1" dirty="0">
                <a:solidFill>
                  <a:schemeClr val="tx1"/>
                </a:solidFill>
                <a:latin typeface="AppleStorm" panose="02000603000000000000" pitchFamily="50" charset="0"/>
              </a:rPr>
              <a:t>Extensive documentation within each command</a:t>
            </a:r>
            <a:br>
              <a:rPr lang="en-US" sz="3998" i="1" dirty="0">
                <a:solidFill>
                  <a:schemeClr val="tx1"/>
                </a:solidFill>
                <a:latin typeface="AppleStorm" panose="02000603000000000000" pitchFamily="50" charset="0"/>
              </a:rPr>
            </a:br>
            <a:r>
              <a:rPr lang="en-US" sz="3998" i="1" dirty="0">
                <a:solidFill>
                  <a:schemeClr val="tx1"/>
                </a:solidFill>
                <a:latin typeface="AppleStorm" panose="02000603000000000000" pitchFamily="50" charset="0"/>
              </a:rPr>
              <a:t>     </a:t>
            </a:r>
            <a:r>
              <a:rPr lang="en-US" sz="3998" i="1" dirty="0">
                <a:solidFill>
                  <a:schemeClr val="accent6"/>
                </a:solidFill>
                <a:latin typeface="AppleStorm" panose="02000603000000000000" pitchFamily="50" charset="0"/>
              </a:rPr>
              <a:t>Get-Help Start-</a:t>
            </a:r>
            <a:r>
              <a:rPr lang="en-US" sz="3998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DbaMigration</a:t>
            </a:r>
            <a:r>
              <a:rPr lang="en-US" sz="3998" i="1" dirty="0">
                <a:solidFill>
                  <a:schemeClr val="accent6"/>
                </a:solidFill>
                <a:latin typeface="AppleStorm" panose="02000603000000000000" pitchFamily="50" charset="0"/>
              </a:rPr>
              <a:t> –Detailed</a:t>
            </a:r>
          </a:p>
          <a:p>
            <a:pPr defTabSz="931935">
              <a:lnSpc>
                <a:spcPct val="90000"/>
              </a:lnSpc>
              <a:spcBef>
                <a:spcPts val="899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998" i="1" dirty="0">
                <a:solidFill>
                  <a:schemeClr val="tx1"/>
                </a:solidFill>
                <a:latin typeface="AppleStorm" panose="02000603000000000000" pitchFamily="50" charset="0"/>
              </a:rPr>
              <a:t>Extensive documentation on dbatools.io</a:t>
            </a:r>
          </a:p>
          <a:p>
            <a:pPr defTabSz="931935">
              <a:lnSpc>
                <a:spcPct val="90000"/>
              </a:lnSpc>
              <a:spcBef>
                <a:spcPts val="899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998" i="1" dirty="0">
                <a:solidFill>
                  <a:schemeClr val="tx1"/>
                </a:solidFill>
                <a:latin typeface="AppleStorm" panose="02000603000000000000" pitchFamily="50" charset="0"/>
              </a:rPr>
              <a:t>         </a:t>
            </a:r>
            <a:r>
              <a:rPr lang="en-US" sz="3998" i="1" dirty="0">
                <a:solidFill>
                  <a:schemeClr val="accent6"/>
                </a:solidFill>
                <a:latin typeface="AppleStorm" panose="02000603000000000000" pitchFamily="50" charset="0"/>
              </a:rPr>
              <a:t>dbatools.io/Start-</a:t>
            </a:r>
            <a:r>
              <a:rPr lang="en-US" sz="3998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DbaMigration</a:t>
            </a:r>
            <a:endParaRPr lang="en-US" sz="3998" i="1" dirty="0">
              <a:solidFill>
                <a:schemeClr val="accent6"/>
              </a:solidFill>
              <a:latin typeface="AppleStorm" panose="02000603000000000000" pitchFamily="50" charset="0"/>
            </a:endParaRPr>
          </a:p>
          <a:p>
            <a:pPr defTabSz="931935">
              <a:lnSpc>
                <a:spcPct val="90000"/>
              </a:lnSpc>
              <a:spcBef>
                <a:spcPts val="899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998" i="1" dirty="0">
                <a:solidFill>
                  <a:schemeClr val="accent6"/>
                </a:solidFill>
                <a:latin typeface="AppleStorm" panose="02000603000000000000" pitchFamily="50" charset="0"/>
              </a:rPr>
              <a:t>         dbatools.io/Repair-</a:t>
            </a:r>
            <a:r>
              <a:rPr lang="en-US" sz="3998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DbaOrphanUser</a:t>
            </a:r>
            <a:endParaRPr lang="en-US" sz="3998" i="1" dirty="0">
              <a:solidFill>
                <a:schemeClr val="accent6"/>
              </a:solidFill>
              <a:latin typeface="AppleStorm" panose="02000603000000000000" pitchFamily="50" charset="0"/>
            </a:endParaRPr>
          </a:p>
          <a:p>
            <a:pPr defTabSz="931935">
              <a:lnSpc>
                <a:spcPct val="90000"/>
              </a:lnSpc>
              <a:spcBef>
                <a:spcPts val="899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998" i="1" dirty="0">
                <a:solidFill>
                  <a:schemeClr val="tx1"/>
                </a:solidFill>
                <a:latin typeface="AppleStorm" panose="02000603000000000000" pitchFamily="50" charset="0"/>
              </a:rPr>
              <a:t>Some commands have videos</a:t>
            </a:r>
          </a:p>
          <a:p>
            <a:pPr defTabSz="931935">
              <a:lnSpc>
                <a:spcPct val="90000"/>
              </a:lnSpc>
              <a:spcBef>
                <a:spcPts val="899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998" i="1" dirty="0">
                <a:solidFill>
                  <a:schemeClr val="tx1"/>
                </a:solidFill>
                <a:latin typeface="AppleStorm" panose="02000603000000000000" pitchFamily="50" charset="0"/>
              </a:rPr>
              <a:t>         </a:t>
            </a:r>
            <a:r>
              <a:rPr lang="en-US" sz="3998" i="1" dirty="0">
                <a:solidFill>
                  <a:schemeClr val="accent6"/>
                </a:solidFill>
                <a:latin typeface="AppleStorm" panose="02000603000000000000" pitchFamily="50" charset="0"/>
              </a:rPr>
              <a:t>dbatools.io/</a:t>
            </a:r>
            <a:r>
              <a:rPr lang="en-US" sz="3998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youtube</a:t>
            </a:r>
            <a:endParaRPr lang="en-US" sz="3998" i="1" dirty="0">
              <a:solidFill>
                <a:schemeClr val="accent6"/>
              </a:solidFill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83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Powershell</a:t>
            </a:r>
            <a:r>
              <a:rPr lang="en-AU" dirty="0"/>
              <a:t>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b="1" dirty="0"/>
              <a:t>PowerShell for SQL Data Professionals</a:t>
            </a:r>
          </a:p>
          <a:p>
            <a:r>
              <a:rPr lang="en-AU" sz="1904" dirty="0">
                <a:hlinkClick r:id="rId3"/>
              </a:rPr>
              <a:t>https://mva.microsoft.com/en-US/training-courses/powershell-for-sql-data-professionals-16532?l=XgA5w0PgC_8805121157</a:t>
            </a:r>
            <a:endParaRPr lang="en-AU" sz="1904" dirty="0"/>
          </a:p>
          <a:p>
            <a:endParaRPr lang="en-AU" sz="1904" dirty="0"/>
          </a:p>
          <a:p>
            <a:r>
              <a:rPr lang="en-AU" b="1" dirty="0"/>
              <a:t>PASS </a:t>
            </a:r>
            <a:r>
              <a:rPr lang="en-AU" b="1" dirty="0" err="1"/>
              <a:t>Powershell</a:t>
            </a:r>
            <a:r>
              <a:rPr lang="en-AU" b="1" dirty="0"/>
              <a:t> Virtual Chapter</a:t>
            </a:r>
          </a:p>
          <a:p>
            <a:r>
              <a:rPr lang="en-AU" sz="1692" dirty="0">
                <a:hlinkClick r:id="rId4"/>
              </a:rPr>
              <a:t>http://powershell.sqlpass.org/</a:t>
            </a:r>
            <a:endParaRPr lang="en-AU" sz="1692" dirty="0"/>
          </a:p>
          <a:p>
            <a:endParaRPr lang="en-AU" sz="1399" dirty="0"/>
          </a:p>
          <a:p>
            <a:endParaRPr lang="en-AU" sz="1399" dirty="0"/>
          </a:p>
          <a:p>
            <a:r>
              <a:rPr lang="en-AU" b="1" dirty="0"/>
              <a:t>PASS Recordings</a:t>
            </a:r>
          </a:p>
          <a:p>
            <a:endParaRPr lang="en-AU" sz="1399" dirty="0"/>
          </a:p>
          <a:p>
            <a:r>
              <a:rPr lang="en-AU" sz="1904" dirty="0">
                <a:hlinkClick r:id="rId5"/>
              </a:rPr>
              <a:t>http://www.pass.org/Learning/Recordings/Listing.aspx?category=webinars24Hours</a:t>
            </a:r>
            <a:r>
              <a:rPr lang="en-AU" sz="1904" dirty="0"/>
              <a:t>  </a:t>
            </a:r>
          </a:p>
          <a:p>
            <a:endParaRPr lang="en-AU" sz="1399" dirty="0"/>
          </a:p>
          <a:p>
            <a:r>
              <a:rPr lang="en-AU" sz="1904" b="1" u="sng" dirty="0">
                <a:hlinkClick r:id="rId5"/>
              </a:rPr>
              <a:t>Manage SQL Server in Linux Containers using dbatools</a:t>
            </a:r>
            <a:endParaRPr lang="en-AU" sz="1904" dirty="0"/>
          </a:p>
          <a:p>
            <a:endParaRPr lang="en-AU" sz="1399" dirty="0"/>
          </a:p>
          <a:p>
            <a:r>
              <a:rPr lang="en-AU" sz="1399" dirty="0"/>
              <a:t>	</a:t>
            </a:r>
          </a:p>
          <a:p>
            <a:endParaRPr lang="en-AU" sz="1399" dirty="0"/>
          </a:p>
          <a:p>
            <a:endParaRPr lang="en-AU" sz="1399" dirty="0"/>
          </a:p>
        </p:txBody>
      </p:sp>
    </p:spTree>
    <p:extLst>
      <p:ext uri="{BB962C8B-B14F-4D97-AF65-F5344CB8AC3E}">
        <p14:creationId xmlns:p14="http://schemas.microsoft.com/office/powerpoint/2010/main" val="2120934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9423" y="2780928"/>
            <a:ext cx="5559471" cy="1351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IN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Post your pics with hash tag </a:t>
            </a:r>
            <a:r>
              <a:rPr lang="en-IN" sz="15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#DPS10 </a:t>
            </a:r>
            <a:r>
              <a:rPr lang="en-IN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and win some cool prizes</a:t>
            </a:r>
            <a:r>
              <a:rPr lang="en-IN" sz="1500" b="0" i="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 </a:t>
            </a:r>
          </a:p>
          <a:p>
            <a:pPr>
              <a:lnSpc>
                <a:spcPts val="2000"/>
              </a:lnSpc>
            </a:pPr>
            <a:endParaRPr lang="en-IN" sz="1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lnSpc>
                <a:spcPts val="2000"/>
              </a:lnSpc>
            </a:pPr>
            <a:endParaRPr lang="en-IN" sz="1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lnSpc>
                <a:spcPts val="2000"/>
              </a:lnSpc>
            </a:pPr>
            <a:r>
              <a:rPr lang="en-IN" sz="1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Join DataPlatformGeeks community. </a:t>
            </a:r>
            <a:r>
              <a:rPr lang="en-IN" sz="1400" dirty="0">
                <a:latin typeface="Segoe UI" pitchFamily="34" charset="0"/>
                <a:ea typeface="Segoe UI" pitchFamily="34" charset="0"/>
                <a:cs typeface="Segoe UI" pitchFamily="34" charset="0"/>
                <a:hlinkClick r:id="rId2"/>
              </a:rPr>
              <a:t>www.DataPlatformGeeks.com</a:t>
            </a:r>
            <a:endParaRPr lang="en-IN" sz="1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lnSpc>
                <a:spcPts val="2000"/>
              </a:lnSpc>
            </a:pPr>
            <a:endParaRPr lang="en-IN" sz="1400" b="0" i="0" kern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037" y="2701922"/>
            <a:ext cx="4399411" cy="761472"/>
          </a:xfrm>
        </p:spPr>
        <p:txBody>
          <a:bodyPr>
            <a:normAutofit fontScale="90000"/>
          </a:bodyPr>
          <a:lstStyle/>
          <a:p>
            <a:r>
              <a:rPr lang="en-AU" dirty="0">
                <a:solidFill>
                  <a:schemeClr val="tx1"/>
                </a:solidFill>
              </a:rPr>
              <a:t>Patrick Flynn</a:t>
            </a:r>
            <a:br>
              <a:rPr lang="en-AU" dirty="0">
                <a:solidFill>
                  <a:schemeClr val="bg1"/>
                </a:solidFill>
              </a:rPr>
            </a:br>
            <a:r>
              <a:rPr lang="en-AU" sz="2538" dirty="0">
                <a:solidFill>
                  <a:schemeClr val="tx1"/>
                </a:solidFill>
              </a:rPr>
              <a:t>SQL Server DBA </a:t>
            </a:r>
            <a:br>
              <a:rPr lang="en-AU" sz="2538" dirty="0">
                <a:solidFill>
                  <a:schemeClr val="tx1"/>
                </a:solidFill>
              </a:rPr>
            </a:br>
            <a:r>
              <a:rPr lang="en-AU" sz="2538" dirty="0">
                <a:solidFill>
                  <a:schemeClr val="tx1"/>
                </a:solidFill>
              </a:rPr>
              <a:t>Link Group Australia </a:t>
            </a:r>
            <a:r>
              <a:rPr lang="en-AU" sz="2538" dirty="0">
                <a:solidFill>
                  <a:schemeClr val="bg1"/>
                </a:solidFill>
              </a:rPr>
              <a:t>Group</a:t>
            </a:r>
          </a:p>
        </p:txBody>
      </p:sp>
      <p:pic>
        <p:nvPicPr>
          <p:cNvPr id="6" name="Picture 3" descr="twitter.png">
            <a:extLst>
              <a:ext uri="{FF2B5EF4-FFF2-40B4-BE49-F238E27FC236}">
                <a16:creationId xmlns:a16="http://schemas.microsoft.com/office/drawing/2014/main" id="{F1A0D8C8-F8CE-6547-8D2C-D694C5F991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944" y="4649751"/>
            <a:ext cx="671782" cy="641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76FA936-393D-E243-8CA0-3F4D1911C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907" y="4604354"/>
            <a:ext cx="2236347" cy="57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spcBef>
                <a:spcPts val="1499"/>
              </a:spcBef>
            </a:pPr>
            <a:r>
              <a:rPr lang="en-GB" sz="2798" dirty="0">
                <a:solidFill>
                  <a:schemeClr val="bg1"/>
                </a:solidFill>
              </a:rPr>
              <a:t> </a:t>
            </a:r>
            <a:r>
              <a:rPr lang="en-GB" sz="1692" dirty="0"/>
              <a:t>@sqllensman</a:t>
            </a: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D984D3E3-0C85-864A-9898-8117A00D6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420" y="5612303"/>
            <a:ext cx="1959323" cy="384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spcBef>
                <a:spcPts val="1499"/>
              </a:spcBef>
            </a:pPr>
            <a:r>
              <a:rPr lang="en-GB" sz="1692" u="sng" dirty="0"/>
              <a:t>Patrick Flynn</a:t>
            </a:r>
            <a:endParaRPr lang="en-CA" sz="1692" dirty="0">
              <a:cs typeface="Proxima Nova Light" charset="0"/>
            </a:endParaRPr>
          </a:p>
        </p:txBody>
      </p:sp>
      <p:pic>
        <p:nvPicPr>
          <p:cNvPr id="10" name="Picture 9" descr="linkedin.png">
            <a:extLst>
              <a:ext uri="{FF2B5EF4-FFF2-40B4-BE49-F238E27FC236}">
                <a16:creationId xmlns:a16="http://schemas.microsoft.com/office/drawing/2014/main" id="{7AE2687F-FDDE-8E4C-954C-01336FC8A6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944" y="5505892"/>
            <a:ext cx="657621" cy="594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EE0993-7EBB-A84A-8F66-8264E84C04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40352" y="3897682"/>
            <a:ext cx="644964" cy="64496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CDA1F24-84A5-F94D-8956-9588DE9B1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420" y="4000579"/>
            <a:ext cx="3577622" cy="384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spcBef>
                <a:spcPts val="1499"/>
              </a:spcBef>
            </a:pPr>
            <a:r>
              <a:rPr lang="en-GB" sz="1692" dirty="0"/>
              <a:t>sqlsaturday@sqllensman.com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D38207-2C78-46C8-BC7F-190B60795D4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943" y="372722"/>
            <a:ext cx="2416738" cy="1736023"/>
          </a:xfrm>
          <a:prstGeom prst="ellipse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04F59E-EB2F-4392-B184-289FB0AC2B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0859" y="415296"/>
            <a:ext cx="2412065" cy="61201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1F4BC09-9462-4E45-92E3-44418684D868}"/>
              </a:ext>
            </a:extLst>
          </p:cNvPr>
          <p:cNvSpPr/>
          <p:nvPr/>
        </p:nvSpPr>
        <p:spPr>
          <a:xfrm>
            <a:off x="7139616" y="2636912"/>
            <a:ext cx="32798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MCM – SQL Server 2008 </a:t>
            </a:r>
          </a:p>
          <a:p>
            <a:r>
              <a:rPr lang="en-AU" dirty="0"/>
              <a:t>MCSM – Data Platform</a:t>
            </a:r>
          </a:p>
          <a:p>
            <a:r>
              <a:rPr lang="en-AU" dirty="0"/>
              <a:t>Production DBA for 10+ years.</a:t>
            </a:r>
          </a:p>
        </p:txBody>
      </p:sp>
    </p:spTree>
    <p:extLst>
      <p:ext uri="{BB962C8B-B14F-4D97-AF65-F5344CB8AC3E}">
        <p14:creationId xmlns:p14="http://schemas.microsoft.com/office/powerpoint/2010/main" val="46294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PowerShell – Quick Recap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dbatools.io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Demos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4953-8C79-4C30-BA2E-02FF9B88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</a:t>
            </a:r>
            <a:r>
              <a:rPr lang="en-AU" dirty="0" err="1"/>
              <a:t>powerSHELL</a:t>
            </a:r>
            <a:r>
              <a:rPr lang="en-AU" dirty="0"/>
              <a:t>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4DCEC1-F471-4BFB-8E60-62FFA360A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3" y="9346"/>
            <a:ext cx="12845867" cy="723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5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4953-8C79-4C30-BA2E-02FF9B88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DBATOOLS.io</a:t>
            </a:r>
          </a:p>
        </p:txBody>
      </p:sp>
    </p:spTree>
    <p:extLst>
      <p:ext uri="{BB962C8B-B14F-4D97-AF65-F5344CB8AC3E}">
        <p14:creationId xmlns:p14="http://schemas.microsoft.com/office/powerpoint/2010/main" val="2620903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440"/>
          <p:cNvSpPr txBox="1">
            <a:spLocks/>
          </p:cNvSpPr>
          <p:nvPr/>
        </p:nvSpPr>
        <p:spPr>
          <a:xfrm>
            <a:off x="260913" y="266595"/>
            <a:ext cx="11645606" cy="927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marR="0" indent="0" algn="l" defTabSz="932563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-200" baseline="0">
                <a:ln>
                  <a:noFill/>
                </a:ln>
                <a:solidFill>
                  <a:schemeClr val="accent5"/>
                </a:solidFill>
                <a:uFillTx/>
                <a:latin typeface="Segoe UI Light"/>
                <a:ea typeface="Segoe UI Light"/>
                <a:cs typeface="Segoe UI Light"/>
                <a:sym typeface="Segoe UI Light"/>
              </a:defRPr>
            </a:lvl1pPr>
            <a:lvl2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 hangingPunct="1"/>
            <a:r>
              <a:rPr lang="en-US" sz="4704" dirty="0"/>
              <a:t>         </a:t>
            </a:r>
            <a:r>
              <a:rPr lang="en-US" sz="5711" dirty="0" err="1">
                <a:solidFill>
                  <a:schemeClr val="bg1"/>
                </a:solidFill>
              </a:rPr>
              <a:t>dbatools</a:t>
            </a:r>
            <a:endParaRPr lang="en-US" sz="5711" dirty="0">
              <a:solidFill>
                <a:schemeClr val="bg1"/>
              </a:solidFill>
            </a:endParaRPr>
          </a:p>
        </p:txBody>
      </p:sp>
      <p:pic>
        <p:nvPicPr>
          <p:cNvPr id="29" name="image19.png" descr="https://camo.githubusercontent.com/8c93ea16603184bd5a75fe4da5647891e23ed8e1/68747470733a2f2f626c6f672e6e65746e657264732e6e65742f77702d636f6e74656e742f75706c6f6164732f323031362f30352f646261746f6f6c732e706e6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299" y="145495"/>
            <a:ext cx="994515" cy="994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068" y="1314872"/>
            <a:ext cx="10110267" cy="51105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790085-3734-6D45-ABB6-C29CF8711F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4755" y="6499027"/>
            <a:ext cx="12180703" cy="3403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329D27-98DB-4B48-BC81-00B80BE166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0684" y="6142912"/>
            <a:ext cx="11517311" cy="32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70817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599317" y="394306"/>
            <a:ext cx="9137907" cy="79156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de-DE" sz="4398" b="1" i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753" y="118840"/>
            <a:ext cx="1540693" cy="1540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4755" y="6499027"/>
            <a:ext cx="12180703" cy="3403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53CE0E-EA4E-4A2A-92A8-EF66B9E35A5F}"/>
              </a:ext>
            </a:extLst>
          </p:cNvPr>
          <p:cNvSpPr/>
          <p:nvPr/>
        </p:nvSpPr>
        <p:spPr>
          <a:xfrm>
            <a:off x="766991" y="1126281"/>
            <a:ext cx="5477420" cy="5138010"/>
          </a:xfrm>
          <a:prstGeom prst="rect">
            <a:avLst/>
          </a:prstGeom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998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  <a:t>Minimum</a:t>
            </a:r>
            <a:br>
              <a:rPr lang="en-US" sz="3598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</a:br>
            <a:r>
              <a:rPr lang="en-US" sz="2399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  <a:t> </a:t>
            </a:r>
            <a:endParaRPr lang="en-US" sz="3598" b="1" i="1" u="sng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399" b="1" i="1" dirty="0">
                <a:solidFill>
                  <a:schemeClr val="tx1"/>
                </a:solidFill>
                <a:latin typeface="AppleStorm" panose="02000603000000000000" pitchFamily="50" charset="0"/>
              </a:rPr>
              <a:t>Client</a:t>
            </a:r>
          </a:p>
          <a:p>
            <a:pPr marL="342669" indent="-342669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399" i="1" dirty="0">
                <a:solidFill>
                  <a:schemeClr val="tx1"/>
                </a:solidFill>
                <a:latin typeface="AppleStorm" panose="02000603000000000000" pitchFamily="50" charset="0"/>
              </a:rPr>
              <a:t>PowerShell v3</a:t>
            </a:r>
          </a:p>
          <a:p>
            <a:pPr marL="342669" indent="-342669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399" i="1" dirty="0">
                <a:solidFill>
                  <a:schemeClr val="tx1"/>
                </a:solidFill>
                <a:latin typeface="AppleStorm" panose="02000603000000000000" pitchFamily="50" charset="0"/>
              </a:rPr>
              <a:t>SQL Server Management Studio / SMO 2008 R2</a:t>
            </a:r>
          </a:p>
          <a:p>
            <a:pPr marL="342669" indent="-342669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399" i="1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399" b="1" i="1" dirty="0">
                <a:solidFill>
                  <a:schemeClr val="tx1"/>
                </a:solidFill>
                <a:latin typeface="AppleStorm" panose="02000603000000000000" pitchFamily="50" charset="0"/>
              </a:rPr>
              <a:t>Server</a:t>
            </a:r>
          </a:p>
          <a:p>
            <a:pPr marL="342669" indent="-342669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399" i="1" dirty="0">
                <a:solidFill>
                  <a:schemeClr val="tx1"/>
                </a:solidFill>
                <a:latin typeface="AppleStorm" panose="02000603000000000000" pitchFamily="50" charset="0"/>
              </a:rPr>
              <a:t>SQL Server 2000</a:t>
            </a:r>
          </a:p>
          <a:p>
            <a:pPr marL="342669" indent="-342669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399" i="1" dirty="0">
                <a:solidFill>
                  <a:schemeClr val="tx1"/>
                </a:solidFill>
                <a:latin typeface="AppleStorm" panose="02000603000000000000" pitchFamily="50" charset="0"/>
              </a:rPr>
              <a:t>No PowerShell for pure SQL commands</a:t>
            </a:r>
          </a:p>
          <a:p>
            <a:pPr marL="342669" indent="-342669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399" i="1" dirty="0">
                <a:solidFill>
                  <a:schemeClr val="tx1"/>
                </a:solidFill>
                <a:latin typeface="AppleStorm" panose="02000603000000000000" pitchFamily="50" charset="0"/>
              </a:rPr>
              <a:t>PowerShell v2 for Windows commands</a:t>
            </a:r>
          </a:p>
          <a:p>
            <a:pPr marL="342669" indent="-342669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399" i="1" dirty="0">
                <a:solidFill>
                  <a:schemeClr val="tx1"/>
                </a:solidFill>
                <a:latin typeface="AppleStorm" panose="02000603000000000000" pitchFamily="50" charset="0"/>
              </a:rPr>
              <a:t>Remote PowerShell enabled for Windows commands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D9D076-4453-4611-B487-266EF95D71B5}"/>
              </a:ext>
            </a:extLst>
          </p:cNvPr>
          <p:cNvSpPr/>
          <p:nvPr/>
        </p:nvSpPr>
        <p:spPr>
          <a:xfrm>
            <a:off x="6901749" y="1166866"/>
            <a:ext cx="5198286" cy="3476529"/>
          </a:xfrm>
          <a:prstGeom prst="rect">
            <a:avLst/>
          </a:prstGeom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998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  <a:t>Recommended</a:t>
            </a:r>
            <a:br>
              <a:rPr lang="en-US" sz="2399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</a:br>
            <a:endParaRPr lang="en-US" sz="2399" b="1" i="1" u="sng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399" b="1" i="1" dirty="0">
                <a:solidFill>
                  <a:schemeClr val="tx1"/>
                </a:solidFill>
                <a:latin typeface="AppleStorm" panose="02000603000000000000" pitchFamily="50" charset="0"/>
              </a:rPr>
              <a:t>Client</a:t>
            </a:r>
          </a:p>
          <a:p>
            <a:pPr marL="342669" indent="-342669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399" i="1" dirty="0">
                <a:solidFill>
                  <a:schemeClr val="tx1"/>
                </a:solidFill>
                <a:latin typeface="AppleStorm" panose="02000603000000000000" pitchFamily="50" charset="0"/>
              </a:rPr>
              <a:t>PowerShell v5.1</a:t>
            </a:r>
          </a:p>
          <a:p>
            <a:pPr marL="342669" indent="-342669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399" i="1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 marL="342669" indent="-342669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399" i="1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1999" dirty="0">
              <a:latin typeface="Gotham Medium" panose="02000604030000020004"/>
            </a:endParaRPr>
          </a:p>
          <a:p>
            <a:pPr marL="342669" lvl="3" indent="-342669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1999" dirty="0"/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414735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547416" y="334720"/>
            <a:ext cx="9793088" cy="79156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de-DE" sz="4398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Installation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753" y="118840"/>
            <a:ext cx="1540693" cy="1540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4755" y="6499027"/>
            <a:ext cx="12180703" cy="3403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0F75F49-A2DC-4B4C-B2AF-2AF04E1CFE01}"/>
              </a:ext>
            </a:extLst>
          </p:cNvPr>
          <p:cNvSpPr/>
          <p:nvPr/>
        </p:nvSpPr>
        <p:spPr>
          <a:xfrm>
            <a:off x="719781" y="1257164"/>
            <a:ext cx="10481411" cy="4398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998" b="1" i="1" u="sng" dirty="0">
                <a:latin typeface="AppleStorm" panose="02000603000000000000" pitchFamily="50" charset="0"/>
                <a:cs typeface="Calibri" panose="020F0502020204030204" pitchFamily="34" charset="0"/>
              </a:rPr>
              <a:t>PowerShell Gallery (PowerShell v5+)</a:t>
            </a: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1999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 marL="456892" indent="-456892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198" i="1" dirty="0">
                <a:latin typeface="AppleStorm" panose="02000603000000000000" pitchFamily="50" charset="0"/>
                <a:cs typeface="Calibri" panose="020F0502020204030204" pitchFamily="34" charset="0"/>
              </a:rPr>
              <a:t>Install-Module </a:t>
            </a:r>
            <a:r>
              <a:rPr lang="en-US" sz="3198" i="1" dirty="0" err="1">
                <a:latin typeface="AppleStorm" panose="02000603000000000000" pitchFamily="50" charset="0"/>
                <a:cs typeface="Calibri" panose="020F0502020204030204" pitchFamily="34" charset="0"/>
              </a:rPr>
              <a:t>dbatools</a:t>
            </a:r>
            <a:endParaRPr lang="en-US" sz="3198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 marL="456892" indent="-456892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198" i="1" dirty="0">
                <a:latin typeface="AppleStorm" panose="02000603000000000000" pitchFamily="50" charset="0"/>
                <a:cs typeface="Calibri" panose="020F0502020204030204" pitchFamily="34" charset="0"/>
              </a:rPr>
              <a:t>Install-Module </a:t>
            </a:r>
            <a:r>
              <a:rPr lang="en-US" sz="3198" i="1" dirty="0" err="1">
                <a:latin typeface="AppleStorm" panose="02000603000000000000" pitchFamily="50" charset="0"/>
                <a:cs typeface="Calibri" panose="020F0502020204030204" pitchFamily="34" charset="0"/>
              </a:rPr>
              <a:t>dbatools</a:t>
            </a:r>
            <a:r>
              <a:rPr lang="en-US" sz="3198" i="1" dirty="0">
                <a:latin typeface="AppleStorm" panose="02000603000000000000" pitchFamily="50" charset="0"/>
                <a:cs typeface="Calibri" panose="020F0502020204030204" pitchFamily="34" charset="0"/>
              </a:rPr>
              <a:t> –Scope </a:t>
            </a:r>
            <a:r>
              <a:rPr lang="en-US" sz="3198" i="1" dirty="0" err="1">
                <a:latin typeface="AppleStorm" panose="02000603000000000000" pitchFamily="50" charset="0"/>
                <a:cs typeface="Calibri" panose="020F0502020204030204" pitchFamily="34" charset="0"/>
              </a:rPr>
              <a:t>CurrentUser</a:t>
            </a:r>
            <a:br>
              <a:rPr lang="en-US" sz="1999" i="1" dirty="0">
                <a:latin typeface="AppleStorm" panose="02000603000000000000" pitchFamily="50" charset="0"/>
                <a:cs typeface="Calibri" panose="020F0502020204030204" pitchFamily="34" charset="0"/>
              </a:rPr>
            </a:br>
            <a:endParaRPr lang="en-US" sz="1999" b="1" i="1" u="sng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998" b="1" i="1" u="sng" dirty="0">
                <a:latin typeface="AppleStorm" panose="02000603000000000000" pitchFamily="50" charset="0"/>
                <a:cs typeface="Calibri" panose="020F0502020204030204" pitchFamily="34" charset="0"/>
              </a:rPr>
              <a:t>GitHub – dbatools.io/</a:t>
            </a:r>
            <a:r>
              <a:rPr lang="en-US" sz="3998" b="1" i="1" u="sng" dirty="0" err="1">
                <a:latin typeface="AppleStorm" panose="02000603000000000000" pitchFamily="50" charset="0"/>
                <a:cs typeface="Calibri" panose="020F0502020204030204" pitchFamily="34" charset="0"/>
              </a:rPr>
              <a:t>git</a:t>
            </a:r>
            <a:endParaRPr lang="en-US" sz="3998" b="1" i="1" u="sng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1999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 marL="456892" indent="-456892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798" i="1" dirty="0">
                <a:latin typeface="AppleStorm" panose="02000603000000000000" pitchFamily="50" charset="0"/>
                <a:cs typeface="Calibri" panose="020F0502020204030204" pitchFamily="34" charset="0"/>
              </a:rPr>
              <a:t>Invoke-Expression (Invoke-</a:t>
            </a:r>
            <a:r>
              <a:rPr lang="en-US" sz="2798" i="1" dirty="0" err="1">
                <a:latin typeface="AppleStorm" panose="02000603000000000000" pitchFamily="50" charset="0"/>
                <a:cs typeface="Calibri" panose="020F0502020204030204" pitchFamily="34" charset="0"/>
              </a:rPr>
              <a:t>WebRequest</a:t>
            </a:r>
            <a:r>
              <a:rPr lang="en-US" sz="2798" i="1" dirty="0">
                <a:latin typeface="AppleStorm" panose="02000603000000000000" pitchFamily="50" charset="0"/>
                <a:cs typeface="Calibri" panose="020F0502020204030204" pitchFamily="34" charset="0"/>
              </a:rPr>
              <a:t> https://dbatools.io/in)</a:t>
            </a:r>
          </a:p>
          <a:p>
            <a:pPr marL="456892" indent="-456892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798" i="1" dirty="0">
                <a:latin typeface="AppleStorm" panose="02000603000000000000" pitchFamily="50" charset="0"/>
                <a:cs typeface="Calibri" panose="020F0502020204030204" pitchFamily="34" charset="0"/>
              </a:rPr>
              <a:t>Clone repo found at dbatools.io/</a:t>
            </a:r>
            <a:r>
              <a:rPr lang="en-US" sz="2798" i="1" dirty="0" err="1">
                <a:latin typeface="AppleStorm" panose="02000603000000000000" pitchFamily="50" charset="0"/>
                <a:cs typeface="Calibri" panose="020F0502020204030204" pitchFamily="34" charset="0"/>
              </a:rPr>
              <a:t>git</a:t>
            </a:r>
            <a:r>
              <a:rPr lang="en-US" sz="2798" i="1" dirty="0">
                <a:latin typeface="AppleStorm" panose="02000603000000000000" pitchFamily="50" charset="0"/>
                <a:cs typeface="Calibri" panose="020F0502020204030204" pitchFamily="34" charset="0"/>
              </a:rPr>
              <a:t>, Import-Module </a:t>
            </a:r>
            <a:r>
              <a:rPr lang="en-US" sz="2798" i="1" dirty="0" err="1">
                <a:latin typeface="AppleStorm" panose="02000603000000000000" pitchFamily="50" charset="0"/>
                <a:cs typeface="Calibri" panose="020F0502020204030204" pitchFamily="34" charset="0"/>
              </a:rPr>
              <a:t>dbatools</a:t>
            </a:r>
            <a:br>
              <a:rPr lang="en-US" sz="1999" dirty="0"/>
            </a:br>
            <a:endParaRPr lang="en-US" sz="1999" b="1" u="sng" dirty="0"/>
          </a:p>
        </p:txBody>
      </p:sp>
    </p:spTree>
    <p:extLst>
      <p:ext uri="{BB962C8B-B14F-4D97-AF65-F5344CB8AC3E}">
        <p14:creationId xmlns:p14="http://schemas.microsoft.com/office/powerpoint/2010/main" val="116053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B0A9E4-2D4D-4BC7-8A29-6B31460DF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735" y="2636912"/>
            <a:ext cx="4050109" cy="32400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D30731-A586-48C0-A03D-F7837D64F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0543" y="44624"/>
            <a:ext cx="1456783" cy="14567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4D5A90-8617-4140-B6AA-B31260F27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4673" y="188640"/>
            <a:ext cx="11517311" cy="3218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QLServerGeeks-Summi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00000"/>
      </a:accent1>
      <a:accent2>
        <a:srgbClr val="0070C0"/>
      </a:accent2>
      <a:accent3>
        <a:srgbClr val="FC8604"/>
      </a:accent3>
      <a:accent4>
        <a:srgbClr val="92CDDC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1986</TotalTime>
  <Words>293</Words>
  <Application>Microsoft Office PowerPoint</Application>
  <PresentationFormat>Custom</PresentationFormat>
  <Paragraphs>104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AppleStorm</vt:lpstr>
      <vt:lpstr>Arial</vt:lpstr>
      <vt:lpstr>Calibri</vt:lpstr>
      <vt:lpstr>Consolas</vt:lpstr>
      <vt:lpstr>Gotham Medium</vt:lpstr>
      <vt:lpstr>Proxima Nova Light</vt:lpstr>
      <vt:lpstr>Segoe UI</vt:lpstr>
      <vt:lpstr>Segoe UI Light</vt:lpstr>
      <vt:lpstr>Segoe UI Semilight</vt:lpstr>
      <vt:lpstr>Source Sans Pro</vt:lpstr>
      <vt:lpstr>Source Sans Pro Light</vt:lpstr>
      <vt:lpstr>Ubuntu Mono</vt:lpstr>
      <vt:lpstr>Wingdings</vt:lpstr>
      <vt:lpstr>Office Theme</vt:lpstr>
      <vt:lpstr>Supercharge your Database Management with DbaTools</vt:lpstr>
      <vt:lpstr>Patrick Flynn SQL Server DBA  Link Group Australia Group</vt:lpstr>
      <vt:lpstr>Agenda</vt:lpstr>
      <vt:lpstr>Why powerSHELL?</vt:lpstr>
      <vt:lpstr>DBATOOLS.io</vt:lpstr>
      <vt:lpstr>PowerPoint Presentation</vt:lpstr>
      <vt:lpstr>Requirements</vt:lpstr>
      <vt:lpstr>Installation</vt:lpstr>
      <vt:lpstr>PowerPoint Presentation</vt:lpstr>
      <vt:lpstr>PowerPoint Presentation</vt:lpstr>
      <vt:lpstr>Questions?</vt:lpstr>
      <vt:lpstr>More Help</vt:lpstr>
      <vt:lpstr>Powershell Resources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user_1</dc:creator>
  <cp:lastModifiedBy>Patrick Flynn</cp:lastModifiedBy>
  <cp:revision>67</cp:revision>
  <dcterms:created xsi:type="dcterms:W3CDTF">2015-07-09T13:59:10Z</dcterms:created>
  <dcterms:modified xsi:type="dcterms:W3CDTF">2018-08-06T01:14:56Z</dcterms:modified>
</cp:coreProperties>
</file>