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43" r:id="rId3"/>
    <p:sldId id="305" r:id="rId4"/>
    <p:sldId id="339" r:id="rId5"/>
    <p:sldId id="306" r:id="rId6"/>
    <p:sldId id="291" r:id="rId7"/>
    <p:sldId id="308" r:id="rId8"/>
    <p:sldId id="310" r:id="rId9"/>
    <p:sldId id="340" r:id="rId10"/>
    <p:sldId id="259" r:id="rId11"/>
    <p:sldId id="295" r:id="rId12"/>
    <p:sldId id="341" r:id="rId13"/>
    <p:sldId id="342" r:id="rId14"/>
    <p:sldId id="296" r:id="rId15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3" y="33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600C-6C1A-4181-A4D8-B1126BB5DB1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7465-D46B-43E6-AFC0-D0A1C02409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7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500+</a:t>
            </a:r>
            <a:r>
              <a:rPr lang="en-US" b="0" baseline="0" dirty="0"/>
              <a:t> 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How many knew it was born in Belgium? :D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5801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</a:t>
            </a:r>
            <a:r>
              <a:rPr lang="en-AU" dirty="0" err="1"/>
              <a:t>www.youtube.com</a:t>
            </a:r>
            <a:r>
              <a:rPr lang="en-AU" dirty="0"/>
              <a:t>/</a:t>
            </a:r>
            <a:r>
              <a:rPr lang="en-AU" dirty="0" err="1"/>
              <a:t>watch?v</a:t>
            </a:r>
            <a:r>
              <a:rPr lang="en-AU" dirty="0"/>
              <a:t>=lNCR5yLSwi0  --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your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Pester and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PSScriptAnalyzer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“Untested Code is Broken Code”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Testing with Pester - 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=zSEK74_fsLw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Pester is a unit-testing framework for PowerShell, and perhaps the first open-source software product that ships with Windows itself!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Adam Bertram will walk you through the Pester philosophy, syntax, and numerous real-world examples in this "Agile-published" book.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Pester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creatinghtmlreportsinwindowspowershell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-scripting-toolmaking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pesterbook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</a:t>
            </a:r>
            <a:r>
              <a:rPr lang="en-AU" dirty="0" err="1"/>
              <a:t>www.youtube.com</a:t>
            </a:r>
            <a:r>
              <a:rPr lang="en-AU" dirty="0"/>
              <a:t>/</a:t>
            </a:r>
            <a:r>
              <a:rPr lang="en-AU" dirty="0" err="1"/>
              <a:t>watch?v</a:t>
            </a:r>
            <a:r>
              <a:rPr lang="en-AU" dirty="0"/>
              <a:t>=lNCR5yLSwi0  --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your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Pester and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PSScriptAnalyzer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“Untested Code is Broken Code”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Testing with Pester - 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=zSEK74_fsLw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Pester is a unit-testing framework for PowerShell, and perhaps the first open-source software product that ships with Windows itself!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Adam Bertram will walk you through the Pester philosophy, syntax, and numerous real-world examples in this "Agile-published" book.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Pester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creatinghtmlreportsinwindowspowershell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-scripting-toolmaking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leanpub.com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pesterbook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51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6872-B327-4DE0-801B-AA3C105FBA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0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329484" y="5500702"/>
            <a:ext cx="4854579" cy="135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983" y="332656"/>
            <a:ext cx="5311043" cy="6140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285729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357430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239" y="-27384"/>
            <a:ext cx="4248472" cy="6912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9CB55-2458-40D7-8381-3CB086A284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91" y="4938679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535113"/>
            <a:ext cx="53834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203" y="2174875"/>
            <a:ext cx="53834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335" y="1535113"/>
            <a:ext cx="5385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335" y="2174875"/>
            <a:ext cx="5385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04" y="273050"/>
            <a:ext cx="40084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630" y="273051"/>
            <a:ext cx="68112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04" y="1435101"/>
            <a:ext cx="40084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162" y="4800600"/>
            <a:ext cx="7310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162" y="612775"/>
            <a:ext cx="7310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162" y="5367338"/>
            <a:ext cx="7310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446" y="274639"/>
            <a:ext cx="2741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203" y="274639"/>
            <a:ext cx="8021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8969386" y="4214819"/>
            <a:ext cx="321467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 userDrawn="1"/>
        </p:nvSpPr>
        <p:spPr>
          <a:xfrm>
            <a:off x="979462" y="415010"/>
            <a:ext cx="10389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</a:rPr>
              <a:t>A Big Thanks to Our Knowledge Partners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8900" y="5505966"/>
            <a:ext cx="1263811" cy="137941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2017 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591965" y="3786190"/>
            <a:ext cx="6592098" cy="307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571089" y="571480"/>
            <a:ext cx="38838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</a:rPr>
              <a:t>Thank you </a:t>
            </a:r>
          </a:p>
          <a:p>
            <a:r>
              <a:rPr lang="en-US" sz="5000" b="1" dirty="0">
                <a:solidFill>
                  <a:schemeClr val="accent1"/>
                </a:solidFill>
              </a:rPr>
              <a:t>for your time!</a:t>
            </a:r>
            <a:endParaRPr lang="en-IN" sz="5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0344" y="-27384"/>
            <a:ext cx="3312368" cy="69127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19423" y="6524534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Summit 2018 is a</a:t>
            </a:r>
            <a:r>
              <a:rPr lang="en-US" sz="900" baseline="0" dirty="0"/>
              <a:t> community imitative by eDominer Systems </a:t>
            </a:r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4CBF9-A230-4081-98F4-EEF5CC8020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25" y="4632053"/>
            <a:ext cx="3707936" cy="165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68822" y="286772"/>
            <a:ext cx="11648911" cy="1313429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886">
              <a:defRPr sz="4998" spc="-100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5888964" y="6173787"/>
            <a:ext cx="2842949" cy="365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340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142" y="1916832"/>
            <a:ext cx="11513780" cy="4392488"/>
          </a:xfrm>
        </p:spPr>
        <p:txBody>
          <a:bodyPr/>
          <a:lstStyle>
            <a:lvl1pPr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798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449" indent="-285557" defTabSz="444200">
              <a:buFont typeface="Arial" pitchFamily="34" charset="0"/>
              <a:buChar char="•"/>
              <a:tabLst>
                <a:tab pos="355360" algn="l"/>
                <a:tab pos="761487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2230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599122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6014" indent="-228446">
              <a:buFont typeface="Arial" pitchFamily="34" charset="0"/>
              <a:buChar char="•"/>
              <a:tabLst>
                <a:tab pos="355360" algn="l"/>
                <a:tab pos="723412" algn="l"/>
                <a:tab pos="1167613" algn="l"/>
                <a:tab pos="1611813" algn="l"/>
                <a:tab pos="2056014" algn="l"/>
              </a:tabLst>
              <a:defRPr sz="2399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4063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598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475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80736" y="3233721"/>
            <a:ext cx="5630660" cy="39055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38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121" y="381375"/>
            <a:ext cx="11421824" cy="6095252"/>
          </a:xfrm>
        </p:spPr>
        <p:txBody>
          <a:bodyPr anchor="ctr"/>
          <a:lstStyle>
            <a:lvl1pPr algn="r">
              <a:defRPr sz="6346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7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23" y="548680"/>
            <a:ext cx="2084437" cy="208443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308941" y="4077072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721" y="-747464"/>
            <a:ext cx="4571789" cy="4647117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3617126" y="1285860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07504" y="1428737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504" y="2928935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76071" y="4075179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203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66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45"/>
          <a:stretch/>
        </p:blipFill>
        <p:spPr>
          <a:xfrm>
            <a:off x="10988575" y="5532314"/>
            <a:ext cx="1475872" cy="165618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88175" y="6594648"/>
            <a:ext cx="3735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Platform </a:t>
            </a:r>
            <a:r>
              <a:rPr lang="en-US" sz="900"/>
              <a:t>Summit 2018 </a:t>
            </a:r>
            <a:r>
              <a:rPr lang="en-US" sz="900" dirty="0"/>
              <a:t>is a</a:t>
            </a:r>
            <a:r>
              <a:rPr lang="en-US" sz="900" baseline="0" dirty="0"/>
              <a:t> community initiative by eDominer Systems </a:t>
            </a: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4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powershell-for-sql-data-professionals-16532?l=XgA5w0PgC_88051211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wershellgallery.com/packages/PoshRSJob/1.7.3.9" TargetMode="External"/><Relationship Id="rId5" Type="http://schemas.openxmlformats.org/officeDocument/2006/relationships/hyperlink" Target="http://www.pass.org/Learning/Recordings/Listing.aspx?category=webinars24Hours" TargetMode="External"/><Relationship Id="rId4" Type="http://schemas.openxmlformats.org/officeDocument/2006/relationships/hyperlink" Target="http://powershell.sqlpas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oshRSJob/1.7.3.9" TargetMode="External"/><Relationship Id="rId7" Type="http://schemas.openxmlformats.org/officeDocument/2006/relationships/hyperlink" Target="http://www.azurefieldnotes.com/2016/08/04/powershellhtmlreportingpart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4sysops.com/archives/read-and-write-excel-spreadsheets-with-the-importexcel-powershell-module/" TargetMode="External"/><Relationship Id="rId5" Type="http://schemas.openxmlformats.org/officeDocument/2006/relationships/hyperlink" Target="http://psframework.org/" TargetMode="External"/><Relationship Id="rId4" Type="http://schemas.openxmlformats.org/officeDocument/2006/relationships/hyperlink" Target="https://learn-powershell.net/2015/03/31/introducing-poshrsjob-as-an-alternative-to-powershell-job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37" y="2701922"/>
            <a:ext cx="4399411" cy="761472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Patrick Flynn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SQL Server DBA </a:t>
            </a:r>
            <a:br>
              <a:rPr lang="en-AU" sz="2538" dirty="0">
                <a:solidFill>
                  <a:schemeClr val="tx1"/>
                </a:solidFill>
              </a:rPr>
            </a:br>
            <a:r>
              <a:rPr lang="en-AU" sz="2538" dirty="0">
                <a:solidFill>
                  <a:schemeClr val="tx1"/>
                </a:solidFill>
              </a:rPr>
              <a:t>Link Group Australia </a:t>
            </a:r>
            <a:r>
              <a:rPr lang="en-AU" sz="2538" dirty="0">
                <a:solidFill>
                  <a:schemeClr val="bg1"/>
                </a:solidFill>
              </a:rPr>
              <a:t>Group</a:t>
            </a:r>
          </a:p>
        </p:txBody>
      </p:sp>
      <p:pic>
        <p:nvPicPr>
          <p:cNvPr id="6" name="Picture 3" descr="twitter.png">
            <a:extLst>
              <a:ext uri="{FF2B5EF4-FFF2-40B4-BE49-F238E27FC236}">
                <a16:creationId xmlns:a16="http://schemas.microsoft.com/office/drawing/2014/main" id="{F1A0D8C8-F8CE-6547-8D2C-D694C5F99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4649751"/>
            <a:ext cx="671782" cy="64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6FA936-393D-E243-8CA0-3F4D1911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07" y="4604354"/>
            <a:ext cx="2236347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2798" dirty="0">
                <a:solidFill>
                  <a:schemeClr val="bg1"/>
                </a:solidFill>
              </a:rPr>
              <a:t> </a:t>
            </a:r>
            <a:r>
              <a:rPr lang="en-GB" sz="1692" dirty="0"/>
              <a:t>@sqllensman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984D3E3-0C85-864A-9898-8117A00D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5612303"/>
            <a:ext cx="1959323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u="sng" dirty="0"/>
              <a:t>Patrick Flynn</a:t>
            </a:r>
            <a:endParaRPr lang="en-CA" sz="1692" dirty="0">
              <a:cs typeface="Proxima Nova Light" charset="0"/>
            </a:endParaRPr>
          </a:p>
        </p:txBody>
      </p:sp>
      <p:pic>
        <p:nvPicPr>
          <p:cNvPr id="10" name="Picture 9" descr="linkedin.png">
            <a:extLst>
              <a:ext uri="{FF2B5EF4-FFF2-40B4-BE49-F238E27FC236}">
                <a16:creationId xmlns:a16="http://schemas.microsoft.com/office/drawing/2014/main" id="{7AE2687F-FDDE-8E4C-954C-01336FC8A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44" y="5505892"/>
            <a:ext cx="657621" cy="59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E0993-7EBB-A84A-8F66-8264E84C0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0352" y="3897682"/>
            <a:ext cx="644964" cy="6449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DA1F24-84A5-F94D-8956-9588DE9B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20" y="4000579"/>
            <a:ext cx="3577622" cy="3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1499"/>
              </a:spcBef>
            </a:pPr>
            <a:r>
              <a:rPr lang="en-GB" sz="1692" dirty="0"/>
              <a:t>dps2018@sqllensman.com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38207-2C78-46C8-BC7F-190B60795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943" y="372722"/>
            <a:ext cx="2416738" cy="1736023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F59E-EB2F-4392-B184-289FB0AC2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59" y="415296"/>
            <a:ext cx="2412065" cy="6120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F4BC09-9462-4E45-92E3-44418684D868}"/>
              </a:ext>
            </a:extLst>
          </p:cNvPr>
          <p:cNvSpPr/>
          <p:nvPr/>
        </p:nvSpPr>
        <p:spPr>
          <a:xfrm>
            <a:off x="7139616" y="2636912"/>
            <a:ext cx="4857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MCM – SQL Server 2008 </a:t>
            </a:r>
          </a:p>
          <a:p>
            <a:r>
              <a:rPr lang="en-AU" dirty="0"/>
              <a:t>MCSM – Data Platform</a:t>
            </a:r>
          </a:p>
          <a:p>
            <a:r>
              <a:rPr lang="en-AU" dirty="0"/>
              <a:t>Production DBA for 10+ years.</a:t>
            </a:r>
          </a:p>
          <a:p>
            <a:endParaRPr lang="en-AU" dirty="0"/>
          </a:p>
          <a:p>
            <a:r>
              <a:rPr lang="en-AU" dirty="0"/>
              <a:t>Regular Speaker at SQL Saturday and other community events in Asia Pacific region</a:t>
            </a:r>
          </a:p>
          <a:p>
            <a:endParaRPr lang="en-AU" dirty="0"/>
          </a:p>
          <a:p>
            <a:r>
              <a:rPr lang="en-AU" dirty="0"/>
              <a:t>All Presentations available at:</a:t>
            </a:r>
          </a:p>
          <a:p>
            <a:r>
              <a:rPr lang="en-AU" dirty="0"/>
              <a:t>https://github.com/sqllensman/Presentations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294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0A9E4-2D4D-4BC7-8A29-6B31460D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35" y="2636912"/>
            <a:ext cx="4050109" cy="3240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30731-A586-48C0-A03D-F7837D64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543" y="44624"/>
            <a:ext cx="1456783" cy="1456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D5A90-8617-4140-B6AA-B31260F2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73" y="188640"/>
            <a:ext cx="11517311" cy="321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2976" y="181979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396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598" y="3794149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89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4230" y="17019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255" y="2103833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5836" y="170882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1880" y="2140414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529" y="177392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9642" y="2073578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7782" y="3769546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8594" y="3860760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0943" y="39271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767" y="4292521"/>
            <a:ext cx="1361612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024" y="4329337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9232" y="4387175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6993" y="4075671"/>
            <a:ext cx="1511161" cy="284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887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Powershell</a:t>
            </a:r>
            <a:r>
              <a:rPr lang="en-AU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PowerShell for SQL Data Professionals</a:t>
            </a:r>
          </a:p>
          <a:p>
            <a:r>
              <a:rPr lang="en-AU" sz="1904" dirty="0">
                <a:hlinkClick r:id="rId3"/>
              </a:rPr>
              <a:t>https://mva.microsoft.com/en-US/training-courses/powershell-for-sql-data-professionals-16532?l=XgA5w0PgC_8805121157</a:t>
            </a:r>
            <a:endParaRPr lang="en-AU" sz="1904" dirty="0"/>
          </a:p>
          <a:p>
            <a:endParaRPr lang="en-AU" sz="1904" dirty="0"/>
          </a:p>
          <a:p>
            <a:r>
              <a:rPr lang="en-AU" b="1" dirty="0"/>
              <a:t>PASS </a:t>
            </a:r>
            <a:r>
              <a:rPr lang="en-AU" b="1" dirty="0" err="1"/>
              <a:t>Powershell</a:t>
            </a:r>
            <a:r>
              <a:rPr lang="en-AU" b="1" dirty="0"/>
              <a:t> Virtual Chapter</a:t>
            </a:r>
          </a:p>
          <a:p>
            <a:r>
              <a:rPr lang="en-AU" sz="1692" dirty="0">
                <a:hlinkClick r:id="rId4"/>
              </a:rPr>
              <a:t>http://powershell.sqlpass.org/</a:t>
            </a:r>
            <a:endParaRPr lang="en-AU" sz="1692" dirty="0"/>
          </a:p>
          <a:p>
            <a:endParaRPr lang="en-AU" sz="1399" dirty="0"/>
          </a:p>
          <a:p>
            <a:endParaRPr lang="en-AU" sz="1399" dirty="0"/>
          </a:p>
          <a:p>
            <a:r>
              <a:rPr lang="en-AU" b="1" dirty="0"/>
              <a:t>PASS Recordings</a:t>
            </a:r>
          </a:p>
          <a:p>
            <a:endParaRPr lang="en-AU" sz="1399" dirty="0"/>
          </a:p>
          <a:p>
            <a:r>
              <a:rPr lang="en-AU" sz="1904" dirty="0">
                <a:hlinkClick r:id="rId5"/>
              </a:rPr>
              <a:t>http://www.pass.org/Learning/Recordings/Listing.aspx?category=webinars24Hours</a:t>
            </a:r>
            <a:r>
              <a:rPr lang="en-AU" sz="1904" dirty="0"/>
              <a:t>  </a:t>
            </a:r>
          </a:p>
          <a:p>
            <a:endParaRPr lang="en-AU" sz="1399" dirty="0"/>
          </a:p>
          <a:p>
            <a:r>
              <a:rPr lang="en-AU" sz="1904" b="1" u="sng" dirty="0">
                <a:hlinkClick r:id="rId5"/>
              </a:rPr>
              <a:t>Manage SQL Server in Linux Containers using dbatools</a:t>
            </a:r>
            <a:endParaRPr lang="en-AU" sz="1904" dirty="0"/>
          </a:p>
          <a:p>
            <a:endParaRPr lang="en-AU" sz="1399" dirty="0"/>
          </a:p>
          <a:p>
            <a:r>
              <a:rPr lang="en-AU" sz="1399" dirty="0"/>
              <a:t>	</a:t>
            </a:r>
          </a:p>
          <a:p>
            <a:r>
              <a:rPr lang="en-AU" sz="1399" dirty="0">
                <a:hlinkClick r:id="rId6"/>
              </a:rPr>
              <a:t>https://www.powershellgallery.com/packages/PoshRSJob/1.7.3.9</a:t>
            </a:r>
            <a:endParaRPr lang="en-AU" sz="1399" dirty="0"/>
          </a:p>
          <a:p>
            <a:endParaRPr lang="en-AU" sz="1399" dirty="0"/>
          </a:p>
          <a:p>
            <a:endParaRPr lang="en-AU" sz="1399" dirty="0"/>
          </a:p>
        </p:txBody>
      </p:sp>
    </p:spTree>
    <p:extLst>
      <p:ext uri="{BB962C8B-B14F-4D97-AF65-F5344CB8AC3E}">
        <p14:creationId xmlns:p14="http://schemas.microsoft.com/office/powerpoint/2010/main" val="22052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Powershell</a:t>
            </a:r>
            <a:r>
              <a:rPr lang="en-AU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 err="1"/>
              <a:t>PoshRSJob</a:t>
            </a:r>
            <a:endParaRPr lang="en-AU" b="1" dirty="0"/>
          </a:p>
          <a:p>
            <a:r>
              <a:rPr lang="en-AU" sz="2100" dirty="0">
                <a:hlinkClick r:id="rId3"/>
              </a:rPr>
              <a:t>https://www.powershellgallery.com/packages/PoshRSJob/1.7.3.9</a:t>
            </a:r>
            <a:endParaRPr lang="en-AU" sz="2100" dirty="0"/>
          </a:p>
          <a:p>
            <a:r>
              <a:rPr lang="en-AU" sz="2100" dirty="0">
                <a:hlinkClick r:id="rId4"/>
              </a:rPr>
              <a:t>https://learn-powershell.net/2015/03/31/introducing-poshrsjob-as-an-alternative-to-powershell-jobs</a:t>
            </a:r>
            <a:endParaRPr lang="en-AU" sz="2100" dirty="0"/>
          </a:p>
          <a:p>
            <a:endParaRPr lang="en-AU" sz="1904" dirty="0"/>
          </a:p>
          <a:p>
            <a:r>
              <a:rPr lang="en-AU" b="1" dirty="0" err="1"/>
              <a:t>PSFramework</a:t>
            </a:r>
            <a:endParaRPr lang="en-AU" b="1" dirty="0"/>
          </a:p>
          <a:p>
            <a:r>
              <a:rPr lang="en-AU" sz="2100" dirty="0">
                <a:hlinkClick r:id="rId5"/>
              </a:rPr>
              <a:t>http://psframework.org/</a:t>
            </a:r>
            <a:endParaRPr lang="en-AU" sz="2100" dirty="0"/>
          </a:p>
          <a:p>
            <a:endParaRPr lang="en-AU" sz="1399" dirty="0"/>
          </a:p>
          <a:p>
            <a:endParaRPr lang="en-AU" sz="1399" dirty="0"/>
          </a:p>
          <a:p>
            <a:r>
              <a:rPr lang="en-AU" b="1" dirty="0" err="1"/>
              <a:t>ImportExcel</a:t>
            </a:r>
            <a:endParaRPr lang="en-AU" sz="1399" dirty="0"/>
          </a:p>
          <a:p>
            <a:r>
              <a:rPr lang="en-AU" sz="2100" dirty="0">
                <a:hlinkClick r:id="rId6"/>
              </a:rPr>
              <a:t>https://4sysops.com/archives/read-and-write-excel-spreadsheets-with-the-importexcel-powershell-module/</a:t>
            </a:r>
            <a:endParaRPr lang="en-AU" sz="2100" dirty="0"/>
          </a:p>
          <a:p>
            <a:endParaRPr lang="en-AU" sz="1399" dirty="0"/>
          </a:p>
          <a:p>
            <a:r>
              <a:rPr lang="en-AU" b="1" dirty="0" err="1"/>
              <a:t>ReportHTML</a:t>
            </a:r>
            <a:endParaRPr lang="en-AU" dirty="0"/>
          </a:p>
          <a:p>
            <a:r>
              <a:rPr lang="en-AU" sz="2100" dirty="0">
                <a:hlinkClick r:id="rId7"/>
              </a:rPr>
              <a:t>http://www.azurefieldnotes.com/2016/08/04/powershellhtmlreportingpart1/</a:t>
            </a:r>
            <a:endParaRPr lang="en-AU" sz="2100" dirty="0"/>
          </a:p>
          <a:p>
            <a:endParaRPr lang="en-AU" sz="1400" dirty="0"/>
          </a:p>
          <a:p>
            <a:r>
              <a:rPr lang="en-AU" sz="1399" dirty="0"/>
              <a:t>	</a:t>
            </a:r>
          </a:p>
          <a:p>
            <a:endParaRPr lang="en-AU" sz="1399" dirty="0"/>
          </a:p>
          <a:p>
            <a:endParaRPr lang="en-AU" sz="1399" dirty="0"/>
          </a:p>
          <a:p>
            <a:endParaRPr lang="en-AU" sz="1399" dirty="0"/>
          </a:p>
        </p:txBody>
      </p:sp>
    </p:spTree>
    <p:extLst>
      <p:ext uri="{BB962C8B-B14F-4D97-AF65-F5344CB8AC3E}">
        <p14:creationId xmlns:p14="http://schemas.microsoft.com/office/powerpoint/2010/main" val="202042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821" y="334720"/>
            <a:ext cx="9137907" cy="7915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996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753" y="118840"/>
            <a:ext cx="1540693" cy="1540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6395" y="1270200"/>
            <a:ext cx="11152758" cy="454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688" rIns="4568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1935">
              <a:lnSpc>
                <a:spcPct val="90000"/>
              </a:lnSpc>
              <a:spcBef>
                <a:spcPts val="899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998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3998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3998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3998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653" dirty="0">
                <a:solidFill>
                  <a:schemeClr val="accent1"/>
                </a:solidFill>
                <a:latin typeface="+mj-lt"/>
                <a:cs typeface="+mj-cs"/>
              </a:rPr>
              <a:t>Agenda:</a:t>
            </a:r>
            <a:endParaRPr lang="en-US" sz="4797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3600" dirty="0"/>
              <a:t>PowerShell – Quick Recap 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AU" sz="3600" dirty="0"/>
              <a:t>Advanced Functions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AU" sz="3600" dirty="0" err="1"/>
              <a:t>dbatools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598" dirty="0"/>
              <a:t>Pester and other Modules</a:t>
            </a:r>
          </a:p>
          <a:p>
            <a:pPr>
              <a:lnSpc>
                <a:spcPct val="150000"/>
              </a:lnSpc>
            </a:pPr>
            <a:r>
              <a:rPr lang="en-US" sz="3598" dirty="0"/>
              <a:t>Demos</a:t>
            </a:r>
          </a:p>
          <a:p>
            <a:pPr lvl="1">
              <a:lnSpc>
                <a:spcPct val="150000"/>
              </a:lnSpc>
            </a:pPr>
            <a:endParaRPr lang="en-US" sz="3175" dirty="0"/>
          </a:p>
        </p:txBody>
      </p:sp>
    </p:spTree>
    <p:extLst>
      <p:ext uri="{BB962C8B-B14F-4D97-AF65-F5344CB8AC3E}">
        <p14:creationId xmlns:p14="http://schemas.microsoft.com/office/powerpoint/2010/main" val="3783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</a:t>
            </a:r>
            <a:r>
              <a:rPr lang="en-AU" dirty="0" err="1"/>
              <a:t>powerSHELL</a:t>
            </a:r>
            <a:r>
              <a:rPr lang="en-AU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DCEC1-F471-4BFB-8E60-62FFA360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" y="9346"/>
            <a:ext cx="12845867" cy="72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653" dirty="0">
                <a:solidFill>
                  <a:schemeClr val="accent1"/>
                </a:solidFill>
                <a:latin typeface="+mj-lt"/>
                <a:cs typeface="+mj-cs"/>
              </a:rPr>
              <a:t>Advanced Functions:</a:t>
            </a:r>
            <a:endParaRPr lang="en-US" sz="4797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3600" dirty="0"/>
              <a:t>[</a:t>
            </a:r>
            <a:r>
              <a:rPr lang="en-AU" sz="3600" dirty="0" err="1"/>
              <a:t>CmdletBinding</a:t>
            </a:r>
            <a:r>
              <a:rPr lang="en-AU" sz="3600" dirty="0"/>
              <a:t>()] 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AU" sz="3600" dirty="0"/>
              <a:t>Verbose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AU" sz="3600" dirty="0" err="1"/>
              <a:t>ErrorAction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598" dirty="0" err="1"/>
              <a:t>WhatIf</a:t>
            </a:r>
            <a:endParaRPr lang="en-US" sz="3598" dirty="0"/>
          </a:p>
          <a:p>
            <a:pPr>
              <a:lnSpc>
                <a:spcPct val="150000"/>
              </a:lnSpc>
            </a:pPr>
            <a:r>
              <a:rPr lang="en-US" sz="3598" dirty="0"/>
              <a:t>Confirm</a:t>
            </a:r>
          </a:p>
          <a:p>
            <a:pPr lvl="1">
              <a:lnSpc>
                <a:spcPct val="150000"/>
              </a:lnSpc>
            </a:pPr>
            <a:endParaRPr lang="en-US" sz="3175" dirty="0"/>
          </a:p>
        </p:txBody>
      </p:sp>
    </p:spTree>
    <p:extLst>
      <p:ext uri="{BB962C8B-B14F-4D97-AF65-F5344CB8AC3E}">
        <p14:creationId xmlns:p14="http://schemas.microsoft.com/office/powerpoint/2010/main" val="99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4953-8C79-4C30-BA2E-02FF9B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6209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0913" y="266595"/>
            <a:ext cx="11645606" cy="92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US" sz="4704" dirty="0"/>
              <a:t>         </a:t>
            </a:r>
            <a:r>
              <a:rPr lang="en-US" sz="5711" dirty="0" err="1">
                <a:solidFill>
                  <a:schemeClr val="bg1"/>
                </a:solidFill>
              </a:rPr>
              <a:t>dbatools</a:t>
            </a:r>
            <a:endParaRPr lang="en-US" sz="5711" dirty="0">
              <a:solidFill>
                <a:schemeClr val="bg1"/>
              </a:solidFill>
            </a:endParaRPr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99" y="145495"/>
            <a:ext cx="994515" cy="99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68" y="1314872"/>
            <a:ext cx="10110267" cy="5110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90085-3734-6D45-ABB6-C29CF8711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755" y="6499027"/>
            <a:ext cx="12180703" cy="34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29D27-98DB-4B48-BC81-00B80BE1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684" y="6142912"/>
            <a:ext cx="11517311" cy="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08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79B-5870-FE49-B92C-FB4B2D98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316F3-6C6E-A74F-B6EF-37831A13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60" y="2334332"/>
            <a:ext cx="5574078" cy="21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5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653" dirty="0">
                <a:solidFill>
                  <a:schemeClr val="accent1"/>
                </a:solidFill>
                <a:latin typeface="+mj-lt"/>
                <a:cs typeface="+mj-cs"/>
              </a:rPr>
              <a:t>What is Pester: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598" dirty="0"/>
              <a:t>Test Runner for PowerShell </a:t>
            </a:r>
          </a:p>
          <a:p>
            <a:pPr>
              <a:lnSpc>
                <a:spcPct val="150000"/>
              </a:lnSpc>
            </a:pPr>
            <a:r>
              <a:rPr lang="en-US" sz="3598" dirty="0"/>
              <a:t>A Unit Testing Framework</a:t>
            </a:r>
          </a:p>
          <a:p>
            <a:pPr>
              <a:lnSpc>
                <a:spcPct val="150000"/>
              </a:lnSpc>
            </a:pPr>
            <a:r>
              <a:rPr lang="en-US" sz="3598" dirty="0"/>
              <a:t>An Infrastructure Testing Framework</a:t>
            </a:r>
          </a:p>
          <a:p>
            <a:pPr>
              <a:lnSpc>
                <a:spcPct val="150000"/>
              </a:lnSpc>
            </a:pPr>
            <a:r>
              <a:rPr lang="en-US" sz="3598" dirty="0"/>
              <a:t>Comes pre-installed with Windows.</a:t>
            </a:r>
          </a:p>
          <a:p>
            <a:pPr lvl="1">
              <a:lnSpc>
                <a:spcPct val="150000"/>
              </a:lnSpc>
            </a:pPr>
            <a:endParaRPr lang="en-US" sz="3175" dirty="0"/>
          </a:p>
        </p:txBody>
      </p:sp>
    </p:spTree>
    <p:extLst>
      <p:ext uri="{BB962C8B-B14F-4D97-AF65-F5344CB8AC3E}">
        <p14:creationId xmlns:p14="http://schemas.microsoft.com/office/powerpoint/2010/main" val="1016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9973" y="276741"/>
            <a:ext cx="8224116" cy="11422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>
                <a:solidFill>
                  <a:srgbClr val="19405F"/>
                </a:solidFill>
                <a:latin typeface="Source Sans Pro Light"/>
                <a:ea typeface="+mj-ea"/>
                <a:cs typeface="Source Sans Pro Light"/>
              </a:defRPr>
            </a:lvl1pPr>
          </a:lstStyle>
          <a:p>
            <a:r>
              <a:rPr lang="en-US" sz="4653" dirty="0">
                <a:solidFill>
                  <a:schemeClr val="accent1"/>
                </a:solidFill>
                <a:latin typeface="+mj-lt"/>
                <a:cs typeface="+mj-cs"/>
              </a:rPr>
              <a:t>Other Useful Modules: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9973" y="1601419"/>
            <a:ext cx="8224116" cy="45229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598" dirty="0" err="1"/>
              <a:t>PSFramework</a:t>
            </a:r>
            <a:r>
              <a:rPr lang="en-US" sz="3598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598" dirty="0" err="1"/>
              <a:t>ImportExcel</a:t>
            </a:r>
            <a:r>
              <a:rPr lang="en-US" sz="3598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598" dirty="0" err="1"/>
              <a:t>ReportHTML</a:t>
            </a:r>
            <a:endParaRPr lang="en-US" sz="3598" dirty="0"/>
          </a:p>
          <a:p>
            <a:pPr>
              <a:lnSpc>
                <a:spcPct val="150000"/>
              </a:lnSpc>
            </a:pPr>
            <a:r>
              <a:rPr lang="en-US" sz="3598" dirty="0" err="1"/>
              <a:t>PoshRSJob</a:t>
            </a:r>
            <a:r>
              <a:rPr lang="en-US" sz="3598" dirty="0"/>
              <a:t>.</a:t>
            </a:r>
          </a:p>
          <a:p>
            <a:pPr lvl="1">
              <a:lnSpc>
                <a:spcPct val="150000"/>
              </a:lnSpc>
            </a:pPr>
            <a:endParaRPr lang="en-US" sz="3175" dirty="0"/>
          </a:p>
        </p:txBody>
      </p:sp>
    </p:spTree>
    <p:extLst>
      <p:ext uri="{BB962C8B-B14F-4D97-AF65-F5344CB8AC3E}">
        <p14:creationId xmlns:p14="http://schemas.microsoft.com/office/powerpoint/2010/main" val="29147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558</Words>
  <Application>Microsoft Office PowerPoint</Application>
  <PresentationFormat>Custom</PresentationFormat>
  <Paragraphs>137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AppleStorm</vt:lpstr>
      <vt:lpstr>Arial</vt:lpstr>
      <vt:lpstr>Calibri</vt:lpstr>
      <vt:lpstr>Consolas</vt:lpstr>
      <vt:lpstr>Proxima Nova Light</vt:lpstr>
      <vt:lpstr>Segoe UI</vt:lpstr>
      <vt:lpstr>Segoe UI Light</vt:lpstr>
      <vt:lpstr>Segoe UI Semilight</vt:lpstr>
      <vt:lpstr>Source Sans Pro</vt:lpstr>
      <vt:lpstr>Source Sans Pro Light</vt:lpstr>
      <vt:lpstr>Ubuntu Mono</vt:lpstr>
      <vt:lpstr>Office Theme</vt:lpstr>
      <vt:lpstr>Patrick Flynn SQL Server DBA  Link Group Australia Group</vt:lpstr>
      <vt:lpstr>PowerPoint Presentation</vt:lpstr>
      <vt:lpstr>Why powerSHELL?</vt:lpstr>
      <vt:lpstr>PowerPoint Presentation</vt:lpstr>
      <vt:lpstr>DBATOOLS.io</vt:lpstr>
      <vt:lpstr>PowerPoint Presentation</vt:lpstr>
      <vt:lpstr> </vt:lpstr>
      <vt:lpstr>PowerPoint Presentation</vt:lpstr>
      <vt:lpstr>PowerPoint Presentation</vt:lpstr>
      <vt:lpstr>PowerPoint Presentation</vt:lpstr>
      <vt:lpstr>Questions?</vt:lpstr>
      <vt:lpstr>Powershell Resources</vt:lpstr>
      <vt:lpstr>Powershell Resources</vt:lpstr>
      <vt:lpstr>dbatools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Patrick Flynn</cp:lastModifiedBy>
  <cp:revision>78</cp:revision>
  <dcterms:created xsi:type="dcterms:W3CDTF">2015-07-09T13:59:10Z</dcterms:created>
  <dcterms:modified xsi:type="dcterms:W3CDTF">2018-12-13T06:54:07Z</dcterms:modified>
</cp:coreProperties>
</file>