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81" r:id="rId2"/>
    <p:sldId id="265" r:id="rId3"/>
    <p:sldId id="374" r:id="rId4"/>
    <p:sldId id="370" r:id="rId5"/>
    <p:sldId id="325" r:id="rId6"/>
    <p:sldId id="306" r:id="rId7"/>
    <p:sldId id="305" r:id="rId8"/>
    <p:sldId id="369" r:id="rId9"/>
    <p:sldId id="317" r:id="rId10"/>
    <p:sldId id="318" r:id="rId11"/>
    <p:sldId id="319" r:id="rId12"/>
    <p:sldId id="320" r:id="rId13"/>
    <p:sldId id="322" r:id="rId14"/>
    <p:sldId id="308" r:id="rId15"/>
    <p:sldId id="309" r:id="rId16"/>
    <p:sldId id="310" r:id="rId17"/>
    <p:sldId id="311" r:id="rId18"/>
    <p:sldId id="333" r:id="rId19"/>
    <p:sldId id="314" r:id="rId20"/>
    <p:sldId id="302" r:id="rId21"/>
    <p:sldId id="315" r:id="rId22"/>
    <p:sldId id="316" r:id="rId23"/>
    <p:sldId id="327" r:id="rId24"/>
    <p:sldId id="328" r:id="rId25"/>
    <p:sldId id="329" r:id="rId26"/>
    <p:sldId id="326" r:id="rId27"/>
    <p:sldId id="334" r:id="rId28"/>
    <p:sldId id="365" r:id="rId29"/>
    <p:sldId id="335" r:id="rId30"/>
    <p:sldId id="336" r:id="rId31"/>
    <p:sldId id="345" r:id="rId32"/>
    <p:sldId id="346" r:id="rId33"/>
    <p:sldId id="347" r:id="rId34"/>
    <p:sldId id="348" r:id="rId35"/>
    <p:sldId id="349" r:id="rId36"/>
    <p:sldId id="350" r:id="rId37"/>
    <p:sldId id="351" r:id="rId38"/>
    <p:sldId id="352" r:id="rId39"/>
    <p:sldId id="354" r:id="rId40"/>
    <p:sldId id="355" r:id="rId41"/>
    <p:sldId id="356" r:id="rId42"/>
    <p:sldId id="357" r:id="rId43"/>
    <p:sldId id="358" r:id="rId44"/>
    <p:sldId id="359" r:id="rId45"/>
    <p:sldId id="368" r:id="rId46"/>
    <p:sldId id="360" r:id="rId47"/>
    <p:sldId id="361" r:id="rId48"/>
    <p:sldId id="371" r:id="rId49"/>
    <p:sldId id="344" r:id="rId50"/>
    <p:sldId id="362" r:id="rId51"/>
    <p:sldId id="363" r:id="rId52"/>
    <p:sldId id="367" r:id="rId53"/>
    <p:sldId id="364" r:id="rId54"/>
    <p:sldId id="307" r:id="rId55"/>
    <p:sldId id="290" r:id="rId56"/>
    <p:sldId id="295" r:id="rId57"/>
    <p:sldId id="353" r:id="rId58"/>
    <p:sldId id="298" r:id="rId59"/>
    <p:sldId id="372" r:id="rId60"/>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2" autoAdjust="0"/>
    <p:restoredTop sz="85007" autoAdjust="0"/>
  </p:normalViewPr>
  <p:slideViewPr>
    <p:cSldViewPr snapToGrid="0" snapToObjects="1">
      <p:cViewPr varScale="1">
        <p:scale>
          <a:sx n="92" d="100"/>
          <a:sy n="92" d="100"/>
        </p:scale>
        <p:origin x="216" y="60"/>
      </p:cViewPr>
      <p:guideLst>
        <p:guide orient="horz" pos="2041"/>
        <p:guide pos="3629"/>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2" Type="http://schemas.openxmlformats.org/officeDocument/2006/relationships/image" Target="../media/image31.sv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1.sv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E72BD-2C41-4C58-BFF5-029348EE5E72}" type="doc">
      <dgm:prSet loTypeId="urn:microsoft.com/office/officeart/2009/layout/CirclePictureHierarchy" loCatId="picture" qsTypeId="urn:microsoft.com/office/officeart/2005/8/quickstyle/simple1" qsCatId="simple" csTypeId="urn:microsoft.com/office/officeart/2005/8/colors/colorful2" csCatId="colorful" phldr="1"/>
      <dgm:spPr/>
      <dgm:t>
        <a:bodyPr/>
        <a:lstStyle/>
        <a:p>
          <a:endParaRPr lang="en-US"/>
        </a:p>
      </dgm:t>
    </dgm:pt>
    <dgm:pt modelId="{AF927777-03FC-4425-8187-798D51F79DBF}">
      <dgm:prSet phldrT="[Text]" custT="1"/>
      <dgm:spPr/>
      <dgm:t>
        <a:bodyPr/>
        <a:lstStyle/>
        <a:p>
          <a:r>
            <a:rPr lang="en-US" sz="1100" dirty="0"/>
            <a:t>John</a:t>
          </a:r>
        </a:p>
      </dgm:t>
    </dgm:pt>
    <dgm:pt modelId="{2B0935B4-7F51-4756-B3F0-59476C12E939}" type="parTrans" cxnId="{55112A69-2F73-4ED1-86E0-3BDE2DB71A36}">
      <dgm:prSet/>
      <dgm:spPr/>
      <dgm:t>
        <a:bodyPr/>
        <a:lstStyle/>
        <a:p>
          <a:endParaRPr lang="en-US"/>
        </a:p>
      </dgm:t>
    </dgm:pt>
    <dgm:pt modelId="{D478E542-474D-460F-ABF3-D77C7AAA8C7B}" type="sibTrans" cxnId="{55112A69-2F73-4ED1-86E0-3BDE2DB71A36}">
      <dgm:prSet/>
      <dgm:spPr/>
      <dgm:t>
        <a:bodyPr/>
        <a:lstStyle/>
        <a:p>
          <a:endParaRPr lang="en-US"/>
        </a:p>
      </dgm:t>
    </dgm:pt>
    <dgm:pt modelId="{FE801DE7-7A7A-4F29-80A5-BA30F78C09B8}">
      <dgm:prSet phldrT="[Text]" custT="1"/>
      <dgm:spPr/>
      <dgm:t>
        <a:bodyPr/>
        <a:lstStyle/>
        <a:p>
          <a:r>
            <a:rPr lang="en-US" sz="1100" dirty="0"/>
            <a:t>Mary</a:t>
          </a:r>
        </a:p>
      </dgm:t>
    </dgm:pt>
    <dgm:pt modelId="{B828909E-5435-45E9-ADFC-9B8AD314884B}" type="parTrans" cxnId="{F64A9172-CB40-4163-A746-5DF54ABD14F1}">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F669BBB8-228D-47CF-94D2-7A11DBAA8E93}" type="sibTrans" cxnId="{F64A9172-CB40-4163-A746-5DF54ABD14F1}">
      <dgm:prSet/>
      <dgm:spPr/>
      <dgm:t>
        <a:bodyPr/>
        <a:lstStyle/>
        <a:p>
          <a:endParaRPr lang="en-US"/>
        </a:p>
      </dgm:t>
    </dgm:pt>
    <dgm:pt modelId="{05FA7849-D18D-429E-A457-079D69BAF823}">
      <dgm:prSet phldrT="[Text]" custT="1"/>
      <dgm:spPr/>
      <dgm:t>
        <a:bodyPr/>
        <a:lstStyle/>
        <a:p>
          <a:r>
            <a:rPr lang="en-US" sz="1100" dirty="0"/>
            <a:t>Alice</a:t>
          </a:r>
        </a:p>
      </dgm:t>
    </dgm:pt>
    <dgm:pt modelId="{F6961E47-94BC-4910-8DAA-EDAECE425E6D}" type="parTrans" cxnId="{F331DB35-0A96-4FA5-A82E-3E1B73B3061F}">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7DBF0AF0-174F-4127-9A18-87E36384700D}" type="sibTrans" cxnId="{F331DB35-0A96-4FA5-A82E-3E1B73B3061F}">
      <dgm:prSet/>
      <dgm:spPr/>
      <dgm:t>
        <a:bodyPr/>
        <a:lstStyle/>
        <a:p>
          <a:endParaRPr lang="en-US"/>
        </a:p>
      </dgm:t>
    </dgm:pt>
    <dgm:pt modelId="{6032A6D0-789A-442F-BA00-87ACE1373057}">
      <dgm:prSet phldrT="[Text]" custT="1"/>
      <dgm:spPr/>
      <dgm:t>
        <a:bodyPr/>
        <a:lstStyle/>
        <a:p>
          <a:r>
            <a:rPr lang="en-US" sz="1100" dirty="0"/>
            <a:t>Shaun</a:t>
          </a:r>
        </a:p>
      </dgm:t>
    </dgm:pt>
    <dgm:pt modelId="{E90145CE-4711-4817-901F-FE9C135404D9}" type="parTrans" cxnId="{A5355892-2298-4647-BF4F-C7DD022379DF}">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81684C31-DDB3-4CA8-9F48-3ACB84BDED13}" type="sibTrans" cxnId="{A5355892-2298-4647-BF4F-C7DD022379DF}">
      <dgm:prSet/>
      <dgm:spPr/>
      <dgm:t>
        <a:bodyPr/>
        <a:lstStyle/>
        <a:p>
          <a:endParaRPr lang="en-US"/>
        </a:p>
      </dgm:t>
    </dgm:pt>
    <dgm:pt modelId="{5D6FE1C5-FAE4-4D79-8FC7-23003F6527B0}">
      <dgm:prSet phldrT="[Text]" custT="1"/>
      <dgm:spPr/>
      <dgm:t>
        <a:bodyPr/>
        <a:lstStyle/>
        <a:p>
          <a:r>
            <a:rPr lang="en-US" sz="1100" dirty="0"/>
            <a:t>Jacob</a:t>
          </a:r>
        </a:p>
      </dgm:t>
    </dgm:pt>
    <dgm:pt modelId="{221811C2-B7BE-4012-9BF2-A21311894C98}" type="parTrans" cxnId="{0A3B30C5-2FA6-4CD1-9B7D-C99810640BEA}">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CF1964D2-2834-45FA-B347-28F3B5F33D3F}" type="sibTrans" cxnId="{0A3B30C5-2FA6-4CD1-9B7D-C99810640BEA}">
      <dgm:prSet/>
      <dgm:spPr/>
      <dgm:t>
        <a:bodyPr/>
        <a:lstStyle/>
        <a:p>
          <a:endParaRPr lang="en-US"/>
        </a:p>
      </dgm:t>
    </dgm:pt>
    <dgm:pt modelId="{06F56582-1B90-4712-9866-809027897550}">
      <dgm:prSet phldrT="[Text]" custT="1"/>
      <dgm:spPr/>
      <dgm:t>
        <a:bodyPr/>
        <a:lstStyle/>
        <a:p>
          <a:r>
            <a:rPr lang="en-US" sz="1100" dirty="0"/>
            <a:t>Jerry</a:t>
          </a:r>
        </a:p>
      </dgm:t>
    </dgm:pt>
    <dgm:pt modelId="{1A1C4BF5-3E79-46E7-A9D0-34925CD074D5}" type="parTrans" cxnId="{2A8ECE83-004B-4732-A936-45E086491389}">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A00E7BC4-1544-4E6E-BB6C-7C319D1FD053}" type="sibTrans" cxnId="{2A8ECE83-004B-4732-A936-45E086491389}">
      <dgm:prSet/>
      <dgm:spPr/>
      <dgm:t>
        <a:bodyPr/>
        <a:lstStyle/>
        <a:p>
          <a:endParaRPr lang="en-US"/>
        </a:p>
      </dgm:t>
    </dgm:pt>
    <dgm:pt modelId="{A12F14D7-68B3-46B8-ACD8-96F5232E5657}">
      <dgm:prSet phldrT="[Text]" custT="1"/>
      <dgm:spPr/>
      <dgm:t>
        <a:bodyPr/>
        <a:lstStyle/>
        <a:p>
          <a:r>
            <a:rPr lang="en-US" sz="1100" dirty="0"/>
            <a:t>Bob</a:t>
          </a:r>
        </a:p>
      </dgm:t>
    </dgm:pt>
    <dgm:pt modelId="{B6E25144-ECF0-4083-8DC3-7AD4C3FB9BEE}" type="parTrans" cxnId="{96C4DA8A-97BF-42D7-B605-4CE737AFAD47}">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24A76463-60DA-46F8-8241-F27710C5131F}" type="sibTrans" cxnId="{96C4DA8A-97BF-42D7-B605-4CE737AFAD47}">
      <dgm:prSet/>
      <dgm:spPr/>
      <dgm:t>
        <a:bodyPr/>
        <a:lstStyle/>
        <a:p>
          <a:endParaRPr lang="en-US"/>
        </a:p>
      </dgm:t>
    </dgm:pt>
    <dgm:pt modelId="{954113CC-62F3-4F36-8015-40DE94C27FD0}">
      <dgm:prSet phldrT="[Text]" custT="1"/>
      <dgm:spPr/>
      <dgm:t>
        <a:bodyPr/>
        <a:lstStyle/>
        <a:p>
          <a:r>
            <a:rPr lang="en-US" sz="1100" dirty="0"/>
            <a:t>Natalie</a:t>
          </a:r>
        </a:p>
      </dgm:t>
    </dgm:pt>
    <dgm:pt modelId="{2990D181-E09C-4EC9-AFDA-1AF70F18A4E4}" type="parTrans" cxnId="{EF1570F3-632F-4844-9A78-A1CFEB901D84}">
      <dgm:prSet>
        <dgm:style>
          <a:lnRef idx="1">
            <a:schemeClr val="accent4"/>
          </a:lnRef>
          <a:fillRef idx="0">
            <a:schemeClr val="accent4"/>
          </a:fillRef>
          <a:effectRef idx="0">
            <a:schemeClr val="accent4"/>
          </a:effectRef>
          <a:fontRef idx="minor">
            <a:schemeClr val="tx1"/>
          </a:fontRef>
        </dgm:style>
      </dgm:prSet>
      <dgm:spPr/>
      <dgm:t>
        <a:bodyPr/>
        <a:lstStyle/>
        <a:p>
          <a:endParaRPr lang="en-US"/>
        </a:p>
      </dgm:t>
    </dgm:pt>
    <dgm:pt modelId="{F66F6B55-FC70-4A29-81AE-C776FF68D93D}" type="sibTrans" cxnId="{EF1570F3-632F-4844-9A78-A1CFEB901D84}">
      <dgm:prSet/>
      <dgm:spPr/>
      <dgm:t>
        <a:bodyPr/>
        <a:lstStyle/>
        <a:p>
          <a:endParaRPr lang="en-US"/>
        </a:p>
      </dgm:t>
    </dgm:pt>
    <dgm:pt modelId="{6197C6D2-6508-4C33-AD88-73C4C85FE7A8}" type="pres">
      <dgm:prSet presAssocID="{38CE72BD-2C41-4C58-BFF5-029348EE5E72}" presName="hierChild1" presStyleCnt="0">
        <dgm:presLayoutVars>
          <dgm:chPref val="1"/>
          <dgm:dir/>
          <dgm:animOne val="branch"/>
          <dgm:animLvl val="lvl"/>
          <dgm:resizeHandles/>
        </dgm:presLayoutVars>
      </dgm:prSet>
      <dgm:spPr/>
    </dgm:pt>
    <dgm:pt modelId="{2BB88BA0-943F-45FF-BEA4-C88BA7EBD432}" type="pres">
      <dgm:prSet presAssocID="{AF927777-03FC-4425-8187-798D51F79DBF}" presName="hierRoot1" presStyleCnt="0"/>
      <dgm:spPr/>
    </dgm:pt>
    <dgm:pt modelId="{B692F3EA-819E-4BDC-97E6-3F4522E9B7C8}" type="pres">
      <dgm:prSet presAssocID="{AF927777-03FC-4425-8187-798D51F79DBF}" presName="composite" presStyleCnt="0"/>
      <dgm:spPr/>
    </dgm:pt>
    <dgm:pt modelId="{54E94C55-12F0-4DE8-96B7-0E702D6451ED}" type="pres">
      <dgm:prSet presAssocID="{AF927777-03FC-4425-8187-798D51F79DBF}" presName="image" presStyleLbl="node0" presStyleIdx="0" presStyleCnt="1" custScaleX="229423" custScaleY="201264" custLinFactNeighborX="7196" custLinFactNeighborY="-6454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527CC06C-9D5A-4CCA-A7BF-E51C8156F080}" type="pres">
      <dgm:prSet presAssocID="{AF927777-03FC-4425-8187-798D51F79DBF}" presName="text" presStyleLbl="revTx" presStyleIdx="0" presStyleCnt="8" custScaleX="229757" custScaleY="184454" custLinFactNeighborX="86721" custLinFactNeighborY="-84430">
        <dgm:presLayoutVars>
          <dgm:chPref val="3"/>
        </dgm:presLayoutVars>
      </dgm:prSet>
      <dgm:spPr/>
    </dgm:pt>
    <dgm:pt modelId="{8EF1E47F-644D-45A7-BD4F-948DD1FD98FA}" type="pres">
      <dgm:prSet presAssocID="{AF927777-03FC-4425-8187-798D51F79DBF}" presName="hierChild2" presStyleCnt="0"/>
      <dgm:spPr/>
    </dgm:pt>
    <dgm:pt modelId="{600081DD-6624-47B8-9527-D1C82C8BCEA4}" type="pres">
      <dgm:prSet presAssocID="{B828909E-5435-45E9-ADFC-9B8AD314884B}" presName="Name10" presStyleLbl="parChTrans1D2" presStyleIdx="0" presStyleCnt="2"/>
      <dgm:spPr/>
    </dgm:pt>
    <dgm:pt modelId="{57FF7B57-3B92-48CB-842D-3AE7E83DBD99}" type="pres">
      <dgm:prSet presAssocID="{FE801DE7-7A7A-4F29-80A5-BA30F78C09B8}" presName="hierRoot2" presStyleCnt="0"/>
      <dgm:spPr/>
    </dgm:pt>
    <dgm:pt modelId="{2514EC3D-6147-4E41-92E5-289D52B1143F}" type="pres">
      <dgm:prSet presAssocID="{FE801DE7-7A7A-4F29-80A5-BA30F78C09B8}" presName="composite2" presStyleCnt="0"/>
      <dgm:spPr/>
    </dgm:pt>
    <dgm:pt modelId="{C4257FED-DA94-41BB-ACBC-D84CF7120B27}" type="pres">
      <dgm:prSet presAssocID="{FE801DE7-7A7A-4F29-80A5-BA30F78C09B8}" presName="image2" presStyleLbl="node2" presStyleIdx="0" presStyleCnt="2" custScaleX="174610" custScaleY="18347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31ED4316-FA82-4D4E-828C-2D432581424E}" type="pres">
      <dgm:prSet presAssocID="{FE801DE7-7A7A-4F29-80A5-BA30F78C09B8}" presName="text2" presStyleLbl="revTx" presStyleIdx="1" presStyleCnt="8" custScaleX="187325" custScaleY="119429" custLinFactNeighborX="49860" custLinFactNeighborY="15738">
        <dgm:presLayoutVars>
          <dgm:chPref val="3"/>
        </dgm:presLayoutVars>
      </dgm:prSet>
      <dgm:spPr/>
    </dgm:pt>
    <dgm:pt modelId="{75F69E7E-58F8-48FA-B8EF-A66DD9DBDA0D}" type="pres">
      <dgm:prSet presAssocID="{FE801DE7-7A7A-4F29-80A5-BA30F78C09B8}" presName="hierChild3" presStyleCnt="0"/>
      <dgm:spPr/>
    </dgm:pt>
    <dgm:pt modelId="{BD38938D-6589-4EB8-A010-5579621FA6C0}" type="pres">
      <dgm:prSet presAssocID="{F6961E47-94BC-4910-8DAA-EDAECE425E6D}" presName="Name17" presStyleLbl="parChTrans1D3" presStyleIdx="0" presStyleCnt="4"/>
      <dgm:spPr/>
    </dgm:pt>
    <dgm:pt modelId="{CC4A6092-04FE-4925-8E40-861C570E141D}" type="pres">
      <dgm:prSet presAssocID="{05FA7849-D18D-429E-A457-079D69BAF823}" presName="hierRoot3" presStyleCnt="0"/>
      <dgm:spPr/>
    </dgm:pt>
    <dgm:pt modelId="{97EE99D8-6EDD-4D48-B157-7070C39EB69D}" type="pres">
      <dgm:prSet presAssocID="{05FA7849-D18D-429E-A457-079D69BAF823}" presName="composite3" presStyleCnt="0"/>
      <dgm:spPr/>
    </dgm:pt>
    <dgm:pt modelId="{3F85E531-89E2-4589-8E07-D9FBC886192E}" type="pres">
      <dgm:prSet presAssocID="{05FA7849-D18D-429E-A457-079D69BAF823}" presName="image3" presStyleLbl="node3" presStyleIdx="0" presStyleCnt="4" custScaleX="174375" custScaleY="174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06D111EF-2C72-4FB8-88E0-F0DEB84D897F}" type="pres">
      <dgm:prSet presAssocID="{05FA7849-D18D-429E-A457-079D69BAF823}" presName="text3" presStyleLbl="revTx" presStyleIdx="2" presStyleCnt="8" custScaleX="226289" custScaleY="141797" custLinFactNeighborX="62659" custLinFactNeighborY="4000">
        <dgm:presLayoutVars>
          <dgm:chPref val="3"/>
        </dgm:presLayoutVars>
      </dgm:prSet>
      <dgm:spPr/>
    </dgm:pt>
    <dgm:pt modelId="{50B31D42-ECF9-4222-834A-2CAEC42FF903}" type="pres">
      <dgm:prSet presAssocID="{05FA7849-D18D-429E-A457-079D69BAF823}" presName="hierChild4" presStyleCnt="0"/>
      <dgm:spPr/>
    </dgm:pt>
    <dgm:pt modelId="{043EA64C-0655-47BC-90AC-B3F48B0A012D}" type="pres">
      <dgm:prSet presAssocID="{E90145CE-4711-4817-901F-FE9C135404D9}" presName="Name17" presStyleLbl="parChTrans1D3" presStyleIdx="1" presStyleCnt="4"/>
      <dgm:spPr/>
    </dgm:pt>
    <dgm:pt modelId="{FED97C67-4FBF-4C88-B999-7E7C3FCA807D}" type="pres">
      <dgm:prSet presAssocID="{6032A6D0-789A-442F-BA00-87ACE1373057}" presName="hierRoot3" presStyleCnt="0"/>
      <dgm:spPr/>
    </dgm:pt>
    <dgm:pt modelId="{7F2DD8F2-CED2-41DE-94D9-4FB3590939CF}" type="pres">
      <dgm:prSet presAssocID="{6032A6D0-789A-442F-BA00-87ACE1373057}" presName="composite3" presStyleCnt="0"/>
      <dgm:spPr/>
    </dgm:pt>
    <dgm:pt modelId="{AD042B60-CF5E-44FF-B99F-323C28D0A55D}" type="pres">
      <dgm:prSet presAssocID="{6032A6D0-789A-442F-BA00-87ACE1373057}" presName="image3" presStyleLbl="node3" presStyleIdx="1" presStyleCnt="4" custScaleX="183639" custScaleY="1741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DE1BE192-42A9-449A-9410-E1C51F53B23C}" type="pres">
      <dgm:prSet presAssocID="{6032A6D0-789A-442F-BA00-87ACE1373057}" presName="text3" presStyleLbl="revTx" presStyleIdx="3" presStyleCnt="8" custScaleX="209383" custScaleY="142556" custLinFactNeighborX="57641" custLinFactNeighborY="36368">
        <dgm:presLayoutVars>
          <dgm:chPref val="3"/>
        </dgm:presLayoutVars>
      </dgm:prSet>
      <dgm:spPr/>
    </dgm:pt>
    <dgm:pt modelId="{93930443-C784-4734-9015-A2072611EE41}" type="pres">
      <dgm:prSet presAssocID="{6032A6D0-789A-442F-BA00-87ACE1373057}" presName="hierChild4" presStyleCnt="0"/>
      <dgm:spPr/>
    </dgm:pt>
    <dgm:pt modelId="{A617845E-FE1D-4EFB-83A4-06FE0AC30F9F}" type="pres">
      <dgm:prSet presAssocID="{221811C2-B7BE-4012-9BF2-A21311894C98}" presName="Name10" presStyleLbl="parChTrans1D2" presStyleIdx="1" presStyleCnt="2"/>
      <dgm:spPr/>
    </dgm:pt>
    <dgm:pt modelId="{0FAADFAD-EB64-4DDE-A2B3-70BD5806567F}" type="pres">
      <dgm:prSet presAssocID="{5D6FE1C5-FAE4-4D79-8FC7-23003F6527B0}" presName="hierRoot2" presStyleCnt="0"/>
      <dgm:spPr/>
    </dgm:pt>
    <dgm:pt modelId="{9D5F651D-4A46-44EA-9539-26B445B4979E}" type="pres">
      <dgm:prSet presAssocID="{5D6FE1C5-FAE4-4D79-8FC7-23003F6527B0}" presName="composite2" presStyleCnt="0"/>
      <dgm:spPr/>
    </dgm:pt>
    <dgm:pt modelId="{F49C3EF2-0766-435E-B805-CC750C35095D}" type="pres">
      <dgm:prSet presAssocID="{5D6FE1C5-FAE4-4D79-8FC7-23003F6527B0}" presName="image2" presStyleLbl="node2" presStyleIdx="1" presStyleCnt="2" custScaleX="167527" custScaleY="18564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5BC7A7D6-73D0-4626-8AF6-646FBFDA3C88}" type="pres">
      <dgm:prSet presAssocID="{5D6FE1C5-FAE4-4D79-8FC7-23003F6527B0}" presName="text2" presStyleLbl="revTx" presStyleIdx="4" presStyleCnt="8" custScaleX="219726" custLinFactNeighborX="70148" custLinFactNeighborY="17018">
        <dgm:presLayoutVars>
          <dgm:chPref val="3"/>
        </dgm:presLayoutVars>
      </dgm:prSet>
      <dgm:spPr/>
    </dgm:pt>
    <dgm:pt modelId="{62E7DEB7-0E82-4DDE-978B-0423B59C5053}" type="pres">
      <dgm:prSet presAssocID="{5D6FE1C5-FAE4-4D79-8FC7-23003F6527B0}" presName="hierChild3" presStyleCnt="0"/>
      <dgm:spPr/>
    </dgm:pt>
    <dgm:pt modelId="{28BE4D52-43ED-4FFF-9531-87BA25FA4718}" type="pres">
      <dgm:prSet presAssocID="{1A1C4BF5-3E79-46E7-A9D0-34925CD074D5}" presName="Name17" presStyleLbl="parChTrans1D3" presStyleIdx="2" presStyleCnt="4"/>
      <dgm:spPr/>
    </dgm:pt>
    <dgm:pt modelId="{BF49D198-C220-4032-A427-A863F90C06B8}" type="pres">
      <dgm:prSet presAssocID="{06F56582-1B90-4712-9866-809027897550}" presName="hierRoot3" presStyleCnt="0"/>
      <dgm:spPr/>
    </dgm:pt>
    <dgm:pt modelId="{A87B3D02-BC4A-41AC-AF35-57379E19AB75}" type="pres">
      <dgm:prSet presAssocID="{06F56582-1B90-4712-9866-809027897550}" presName="composite3" presStyleCnt="0"/>
      <dgm:spPr/>
    </dgm:pt>
    <dgm:pt modelId="{43D07C97-16A6-43B5-9D10-B199D126C7BE}" type="pres">
      <dgm:prSet presAssocID="{06F56582-1B90-4712-9866-809027897550}" presName="image3" presStyleLbl="node3" presStyleIdx="2" presStyleCnt="4" custScaleX="171357" custScaleY="1710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FB76547F-3EE9-4710-8FEE-DE23F00B59ED}" type="pres">
      <dgm:prSet presAssocID="{06F56582-1B90-4712-9866-809027897550}" presName="text3" presStyleLbl="revTx" presStyleIdx="5" presStyleCnt="8" custScaleX="146738" custScaleY="67352" custLinFactNeighborX="26291" custLinFactNeighborY="20566">
        <dgm:presLayoutVars>
          <dgm:chPref val="3"/>
        </dgm:presLayoutVars>
      </dgm:prSet>
      <dgm:spPr/>
    </dgm:pt>
    <dgm:pt modelId="{B9CEC55A-6EDE-45A6-87E6-1878E96698F0}" type="pres">
      <dgm:prSet presAssocID="{06F56582-1B90-4712-9866-809027897550}" presName="hierChild4" presStyleCnt="0"/>
      <dgm:spPr/>
    </dgm:pt>
    <dgm:pt modelId="{DDBA72D5-21AA-4857-8655-DDB966EC21DE}" type="pres">
      <dgm:prSet presAssocID="{2990D181-E09C-4EC9-AFDA-1AF70F18A4E4}" presName="Name23" presStyleLbl="parChTrans1D4" presStyleIdx="0" presStyleCnt="1"/>
      <dgm:spPr/>
    </dgm:pt>
    <dgm:pt modelId="{53AECF11-3BF0-4E7C-BF63-73A00530F478}" type="pres">
      <dgm:prSet presAssocID="{954113CC-62F3-4F36-8015-40DE94C27FD0}" presName="hierRoot4" presStyleCnt="0"/>
      <dgm:spPr/>
    </dgm:pt>
    <dgm:pt modelId="{BE3AB6B0-9B7C-42F8-B910-B0FB98E215B8}" type="pres">
      <dgm:prSet presAssocID="{954113CC-62F3-4F36-8015-40DE94C27FD0}" presName="composite4" presStyleCnt="0"/>
      <dgm:spPr/>
    </dgm:pt>
    <dgm:pt modelId="{DB2DA611-9E8F-4B2C-A8AE-F0F46FFAD65D}" type="pres">
      <dgm:prSet presAssocID="{954113CC-62F3-4F36-8015-40DE94C27FD0}" presName="image4" presStyleLbl="node4" presStyleIdx="0" presStyleCnt="1" custScaleX="160226" custScaleY="148640" custLinFactNeighborX="-3379" custLinFactNeighborY="9515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28D60491-5ED6-44D0-BC13-9374E3588FE2}" type="pres">
      <dgm:prSet presAssocID="{954113CC-62F3-4F36-8015-40DE94C27FD0}" presName="text4" presStyleLbl="revTx" presStyleIdx="6" presStyleCnt="8" custScaleX="288809" custScaleY="132582" custLinFactX="35074" custLinFactNeighborX="100000" custLinFactNeighborY="36765">
        <dgm:presLayoutVars>
          <dgm:chPref val="3"/>
        </dgm:presLayoutVars>
      </dgm:prSet>
      <dgm:spPr/>
    </dgm:pt>
    <dgm:pt modelId="{14182A1C-D432-4192-BD8E-3A86831A869C}" type="pres">
      <dgm:prSet presAssocID="{954113CC-62F3-4F36-8015-40DE94C27FD0}" presName="hierChild5" presStyleCnt="0"/>
      <dgm:spPr/>
    </dgm:pt>
    <dgm:pt modelId="{A6D9893F-9576-4750-8A28-D807299C544D}" type="pres">
      <dgm:prSet presAssocID="{B6E25144-ECF0-4083-8DC3-7AD4C3FB9BEE}" presName="Name17" presStyleLbl="parChTrans1D3" presStyleIdx="3" presStyleCnt="4"/>
      <dgm:spPr/>
    </dgm:pt>
    <dgm:pt modelId="{F12D0CFD-6D47-4C78-8E67-7A6DC442A756}" type="pres">
      <dgm:prSet presAssocID="{A12F14D7-68B3-46B8-ACD8-96F5232E5657}" presName="hierRoot3" presStyleCnt="0"/>
      <dgm:spPr/>
    </dgm:pt>
    <dgm:pt modelId="{5C31A440-77CE-49EB-8667-9802883E0336}" type="pres">
      <dgm:prSet presAssocID="{A12F14D7-68B3-46B8-ACD8-96F5232E5657}" presName="composite3" presStyleCnt="0"/>
      <dgm:spPr/>
    </dgm:pt>
    <dgm:pt modelId="{A0CC5382-F595-4BB2-B763-5FD406819A0F}" type="pres">
      <dgm:prSet presAssocID="{A12F14D7-68B3-46B8-ACD8-96F5232E5657}" presName="image3" presStyleLbl="node3" presStyleIdx="3" presStyleCnt="4" custScaleX="156246" custScaleY="2021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E355C2CD-BB7A-414D-AEE7-6356F62B047B}" type="pres">
      <dgm:prSet presAssocID="{A12F14D7-68B3-46B8-ACD8-96F5232E5657}" presName="text3" presStyleLbl="revTx" presStyleIdx="7" presStyleCnt="8" custLinFactNeighborX="11207" custLinFactNeighborY="54905">
        <dgm:presLayoutVars>
          <dgm:chPref val="3"/>
        </dgm:presLayoutVars>
      </dgm:prSet>
      <dgm:spPr/>
    </dgm:pt>
    <dgm:pt modelId="{0FFCDBFC-B025-4F87-ABBE-14DB457ED0B1}" type="pres">
      <dgm:prSet presAssocID="{A12F14D7-68B3-46B8-ACD8-96F5232E5657}" presName="hierChild4" presStyleCnt="0"/>
      <dgm:spPr/>
    </dgm:pt>
  </dgm:ptLst>
  <dgm:cxnLst>
    <dgm:cxn modelId="{79C09910-7103-4ED1-8F8E-377C1FF2E943}" type="presOf" srcId="{F6961E47-94BC-4910-8DAA-EDAECE425E6D}" destId="{BD38938D-6589-4EB8-A010-5579621FA6C0}" srcOrd="0" destOrd="0" presId="urn:microsoft.com/office/officeart/2009/layout/CirclePictureHierarchy"/>
    <dgm:cxn modelId="{DFAB991A-44B4-4AEF-96E9-196528284F3E}" type="presOf" srcId="{5D6FE1C5-FAE4-4D79-8FC7-23003F6527B0}" destId="{5BC7A7D6-73D0-4626-8AF6-646FBFDA3C88}" srcOrd="0" destOrd="0" presId="urn:microsoft.com/office/officeart/2009/layout/CirclePictureHierarchy"/>
    <dgm:cxn modelId="{1C251426-B603-42EC-9F37-17B5F4919D22}" type="presOf" srcId="{954113CC-62F3-4F36-8015-40DE94C27FD0}" destId="{28D60491-5ED6-44D0-BC13-9374E3588FE2}" srcOrd="0" destOrd="0" presId="urn:microsoft.com/office/officeart/2009/layout/CirclePictureHierarchy"/>
    <dgm:cxn modelId="{D939472A-C9EC-4D05-ADB6-B588C9DD3689}" type="presOf" srcId="{38CE72BD-2C41-4C58-BFF5-029348EE5E72}" destId="{6197C6D2-6508-4C33-AD88-73C4C85FE7A8}" srcOrd="0" destOrd="0" presId="urn:microsoft.com/office/officeart/2009/layout/CirclePictureHierarchy"/>
    <dgm:cxn modelId="{276E9C31-1C0D-4A69-8B84-2B49ADEC718B}" type="presOf" srcId="{FE801DE7-7A7A-4F29-80A5-BA30F78C09B8}" destId="{31ED4316-FA82-4D4E-828C-2D432581424E}" srcOrd="0" destOrd="0" presId="urn:microsoft.com/office/officeart/2009/layout/CirclePictureHierarchy"/>
    <dgm:cxn modelId="{F331DB35-0A96-4FA5-A82E-3E1B73B3061F}" srcId="{FE801DE7-7A7A-4F29-80A5-BA30F78C09B8}" destId="{05FA7849-D18D-429E-A457-079D69BAF823}" srcOrd="0" destOrd="0" parTransId="{F6961E47-94BC-4910-8DAA-EDAECE425E6D}" sibTransId="{7DBF0AF0-174F-4127-9A18-87E36384700D}"/>
    <dgm:cxn modelId="{6E06A93F-5962-424A-B249-6623D7280648}" type="presOf" srcId="{6032A6D0-789A-442F-BA00-87ACE1373057}" destId="{DE1BE192-42A9-449A-9410-E1C51F53B23C}" srcOrd="0" destOrd="0" presId="urn:microsoft.com/office/officeart/2009/layout/CirclePictureHierarchy"/>
    <dgm:cxn modelId="{06787165-7120-4A91-9DB5-050045D0DA8D}" type="presOf" srcId="{B828909E-5435-45E9-ADFC-9B8AD314884B}" destId="{600081DD-6624-47B8-9527-D1C82C8BCEA4}" srcOrd="0" destOrd="0" presId="urn:microsoft.com/office/officeart/2009/layout/CirclePictureHierarchy"/>
    <dgm:cxn modelId="{CD203266-2789-489B-9232-52A18E326445}" type="presOf" srcId="{221811C2-B7BE-4012-9BF2-A21311894C98}" destId="{A617845E-FE1D-4EFB-83A4-06FE0AC30F9F}" srcOrd="0" destOrd="0" presId="urn:microsoft.com/office/officeart/2009/layout/CirclePictureHierarchy"/>
    <dgm:cxn modelId="{55112A69-2F73-4ED1-86E0-3BDE2DB71A36}" srcId="{38CE72BD-2C41-4C58-BFF5-029348EE5E72}" destId="{AF927777-03FC-4425-8187-798D51F79DBF}" srcOrd="0" destOrd="0" parTransId="{2B0935B4-7F51-4756-B3F0-59476C12E939}" sibTransId="{D478E542-474D-460F-ABF3-D77C7AAA8C7B}"/>
    <dgm:cxn modelId="{5B248951-3805-4A45-9A96-5F69D92A4183}" type="presOf" srcId="{1A1C4BF5-3E79-46E7-A9D0-34925CD074D5}" destId="{28BE4D52-43ED-4FFF-9531-87BA25FA4718}" srcOrd="0" destOrd="0" presId="urn:microsoft.com/office/officeart/2009/layout/CirclePictureHierarchy"/>
    <dgm:cxn modelId="{F64A9172-CB40-4163-A746-5DF54ABD14F1}" srcId="{AF927777-03FC-4425-8187-798D51F79DBF}" destId="{FE801DE7-7A7A-4F29-80A5-BA30F78C09B8}" srcOrd="0" destOrd="0" parTransId="{B828909E-5435-45E9-ADFC-9B8AD314884B}" sibTransId="{F669BBB8-228D-47CF-94D2-7A11DBAA8E93}"/>
    <dgm:cxn modelId="{984C8975-AB38-4D3F-B92B-E4B3FE9C3DAE}" type="presOf" srcId="{B6E25144-ECF0-4083-8DC3-7AD4C3FB9BEE}" destId="{A6D9893F-9576-4750-8A28-D807299C544D}" srcOrd="0" destOrd="0" presId="urn:microsoft.com/office/officeart/2009/layout/CirclePictureHierarchy"/>
    <dgm:cxn modelId="{607FFB59-8D0C-4CEE-BD38-EDE04BCD4E47}" type="presOf" srcId="{06F56582-1B90-4712-9866-809027897550}" destId="{FB76547F-3EE9-4710-8FEE-DE23F00B59ED}" srcOrd="0" destOrd="0" presId="urn:microsoft.com/office/officeart/2009/layout/CirclePictureHierarchy"/>
    <dgm:cxn modelId="{2A8ECE83-004B-4732-A936-45E086491389}" srcId="{5D6FE1C5-FAE4-4D79-8FC7-23003F6527B0}" destId="{06F56582-1B90-4712-9866-809027897550}" srcOrd="0" destOrd="0" parTransId="{1A1C4BF5-3E79-46E7-A9D0-34925CD074D5}" sibTransId="{A00E7BC4-1544-4E6E-BB6C-7C319D1FD053}"/>
    <dgm:cxn modelId="{3A388E84-8D00-4E2E-8775-047C1E9A539A}" type="presOf" srcId="{A12F14D7-68B3-46B8-ACD8-96F5232E5657}" destId="{E355C2CD-BB7A-414D-AEE7-6356F62B047B}" srcOrd="0" destOrd="0" presId="urn:microsoft.com/office/officeart/2009/layout/CirclePictureHierarchy"/>
    <dgm:cxn modelId="{96C4DA8A-97BF-42D7-B605-4CE737AFAD47}" srcId="{5D6FE1C5-FAE4-4D79-8FC7-23003F6527B0}" destId="{A12F14D7-68B3-46B8-ACD8-96F5232E5657}" srcOrd="1" destOrd="0" parTransId="{B6E25144-ECF0-4083-8DC3-7AD4C3FB9BEE}" sibTransId="{24A76463-60DA-46F8-8241-F27710C5131F}"/>
    <dgm:cxn modelId="{A5355892-2298-4647-BF4F-C7DD022379DF}" srcId="{FE801DE7-7A7A-4F29-80A5-BA30F78C09B8}" destId="{6032A6D0-789A-442F-BA00-87ACE1373057}" srcOrd="1" destOrd="0" parTransId="{E90145CE-4711-4817-901F-FE9C135404D9}" sibTransId="{81684C31-DDB3-4CA8-9F48-3ACB84BDED13}"/>
    <dgm:cxn modelId="{723BC0A7-4C86-42CB-910C-FC15C560249B}" type="presOf" srcId="{2990D181-E09C-4EC9-AFDA-1AF70F18A4E4}" destId="{DDBA72D5-21AA-4857-8655-DDB966EC21DE}" srcOrd="0" destOrd="0" presId="urn:microsoft.com/office/officeart/2009/layout/CirclePictureHierarchy"/>
    <dgm:cxn modelId="{759C10B9-C9B3-4D70-A968-E54C13D25769}" type="presOf" srcId="{AF927777-03FC-4425-8187-798D51F79DBF}" destId="{527CC06C-9D5A-4CCA-A7BF-E51C8156F080}" srcOrd="0" destOrd="0" presId="urn:microsoft.com/office/officeart/2009/layout/CirclePictureHierarchy"/>
    <dgm:cxn modelId="{0A3B30C5-2FA6-4CD1-9B7D-C99810640BEA}" srcId="{AF927777-03FC-4425-8187-798D51F79DBF}" destId="{5D6FE1C5-FAE4-4D79-8FC7-23003F6527B0}" srcOrd="1" destOrd="0" parTransId="{221811C2-B7BE-4012-9BF2-A21311894C98}" sibTransId="{CF1964D2-2834-45FA-B347-28F3B5F33D3F}"/>
    <dgm:cxn modelId="{840542DB-09C5-47B6-AC8D-DEDE76A1551A}" type="presOf" srcId="{05FA7849-D18D-429E-A457-079D69BAF823}" destId="{06D111EF-2C72-4FB8-88E0-F0DEB84D897F}" srcOrd="0" destOrd="0" presId="urn:microsoft.com/office/officeart/2009/layout/CirclePictureHierarchy"/>
    <dgm:cxn modelId="{EF1570F3-632F-4844-9A78-A1CFEB901D84}" srcId="{06F56582-1B90-4712-9866-809027897550}" destId="{954113CC-62F3-4F36-8015-40DE94C27FD0}" srcOrd="0" destOrd="0" parTransId="{2990D181-E09C-4EC9-AFDA-1AF70F18A4E4}" sibTransId="{F66F6B55-FC70-4A29-81AE-C776FF68D93D}"/>
    <dgm:cxn modelId="{5D40DCF9-B944-49A0-81C3-1C7E352FC5BD}" type="presOf" srcId="{E90145CE-4711-4817-901F-FE9C135404D9}" destId="{043EA64C-0655-47BC-90AC-B3F48B0A012D}" srcOrd="0" destOrd="0" presId="urn:microsoft.com/office/officeart/2009/layout/CirclePictureHierarchy"/>
    <dgm:cxn modelId="{CC05703D-9145-41D3-B324-AEE992D3D960}" type="presParOf" srcId="{6197C6D2-6508-4C33-AD88-73C4C85FE7A8}" destId="{2BB88BA0-943F-45FF-BEA4-C88BA7EBD432}" srcOrd="0" destOrd="0" presId="urn:microsoft.com/office/officeart/2009/layout/CirclePictureHierarchy"/>
    <dgm:cxn modelId="{D59DC683-83DB-4B03-85D2-ABE997F2E88D}" type="presParOf" srcId="{2BB88BA0-943F-45FF-BEA4-C88BA7EBD432}" destId="{B692F3EA-819E-4BDC-97E6-3F4522E9B7C8}" srcOrd="0" destOrd="0" presId="urn:microsoft.com/office/officeart/2009/layout/CirclePictureHierarchy"/>
    <dgm:cxn modelId="{F2C6D7A4-1F26-491A-A2F6-A0B6B89CB284}" type="presParOf" srcId="{B692F3EA-819E-4BDC-97E6-3F4522E9B7C8}" destId="{54E94C55-12F0-4DE8-96B7-0E702D6451ED}" srcOrd="0" destOrd="0" presId="urn:microsoft.com/office/officeart/2009/layout/CirclePictureHierarchy"/>
    <dgm:cxn modelId="{97B5805B-7F0B-48D6-8071-17C79AD6A96C}" type="presParOf" srcId="{B692F3EA-819E-4BDC-97E6-3F4522E9B7C8}" destId="{527CC06C-9D5A-4CCA-A7BF-E51C8156F080}" srcOrd="1" destOrd="0" presId="urn:microsoft.com/office/officeart/2009/layout/CirclePictureHierarchy"/>
    <dgm:cxn modelId="{3BED4A13-B2DE-4F8F-ACE5-FD83A2160C08}" type="presParOf" srcId="{2BB88BA0-943F-45FF-BEA4-C88BA7EBD432}" destId="{8EF1E47F-644D-45A7-BD4F-948DD1FD98FA}" srcOrd="1" destOrd="0" presId="urn:microsoft.com/office/officeart/2009/layout/CirclePictureHierarchy"/>
    <dgm:cxn modelId="{E8B1D9E2-6023-4608-9280-5D6EA9525668}" type="presParOf" srcId="{8EF1E47F-644D-45A7-BD4F-948DD1FD98FA}" destId="{600081DD-6624-47B8-9527-D1C82C8BCEA4}" srcOrd="0" destOrd="0" presId="urn:microsoft.com/office/officeart/2009/layout/CirclePictureHierarchy"/>
    <dgm:cxn modelId="{8A27C263-979B-4FBA-B910-A53E6182BC56}" type="presParOf" srcId="{8EF1E47F-644D-45A7-BD4F-948DD1FD98FA}" destId="{57FF7B57-3B92-48CB-842D-3AE7E83DBD99}" srcOrd="1" destOrd="0" presId="urn:microsoft.com/office/officeart/2009/layout/CirclePictureHierarchy"/>
    <dgm:cxn modelId="{71E3DB18-75E5-4B9F-97E0-1F641BB31656}" type="presParOf" srcId="{57FF7B57-3B92-48CB-842D-3AE7E83DBD99}" destId="{2514EC3D-6147-4E41-92E5-289D52B1143F}" srcOrd="0" destOrd="0" presId="urn:microsoft.com/office/officeart/2009/layout/CirclePictureHierarchy"/>
    <dgm:cxn modelId="{6F2105BD-15D8-4CAF-9E9E-05DE9E1B2040}" type="presParOf" srcId="{2514EC3D-6147-4E41-92E5-289D52B1143F}" destId="{C4257FED-DA94-41BB-ACBC-D84CF7120B27}" srcOrd="0" destOrd="0" presId="urn:microsoft.com/office/officeart/2009/layout/CirclePictureHierarchy"/>
    <dgm:cxn modelId="{AA2ED363-895B-4B14-8751-E6939F602BDE}" type="presParOf" srcId="{2514EC3D-6147-4E41-92E5-289D52B1143F}" destId="{31ED4316-FA82-4D4E-828C-2D432581424E}" srcOrd="1" destOrd="0" presId="urn:microsoft.com/office/officeart/2009/layout/CirclePictureHierarchy"/>
    <dgm:cxn modelId="{37F3D0D8-4C0A-49CD-B543-F4EDD4B48517}" type="presParOf" srcId="{57FF7B57-3B92-48CB-842D-3AE7E83DBD99}" destId="{75F69E7E-58F8-48FA-B8EF-A66DD9DBDA0D}" srcOrd="1" destOrd="0" presId="urn:microsoft.com/office/officeart/2009/layout/CirclePictureHierarchy"/>
    <dgm:cxn modelId="{0276C80F-6997-4349-8633-699274CAB69F}" type="presParOf" srcId="{75F69E7E-58F8-48FA-B8EF-A66DD9DBDA0D}" destId="{BD38938D-6589-4EB8-A010-5579621FA6C0}" srcOrd="0" destOrd="0" presId="urn:microsoft.com/office/officeart/2009/layout/CirclePictureHierarchy"/>
    <dgm:cxn modelId="{0075B495-42E2-492C-B2CE-118CB77C8EE0}" type="presParOf" srcId="{75F69E7E-58F8-48FA-B8EF-A66DD9DBDA0D}" destId="{CC4A6092-04FE-4925-8E40-861C570E141D}" srcOrd="1" destOrd="0" presId="urn:microsoft.com/office/officeart/2009/layout/CirclePictureHierarchy"/>
    <dgm:cxn modelId="{2FBEF052-95F9-4B65-98FE-BE71128F44E8}" type="presParOf" srcId="{CC4A6092-04FE-4925-8E40-861C570E141D}" destId="{97EE99D8-6EDD-4D48-B157-7070C39EB69D}" srcOrd="0" destOrd="0" presId="urn:microsoft.com/office/officeart/2009/layout/CirclePictureHierarchy"/>
    <dgm:cxn modelId="{6BF112AF-869E-4346-9287-26243E3F8902}" type="presParOf" srcId="{97EE99D8-6EDD-4D48-B157-7070C39EB69D}" destId="{3F85E531-89E2-4589-8E07-D9FBC886192E}" srcOrd="0" destOrd="0" presId="urn:microsoft.com/office/officeart/2009/layout/CirclePictureHierarchy"/>
    <dgm:cxn modelId="{0B67B604-E6C9-4838-940F-E6C4253FC1F8}" type="presParOf" srcId="{97EE99D8-6EDD-4D48-B157-7070C39EB69D}" destId="{06D111EF-2C72-4FB8-88E0-F0DEB84D897F}" srcOrd="1" destOrd="0" presId="urn:microsoft.com/office/officeart/2009/layout/CirclePictureHierarchy"/>
    <dgm:cxn modelId="{EAE5205B-C172-48B5-AD9A-F4866A4163BE}" type="presParOf" srcId="{CC4A6092-04FE-4925-8E40-861C570E141D}" destId="{50B31D42-ECF9-4222-834A-2CAEC42FF903}" srcOrd="1" destOrd="0" presId="urn:microsoft.com/office/officeart/2009/layout/CirclePictureHierarchy"/>
    <dgm:cxn modelId="{845ADC5D-DA06-40F3-99CE-D22C59ACD9FA}" type="presParOf" srcId="{75F69E7E-58F8-48FA-B8EF-A66DD9DBDA0D}" destId="{043EA64C-0655-47BC-90AC-B3F48B0A012D}" srcOrd="2" destOrd="0" presId="urn:microsoft.com/office/officeart/2009/layout/CirclePictureHierarchy"/>
    <dgm:cxn modelId="{E99AF263-666A-450D-BC97-9ADD383208EA}" type="presParOf" srcId="{75F69E7E-58F8-48FA-B8EF-A66DD9DBDA0D}" destId="{FED97C67-4FBF-4C88-B999-7E7C3FCA807D}" srcOrd="3" destOrd="0" presId="urn:microsoft.com/office/officeart/2009/layout/CirclePictureHierarchy"/>
    <dgm:cxn modelId="{9F4CBC9E-B623-4730-953D-18BFD8B1546A}" type="presParOf" srcId="{FED97C67-4FBF-4C88-B999-7E7C3FCA807D}" destId="{7F2DD8F2-CED2-41DE-94D9-4FB3590939CF}" srcOrd="0" destOrd="0" presId="urn:microsoft.com/office/officeart/2009/layout/CirclePictureHierarchy"/>
    <dgm:cxn modelId="{57E4DEF7-228E-4563-83AA-8E8B2DD4B365}" type="presParOf" srcId="{7F2DD8F2-CED2-41DE-94D9-4FB3590939CF}" destId="{AD042B60-CF5E-44FF-B99F-323C28D0A55D}" srcOrd="0" destOrd="0" presId="urn:microsoft.com/office/officeart/2009/layout/CirclePictureHierarchy"/>
    <dgm:cxn modelId="{83663BEF-7868-487F-9375-A60A8DC35B70}" type="presParOf" srcId="{7F2DD8F2-CED2-41DE-94D9-4FB3590939CF}" destId="{DE1BE192-42A9-449A-9410-E1C51F53B23C}" srcOrd="1" destOrd="0" presId="urn:microsoft.com/office/officeart/2009/layout/CirclePictureHierarchy"/>
    <dgm:cxn modelId="{8EE068D9-6F45-4CA2-A35C-1ED39D52EFD7}" type="presParOf" srcId="{FED97C67-4FBF-4C88-B999-7E7C3FCA807D}" destId="{93930443-C784-4734-9015-A2072611EE41}" srcOrd="1" destOrd="0" presId="urn:microsoft.com/office/officeart/2009/layout/CirclePictureHierarchy"/>
    <dgm:cxn modelId="{62603F6E-5AB3-413A-AEAB-0F82DCC11F4C}" type="presParOf" srcId="{8EF1E47F-644D-45A7-BD4F-948DD1FD98FA}" destId="{A617845E-FE1D-4EFB-83A4-06FE0AC30F9F}" srcOrd="2" destOrd="0" presId="urn:microsoft.com/office/officeart/2009/layout/CirclePictureHierarchy"/>
    <dgm:cxn modelId="{E3A68FEF-AFB6-4E14-A826-21F15889FC15}" type="presParOf" srcId="{8EF1E47F-644D-45A7-BD4F-948DD1FD98FA}" destId="{0FAADFAD-EB64-4DDE-A2B3-70BD5806567F}" srcOrd="3" destOrd="0" presId="urn:microsoft.com/office/officeart/2009/layout/CirclePictureHierarchy"/>
    <dgm:cxn modelId="{EF838F37-369F-4D53-B96A-92E8B5F2AAC0}" type="presParOf" srcId="{0FAADFAD-EB64-4DDE-A2B3-70BD5806567F}" destId="{9D5F651D-4A46-44EA-9539-26B445B4979E}" srcOrd="0" destOrd="0" presId="urn:microsoft.com/office/officeart/2009/layout/CirclePictureHierarchy"/>
    <dgm:cxn modelId="{97DAC882-E057-4EA9-B7E6-B0DA1619CF73}" type="presParOf" srcId="{9D5F651D-4A46-44EA-9539-26B445B4979E}" destId="{F49C3EF2-0766-435E-B805-CC750C35095D}" srcOrd="0" destOrd="0" presId="urn:microsoft.com/office/officeart/2009/layout/CirclePictureHierarchy"/>
    <dgm:cxn modelId="{BF0CB1F8-C24E-4C57-8A61-DD64262E6502}" type="presParOf" srcId="{9D5F651D-4A46-44EA-9539-26B445B4979E}" destId="{5BC7A7D6-73D0-4626-8AF6-646FBFDA3C88}" srcOrd="1" destOrd="0" presId="urn:microsoft.com/office/officeart/2009/layout/CirclePictureHierarchy"/>
    <dgm:cxn modelId="{C541245E-8906-4231-9061-C8919A2E99A9}" type="presParOf" srcId="{0FAADFAD-EB64-4DDE-A2B3-70BD5806567F}" destId="{62E7DEB7-0E82-4DDE-978B-0423B59C5053}" srcOrd="1" destOrd="0" presId="urn:microsoft.com/office/officeart/2009/layout/CirclePictureHierarchy"/>
    <dgm:cxn modelId="{425503FB-D54B-4970-B573-6ECCE16CA35C}" type="presParOf" srcId="{62E7DEB7-0E82-4DDE-978B-0423B59C5053}" destId="{28BE4D52-43ED-4FFF-9531-87BA25FA4718}" srcOrd="0" destOrd="0" presId="urn:microsoft.com/office/officeart/2009/layout/CirclePictureHierarchy"/>
    <dgm:cxn modelId="{3C34303D-6B58-4F76-A3DF-F0DC5F878DDD}" type="presParOf" srcId="{62E7DEB7-0E82-4DDE-978B-0423B59C5053}" destId="{BF49D198-C220-4032-A427-A863F90C06B8}" srcOrd="1" destOrd="0" presId="urn:microsoft.com/office/officeart/2009/layout/CirclePictureHierarchy"/>
    <dgm:cxn modelId="{03C19F5A-FB52-4512-BE3B-23FE44943179}" type="presParOf" srcId="{BF49D198-C220-4032-A427-A863F90C06B8}" destId="{A87B3D02-BC4A-41AC-AF35-57379E19AB75}" srcOrd="0" destOrd="0" presId="urn:microsoft.com/office/officeart/2009/layout/CirclePictureHierarchy"/>
    <dgm:cxn modelId="{FD456636-CD57-49A4-A3F0-01D5E9CED7C1}" type="presParOf" srcId="{A87B3D02-BC4A-41AC-AF35-57379E19AB75}" destId="{43D07C97-16A6-43B5-9D10-B199D126C7BE}" srcOrd="0" destOrd="0" presId="urn:microsoft.com/office/officeart/2009/layout/CirclePictureHierarchy"/>
    <dgm:cxn modelId="{6AE62578-B40D-448C-AE5F-A7399A50EFDD}" type="presParOf" srcId="{A87B3D02-BC4A-41AC-AF35-57379E19AB75}" destId="{FB76547F-3EE9-4710-8FEE-DE23F00B59ED}" srcOrd="1" destOrd="0" presId="urn:microsoft.com/office/officeart/2009/layout/CirclePictureHierarchy"/>
    <dgm:cxn modelId="{D603C822-541B-4F24-AED4-2C2C12F549D0}" type="presParOf" srcId="{BF49D198-C220-4032-A427-A863F90C06B8}" destId="{B9CEC55A-6EDE-45A6-87E6-1878E96698F0}" srcOrd="1" destOrd="0" presId="urn:microsoft.com/office/officeart/2009/layout/CirclePictureHierarchy"/>
    <dgm:cxn modelId="{DC4C911C-3F60-458E-AF46-F246BC49B929}" type="presParOf" srcId="{B9CEC55A-6EDE-45A6-87E6-1878E96698F0}" destId="{DDBA72D5-21AA-4857-8655-DDB966EC21DE}" srcOrd="0" destOrd="0" presId="urn:microsoft.com/office/officeart/2009/layout/CirclePictureHierarchy"/>
    <dgm:cxn modelId="{68756CDC-DD7B-4AE1-8A77-1FEB8151F498}" type="presParOf" srcId="{B9CEC55A-6EDE-45A6-87E6-1878E96698F0}" destId="{53AECF11-3BF0-4E7C-BF63-73A00530F478}" srcOrd="1" destOrd="0" presId="urn:microsoft.com/office/officeart/2009/layout/CirclePictureHierarchy"/>
    <dgm:cxn modelId="{998683EF-6362-47F0-99BF-F4206B80C493}" type="presParOf" srcId="{53AECF11-3BF0-4E7C-BF63-73A00530F478}" destId="{BE3AB6B0-9B7C-42F8-B910-B0FB98E215B8}" srcOrd="0" destOrd="0" presId="urn:microsoft.com/office/officeart/2009/layout/CirclePictureHierarchy"/>
    <dgm:cxn modelId="{DAB1CA63-0287-47C6-B952-67E2B5C5D7A8}" type="presParOf" srcId="{BE3AB6B0-9B7C-42F8-B910-B0FB98E215B8}" destId="{DB2DA611-9E8F-4B2C-A8AE-F0F46FFAD65D}" srcOrd="0" destOrd="0" presId="urn:microsoft.com/office/officeart/2009/layout/CirclePictureHierarchy"/>
    <dgm:cxn modelId="{C423C513-8119-46C6-AE69-D89609A77B6A}" type="presParOf" srcId="{BE3AB6B0-9B7C-42F8-B910-B0FB98E215B8}" destId="{28D60491-5ED6-44D0-BC13-9374E3588FE2}" srcOrd="1" destOrd="0" presId="urn:microsoft.com/office/officeart/2009/layout/CirclePictureHierarchy"/>
    <dgm:cxn modelId="{2FB5904A-7AED-4A09-B066-E72B14B2FA37}" type="presParOf" srcId="{53AECF11-3BF0-4E7C-BF63-73A00530F478}" destId="{14182A1C-D432-4192-BD8E-3A86831A869C}" srcOrd="1" destOrd="0" presId="urn:microsoft.com/office/officeart/2009/layout/CirclePictureHierarchy"/>
    <dgm:cxn modelId="{E7AB634F-5EB1-4D8B-8F28-BF2534AE0C43}" type="presParOf" srcId="{62E7DEB7-0E82-4DDE-978B-0423B59C5053}" destId="{A6D9893F-9576-4750-8A28-D807299C544D}" srcOrd="2" destOrd="0" presId="urn:microsoft.com/office/officeart/2009/layout/CirclePictureHierarchy"/>
    <dgm:cxn modelId="{63648689-4BE5-4B49-B8B4-7F7F0452D9EC}" type="presParOf" srcId="{62E7DEB7-0E82-4DDE-978B-0423B59C5053}" destId="{F12D0CFD-6D47-4C78-8E67-7A6DC442A756}" srcOrd="3" destOrd="0" presId="urn:microsoft.com/office/officeart/2009/layout/CirclePictureHierarchy"/>
    <dgm:cxn modelId="{804121F5-79B1-4A5E-9D27-FB2177A69F7F}" type="presParOf" srcId="{F12D0CFD-6D47-4C78-8E67-7A6DC442A756}" destId="{5C31A440-77CE-49EB-8667-9802883E0336}" srcOrd="0" destOrd="0" presId="urn:microsoft.com/office/officeart/2009/layout/CirclePictureHierarchy"/>
    <dgm:cxn modelId="{806E5965-2F92-4C1E-978B-8207FD2B03E7}" type="presParOf" srcId="{5C31A440-77CE-49EB-8667-9802883E0336}" destId="{A0CC5382-F595-4BB2-B763-5FD406819A0F}" srcOrd="0" destOrd="0" presId="urn:microsoft.com/office/officeart/2009/layout/CirclePictureHierarchy"/>
    <dgm:cxn modelId="{3B93B85E-F5E1-4FDD-BFF6-0EFE1A0D1561}" type="presParOf" srcId="{5C31A440-77CE-49EB-8667-9802883E0336}" destId="{E355C2CD-BB7A-414D-AEE7-6356F62B047B}" srcOrd="1" destOrd="0" presId="urn:microsoft.com/office/officeart/2009/layout/CirclePictureHierarchy"/>
    <dgm:cxn modelId="{AFA32886-EC3D-4BE3-BF13-4B4B53DB1D2F}" type="presParOf" srcId="{F12D0CFD-6D47-4C78-8E67-7A6DC442A756}" destId="{0FFCDBFC-B025-4F87-ABBE-14DB457ED0B1}"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893F-9576-4750-8A28-D807299C544D}">
      <dsp:nvSpPr>
        <dsp:cNvPr id="0" name=""/>
        <dsp:cNvSpPr/>
      </dsp:nvSpPr>
      <dsp:spPr>
        <a:xfrm>
          <a:off x="2134522" y="2145068"/>
          <a:ext cx="452043" cy="91440"/>
        </a:xfrm>
        <a:custGeom>
          <a:avLst/>
          <a:gdLst/>
          <a:ahLst/>
          <a:cxnLst/>
          <a:rect l="0" t="0" r="0" b="0"/>
          <a:pathLst>
            <a:path>
              <a:moveTo>
                <a:pt x="0" y="45720"/>
              </a:moveTo>
              <a:lnTo>
                <a:pt x="0" y="78580"/>
              </a:lnTo>
              <a:lnTo>
                <a:pt x="452043" y="78580"/>
              </a:lnTo>
              <a:lnTo>
                <a:pt x="452043" y="111441"/>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DDBA72D5-21AA-4857-8655-DDB966EC21DE}">
      <dsp:nvSpPr>
        <dsp:cNvPr id="0" name=""/>
        <dsp:cNvSpPr/>
      </dsp:nvSpPr>
      <dsp:spPr>
        <a:xfrm>
          <a:off x="1762434" y="2616149"/>
          <a:ext cx="112917" cy="265831"/>
        </a:xfrm>
        <a:custGeom>
          <a:avLst/>
          <a:gdLst/>
          <a:ahLst/>
          <a:cxnLst/>
          <a:rect l="0" t="0" r="0" b="0"/>
          <a:pathLst>
            <a:path>
              <a:moveTo>
                <a:pt x="112917" y="0"/>
              </a:moveTo>
              <a:lnTo>
                <a:pt x="112917" y="232971"/>
              </a:lnTo>
              <a:lnTo>
                <a:pt x="0" y="232971"/>
              </a:lnTo>
              <a:lnTo>
                <a:pt x="0" y="265831"/>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28BE4D52-43ED-4FFF-9531-87BA25FA4718}">
      <dsp:nvSpPr>
        <dsp:cNvPr id="0" name=""/>
        <dsp:cNvSpPr/>
      </dsp:nvSpPr>
      <dsp:spPr>
        <a:xfrm>
          <a:off x="1875351" y="2145068"/>
          <a:ext cx="259170" cy="91440"/>
        </a:xfrm>
        <a:custGeom>
          <a:avLst/>
          <a:gdLst/>
          <a:ahLst/>
          <a:cxnLst/>
          <a:rect l="0" t="0" r="0" b="0"/>
          <a:pathLst>
            <a:path>
              <a:moveTo>
                <a:pt x="259170" y="45720"/>
              </a:moveTo>
              <a:lnTo>
                <a:pt x="259170" y="78580"/>
              </a:lnTo>
              <a:lnTo>
                <a:pt x="0" y="78580"/>
              </a:lnTo>
              <a:lnTo>
                <a:pt x="0" y="111441"/>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A617845E-FE1D-4EFB-83A4-06FE0AC30F9F}">
      <dsp:nvSpPr>
        <dsp:cNvPr id="0" name=""/>
        <dsp:cNvSpPr/>
      </dsp:nvSpPr>
      <dsp:spPr>
        <a:xfrm>
          <a:off x="1420407" y="1598905"/>
          <a:ext cx="714114" cy="201462"/>
        </a:xfrm>
        <a:custGeom>
          <a:avLst/>
          <a:gdLst/>
          <a:ahLst/>
          <a:cxnLst/>
          <a:rect l="0" t="0" r="0" b="0"/>
          <a:pathLst>
            <a:path>
              <a:moveTo>
                <a:pt x="0" y="0"/>
              </a:moveTo>
              <a:lnTo>
                <a:pt x="0" y="168602"/>
              </a:lnTo>
              <a:lnTo>
                <a:pt x="714114" y="168602"/>
              </a:lnTo>
              <a:lnTo>
                <a:pt x="714114" y="201462"/>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043EA64C-0655-47BC-90AC-B3F48B0A012D}">
      <dsp:nvSpPr>
        <dsp:cNvPr id="0" name=""/>
        <dsp:cNvSpPr/>
      </dsp:nvSpPr>
      <dsp:spPr>
        <a:xfrm>
          <a:off x="634209" y="2140502"/>
          <a:ext cx="415227" cy="91440"/>
        </a:xfrm>
        <a:custGeom>
          <a:avLst/>
          <a:gdLst/>
          <a:ahLst/>
          <a:cxnLst/>
          <a:rect l="0" t="0" r="0" b="0"/>
          <a:pathLst>
            <a:path>
              <a:moveTo>
                <a:pt x="0" y="45720"/>
              </a:moveTo>
              <a:lnTo>
                <a:pt x="0" y="78580"/>
              </a:lnTo>
              <a:lnTo>
                <a:pt x="415227" y="78580"/>
              </a:lnTo>
              <a:lnTo>
                <a:pt x="415227" y="111441"/>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BD38938D-6589-4EB8-A010-5579621FA6C0}">
      <dsp:nvSpPr>
        <dsp:cNvPr id="0" name=""/>
        <dsp:cNvSpPr/>
      </dsp:nvSpPr>
      <dsp:spPr>
        <a:xfrm>
          <a:off x="183942" y="2140502"/>
          <a:ext cx="450267" cy="91440"/>
        </a:xfrm>
        <a:custGeom>
          <a:avLst/>
          <a:gdLst/>
          <a:ahLst/>
          <a:cxnLst/>
          <a:rect l="0" t="0" r="0" b="0"/>
          <a:pathLst>
            <a:path>
              <a:moveTo>
                <a:pt x="450267" y="45720"/>
              </a:moveTo>
              <a:lnTo>
                <a:pt x="450267" y="78580"/>
              </a:lnTo>
              <a:lnTo>
                <a:pt x="0" y="78580"/>
              </a:lnTo>
              <a:lnTo>
                <a:pt x="0" y="111441"/>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600081DD-6624-47B8-9527-D1C82C8BCEA4}">
      <dsp:nvSpPr>
        <dsp:cNvPr id="0" name=""/>
        <dsp:cNvSpPr/>
      </dsp:nvSpPr>
      <dsp:spPr>
        <a:xfrm>
          <a:off x="634209" y="1598905"/>
          <a:ext cx="786197" cy="201462"/>
        </a:xfrm>
        <a:custGeom>
          <a:avLst/>
          <a:gdLst/>
          <a:ahLst/>
          <a:cxnLst/>
          <a:rect l="0" t="0" r="0" b="0"/>
          <a:pathLst>
            <a:path>
              <a:moveTo>
                <a:pt x="786197" y="0"/>
              </a:moveTo>
              <a:lnTo>
                <a:pt x="786197" y="168602"/>
              </a:lnTo>
              <a:lnTo>
                <a:pt x="0" y="168602"/>
              </a:lnTo>
              <a:lnTo>
                <a:pt x="0" y="201462"/>
              </a:lnTo>
            </a:path>
          </a:pathLst>
        </a:custGeom>
        <a:noFill/>
        <a:ln w="9525" cap="flat" cmpd="sng" algn="ctr">
          <a:solidFill>
            <a:schemeClr val="accent4">
              <a:shade val="95000"/>
              <a:satMod val="105000"/>
            </a:schemeClr>
          </a:solidFill>
          <a:prstDash val="solid"/>
        </a:ln>
        <a:effectLst/>
      </dsp:spPr>
      <dsp:style>
        <a:lnRef idx="1">
          <a:schemeClr val="accent4"/>
        </a:lnRef>
        <a:fillRef idx="0">
          <a:schemeClr val="accent4"/>
        </a:fillRef>
        <a:effectRef idx="0">
          <a:schemeClr val="accent4"/>
        </a:effectRef>
        <a:fontRef idx="minor">
          <a:schemeClr val="tx1"/>
        </a:fontRef>
      </dsp:style>
    </dsp:sp>
    <dsp:sp modelId="{54E94C55-12F0-4DE8-96B7-0E702D6451ED}">
      <dsp:nvSpPr>
        <dsp:cNvPr id="0" name=""/>
        <dsp:cNvSpPr/>
      </dsp:nvSpPr>
      <dsp:spPr>
        <a:xfrm>
          <a:off x="1179160" y="1175630"/>
          <a:ext cx="482495" cy="42327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CC06C-9D5A-4CCA-A7BF-E51C8156F080}">
      <dsp:nvSpPr>
        <dsp:cNvPr id="0" name=""/>
        <dsp:cNvSpPr/>
      </dsp:nvSpPr>
      <dsp:spPr>
        <a:xfrm>
          <a:off x="1579333" y="1150958"/>
          <a:ext cx="724797" cy="387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John</a:t>
          </a:r>
        </a:p>
      </dsp:txBody>
      <dsp:txXfrm>
        <a:off x="1579333" y="1150958"/>
        <a:ext cx="724797" cy="387922"/>
      </dsp:txXfrm>
    </dsp:sp>
    <dsp:sp modelId="{C4257FED-DA94-41BB-ACBC-D84CF7120B27}">
      <dsp:nvSpPr>
        <dsp:cNvPr id="0" name=""/>
        <dsp:cNvSpPr/>
      </dsp:nvSpPr>
      <dsp:spPr>
        <a:xfrm>
          <a:off x="450600" y="1800367"/>
          <a:ext cx="367219" cy="38585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D4316-FA82-4D4E-828C-2D432581424E}">
      <dsp:nvSpPr>
        <dsp:cNvPr id="0" name=""/>
        <dsp:cNvSpPr/>
      </dsp:nvSpPr>
      <dsp:spPr>
        <a:xfrm>
          <a:off x="758914" y="1900283"/>
          <a:ext cx="590940" cy="25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Mary</a:t>
          </a:r>
        </a:p>
      </dsp:txBody>
      <dsp:txXfrm>
        <a:off x="758914" y="1900283"/>
        <a:ext cx="590940" cy="251169"/>
      </dsp:txXfrm>
    </dsp:sp>
    <dsp:sp modelId="{3F85E531-89E2-4589-8E07-D9FBC886192E}">
      <dsp:nvSpPr>
        <dsp:cNvPr id="0" name=""/>
        <dsp:cNvSpPr/>
      </dsp:nvSpPr>
      <dsp:spPr>
        <a:xfrm>
          <a:off x="580" y="2251944"/>
          <a:ext cx="366725" cy="36790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111EF-2C72-4FB8-88E0-F0DEB84D897F}">
      <dsp:nvSpPr>
        <dsp:cNvPr id="0" name=""/>
        <dsp:cNvSpPr/>
      </dsp:nvSpPr>
      <dsp:spPr>
        <a:xfrm>
          <a:off x="287565" y="2294675"/>
          <a:ext cx="713857" cy="29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Alice</a:t>
          </a:r>
        </a:p>
      </dsp:txBody>
      <dsp:txXfrm>
        <a:off x="287565" y="2294675"/>
        <a:ext cx="713857" cy="298210"/>
      </dsp:txXfrm>
    </dsp:sp>
    <dsp:sp modelId="{AD042B60-CF5E-44FF-B99F-323C28D0A55D}">
      <dsp:nvSpPr>
        <dsp:cNvPr id="0" name=""/>
        <dsp:cNvSpPr/>
      </dsp:nvSpPr>
      <dsp:spPr>
        <a:xfrm>
          <a:off x="856333" y="2251944"/>
          <a:ext cx="386208" cy="3663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BE192-42A9-449A-9410-E1C51F53B23C}">
      <dsp:nvSpPr>
        <dsp:cNvPr id="0" name=""/>
        <dsp:cNvSpPr/>
      </dsp:nvSpPr>
      <dsp:spPr>
        <a:xfrm>
          <a:off x="1163896" y="2361150"/>
          <a:ext cx="660524" cy="299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Shaun</a:t>
          </a:r>
        </a:p>
      </dsp:txBody>
      <dsp:txXfrm>
        <a:off x="1163896" y="2361150"/>
        <a:ext cx="660524" cy="299807"/>
      </dsp:txXfrm>
    </dsp:sp>
    <dsp:sp modelId="{F49C3EF2-0766-435E-B805-CC750C35095D}">
      <dsp:nvSpPr>
        <dsp:cNvPr id="0" name=""/>
        <dsp:cNvSpPr/>
      </dsp:nvSpPr>
      <dsp:spPr>
        <a:xfrm>
          <a:off x="1958360" y="1800367"/>
          <a:ext cx="352323" cy="39042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7A7D6-73D0-4626-8AF6-646FBFDA3C88}">
      <dsp:nvSpPr>
        <dsp:cNvPr id="0" name=""/>
        <dsp:cNvSpPr/>
      </dsp:nvSpPr>
      <dsp:spPr>
        <a:xfrm>
          <a:off x="2272121" y="1925688"/>
          <a:ext cx="693153" cy="21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Jacob</a:t>
          </a:r>
        </a:p>
      </dsp:txBody>
      <dsp:txXfrm>
        <a:off x="2272121" y="1925688"/>
        <a:ext cx="693153" cy="210308"/>
      </dsp:txXfrm>
    </dsp:sp>
    <dsp:sp modelId="{43D07C97-16A6-43B5-9D10-B199D126C7BE}">
      <dsp:nvSpPr>
        <dsp:cNvPr id="0" name=""/>
        <dsp:cNvSpPr/>
      </dsp:nvSpPr>
      <dsp:spPr>
        <a:xfrm>
          <a:off x="1695162" y="2256509"/>
          <a:ext cx="360378" cy="35963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6547F-3EE9-4710-8FEE-DE23F00B59ED}">
      <dsp:nvSpPr>
        <dsp:cNvPr id="0" name=""/>
        <dsp:cNvSpPr/>
      </dsp:nvSpPr>
      <dsp:spPr>
        <a:xfrm>
          <a:off x="1989723" y="2408232"/>
          <a:ext cx="462903" cy="14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Jerry</a:t>
          </a:r>
        </a:p>
      </dsp:txBody>
      <dsp:txXfrm>
        <a:off x="1989723" y="2408232"/>
        <a:ext cx="462903" cy="141646"/>
      </dsp:txXfrm>
    </dsp:sp>
    <dsp:sp modelId="{DB2DA611-9E8F-4B2C-A8AE-F0F46FFAD65D}">
      <dsp:nvSpPr>
        <dsp:cNvPr id="0" name=""/>
        <dsp:cNvSpPr/>
      </dsp:nvSpPr>
      <dsp:spPr>
        <a:xfrm>
          <a:off x="1593949" y="2881981"/>
          <a:ext cx="336968" cy="3126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60491-5ED6-44D0-BC13-9374E3588FE2}">
      <dsp:nvSpPr>
        <dsp:cNvPr id="0" name=""/>
        <dsp:cNvSpPr/>
      </dsp:nvSpPr>
      <dsp:spPr>
        <a:xfrm>
          <a:off x="2002991" y="2775550"/>
          <a:ext cx="911084" cy="27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Natalie</a:t>
          </a:r>
        </a:p>
      </dsp:txBody>
      <dsp:txXfrm>
        <a:off x="2002991" y="2775550"/>
        <a:ext cx="911084" cy="278831"/>
      </dsp:txXfrm>
    </dsp:sp>
    <dsp:sp modelId="{A0CC5382-F595-4BB2-B763-5FD406819A0F}">
      <dsp:nvSpPr>
        <dsp:cNvPr id="0" name=""/>
        <dsp:cNvSpPr/>
      </dsp:nvSpPr>
      <dsp:spPr>
        <a:xfrm>
          <a:off x="2422266" y="2256509"/>
          <a:ext cx="328598" cy="42517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5C2CD-BB7A-414D-AEE7-6356F62B047B}">
      <dsp:nvSpPr>
        <dsp:cNvPr id="0" name=""/>
        <dsp:cNvSpPr/>
      </dsp:nvSpPr>
      <dsp:spPr>
        <a:xfrm>
          <a:off x="2692299" y="2478886"/>
          <a:ext cx="315462" cy="21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Bob</a:t>
          </a:r>
        </a:p>
      </dsp:txBody>
      <dsp:txXfrm>
        <a:off x="2692299" y="2478886"/>
        <a:ext cx="315462" cy="2103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98749-9538-446B-8891-450C88436494}" type="datetimeFigureOut">
              <a:rPr lang="en-AU" smtClean="0"/>
              <a:t>4/03/2018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E6872-B327-4DE0-801B-AA3C105FBA3C}" type="slidenum">
              <a:rPr lang="en-AU" smtClean="0"/>
              <a:t>‹#›</a:t>
            </a:fld>
            <a:endParaRPr lang="en-AU"/>
          </a:p>
        </p:txBody>
      </p:sp>
    </p:spTree>
    <p:extLst>
      <p:ext uri="{BB962C8B-B14F-4D97-AF65-F5344CB8AC3E}">
        <p14:creationId xmlns:p14="http://schemas.microsoft.com/office/powerpoint/2010/main" val="239197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Friend_of_a_friend"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a:t>
            </a:fld>
            <a:endParaRPr lang="en-AU"/>
          </a:p>
        </p:txBody>
      </p:sp>
    </p:spTree>
    <p:extLst>
      <p:ext uri="{BB962C8B-B14F-4D97-AF65-F5344CB8AC3E}">
        <p14:creationId xmlns:p14="http://schemas.microsoft.com/office/powerpoint/2010/main" val="1826597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Uses for Graph Databases</a:t>
            </a:r>
          </a:p>
          <a:p>
            <a:pPr lvl="0"/>
            <a:endParaRPr lang="en-US" dirty="0"/>
          </a:p>
          <a:p>
            <a:pPr lvl="0"/>
            <a:r>
              <a:rPr lang="en-US" dirty="0"/>
              <a:t>As I’ve already said graph databases have a wide variety of uses and as people discover graph and find that it is easier to traverse and query a graph than a traditional relational databases the usage is growing.</a:t>
            </a:r>
          </a:p>
          <a:p>
            <a:pPr lvl="0"/>
            <a:endParaRPr lang="en-US" dirty="0"/>
          </a:p>
          <a:p>
            <a:pPr lvl="0"/>
            <a:r>
              <a:rPr lang="en-US" dirty="0"/>
              <a:t>These images are taken from Neo4j and show some of th</a:t>
            </a:r>
            <a:r>
              <a:rPr lang="en-US" baseline="0" dirty="0"/>
              <a:t>e ways that their graph is being used</a:t>
            </a:r>
            <a:endParaRPr lang="en-US" dirty="0"/>
          </a:p>
          <a:p>
            <a:pPr lvl="0"/>
            <a:r>
              <a:rPr lang="en-US" dirty="0"/>
              <a:t>Content management</a:t>
            </a:r>
          </a:p>
          <a:p>
            <a:pPr lvl="0"/>
            <a:r>
              <a:rPr lang="en-US" dirty="0"/>
              <a:t>Insurance Risk Analysis</a:t>
            </a:r>
          </a:p>
          <a:p>
            <a:pPr lvl="0"/>
            <a:r>
              <a:rPr lang="en-US" dirty="0"/>
              <a:t>Public Transport</a:t>
            </a:r>
          </a:p>
          <a:p>
            <a:pPr lvl="0"/>
            <a:r>
              <a:rPr lang="en-US" dirty="0" err="1"/>
              <a:t>BioInformatics</a:t>
            </a:r>
            <a:endParaRPr lang="en-US" dirty="0"/>
          </a:p>
          <a:p>
            <a:pPr lvl="0"/>
            <a:r>
              <a:rPr lang="en-US" dirty="0"/>
              <a:t>Network Asset Management</a:t>
            </a:r>
          </a:p>
          <a:p>
            <a:pPr lvl="0"/>
            <a:r>
              <a:rPr lang="en-US" dirty="0"/>
              <a:t>Fraud detection</a:t>
            </a:r>
          </a:p>
          <a:p>
            <a:pPr lvl="0"/>
            <a:r>
              <a:rPr lang="en-US" dirty="0"/>
              <a:t>Real-time recommendation engines</a:t>
            </a:r>
          </a:p>
          <a:p>
            <a:pPr lvl="0"/>
            <a:r>
              <a:rPr lang="en-US" dirty="0"/>
              <a:t>Master data management (MDM)</a:t>
            </a:r>
          </a:p>
          <a:p>
            <a:pPr lvl="0"/>
            <a:r>
              <a:rPr lang="en-US" dirty="0"/>
              <a:t>Network and IT operations</a:t>
            </a:r>
          </a:p>
          <a:p>
            <a:pPr lvl="0"/>
            <a:endParaRPr lang="en-US" dirty="0"/>
          </a:p>
          <a:p>
            <a:r>
              <a:rPr lang="en-US" dirty="0">
                <a:effectLst/>
              </a:rPr>
              <a:t>Most dating sites now use graph databases.</a:t>
            </a:r>
          </a:p>
          <a:p>
            <a:r>
              <a:rPr lang="en-US" dirty="0">
                <a:effectLst/>
              </a:rPr>
              <a:t>As do most job websites</a:t>
            </a:r>
          </a:p>
          <a:p>
            <a:r>
              <a:rPr lang="en-US" dirty="0">
                <a:effectLst/>
              </a:rPr>
              <a:t>Twitter created its own graph database, which it has released as </a:t>
            </a:r>
            <a:r>
              <a:rPr lang="en-US" dirty="0" err="1">
                <a:effectLst/>
              </a:rPr>
              <a:t>FlockDB</a:t>
            </a:r>
            <a:r>
              <a:rPr lang="en-US" baseline="0" dirty="0">
                <a:effectLst/>
              </a:rPr>
              <a:t> </a:t>
            </a:r>
            <a:r>
              <a:rPr lang="en-US" dirty="0">
                <a:effectLst/>
              </a:rPr>
              <a:t>as open source.</a:t>
            </a:r>
          </a:p>
          <a:p>
            <a:r>
              <a:rPr lang="en-US" dirty="0">
                <a:effectLst/>
              </a:rPr>
              <a:t>Neo Technology</a:t>
            </a:r>
            <a:r>
              <a:rPr lang="en-US" baseline="0" dirty="0">
                <a:effectLst/>
              </a:rPr>
              <a:t> </a:t>
            </a:r>
            <a:r>
              <a:rPr lang="en-US" dirty="0">
                <a:effectLst/>
              </a:rPr>
              <a:t>claims to have more than 30 Global 2000 companies using its technology, including enterprise brands like Wal-Mart, eBay, Lufthansa, and Deutsche Telekom.</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from the Panama papers, that exposed the financial shenanigans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the rich and powerful was placed</a:t>
            </a:r>
            <a:r>
              <a:rPr lang="en-US" sz="1200" kern="1200" baseline="0" dirty="0">
                <a:solidFill>
                  <a:schemeClr val="tx1"/>
                </a:solidFill>
                <a:effectLst/>
                <a:latin typeface="+mn-lt"/>
                <a:ea typeface="+mn-ea"/>
                <a:cs typeface="+mn-cs"/>
              </a:rPr>
              <a:t> into a graph database for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allowed the investigators to see connections between related people, their different addresses, shared directorships and the like and see through the fog that many of these people use to try hide what they are doing.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You can see how it was done at https://neo4j.com/blog/analyzing-panama-papers-neo4j/</a:t>
            </a:r>
            <a:endParaRPr lang="en-US" sz="1200" kern="1200" dirty="0">
              <a:solidFill>
                <a:schemeClr val="tx1"/>
              </a:solidFill>
              <a:effectLst/>
              <a:latin typeface="+mn-lt"/>
              <a:ea typeface="+mn-ea"/>
              <a:cs typeface="+mn-cs"/>
            </a:endParaRPr>
          </a:p>
          <a:p>
            <a:pPr lvl="0"/>
            <a:endParaRPr lang="en-US" dirty="0"/>
          </a:p>
          <a:p>
            <a:pPr lvl="1"/>
            <a:endParaRPr lang="en-US" dirty="0"/>
          </a:p>
        </p:txBody>
      </p:sp>
      <p:sp>
        <p:nvSpPr>
          <p:cNvPr id="4" name="Slide Number Placeholder 3"/>
          <p:cNvSpPr>
            <a:spLocks noGrp="1"/>
          </p:cNvSpPr>
          <p:nvPr>
            <p:ph type="sldNum" sz="quarter" idx="10"/>
          </p:nvPr>
        </p:nvSpPr>
        <p:spPr/>
        <p:txBody>
          <a:bodyPr/>
          <a:lstStyle/>
          <a:p>
            <a:fld id="{5A0354DB-91F2-422D-BFF3-EE1FB946F90B}" type="slidenum">
              <a:rPr lang="en-GB" smtClean="0"/>
              <a:t>26</a:t>
            </a:fld>
            <a:endParaRPr lang="en-GB"/>
          </a:p>
        </p:txBody>
      </p:sp>
    </p:spTree>
    <p:extLst>
      <p:ext uri="{BB962C8B-B14F-4D97-AF65-F5344CB8AC3E}">
        <p14:creationId xmlns:p14="http://schemas.microsoft.com/office/powerpoint/2010/main" val="72091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chemeClr val="tx2"/>
                </a:solidFill>
              </a:rPr>
              <a:t>Major Vendors</a:t>
            </a:r>
          </a:p>
          <a:p>
            <a:endParaRPr lang="en-GB" b="1" dirty="0">
              <a:solidFill>
                <a:schemeClr val="tx2"/>
              </a:solidFill>
            </a:endParaRPr>
          </a:p>
          <a:p>
            <a:r>
              <a:rPr lang="en-GB" b="0" dirty="0">
                <a:solidFill>
                  <a:schemeClr val="tx2"/>
                </a:solidFill>
              </a:rPr>
              <a:t>Microsoft are quite late to the graph database scene</a:t>
            </a:r>
          </a:p>
          <a:p>
            <a:endParaRPr lang="en-GB" b="0" dirty="0">
              <a:solidFill>
                <a:schemeClr val="tx2"/>
              </a:solidFill>
            </a:endParaRPr>
          </a:p>
          <a:p>
            <a:r>
              <a:rPr lang="en-GB" b="0" dirty="0">
                <a:solidFill>
                  <a:schemeClr val="tx2"/>
                </a:solidFill>
              </a:rPr>
              <a:t>The</a:t>
            </a:r>
            <a:r>
              <a:rPr lang="en-GB" b="0" baseline="0" dirty="0">
                <a:solidFill>
                  <a:schemeClr val="tx2"/>
                </a:solidFill>
              </a:rPr>
              <a:t> Graph database is mature market </a:t>
            </a:r>
            <a:r>
              <a:rPr lang="en-GB" b="0" dirty="0">
                <a:solidFill>
                  <a:schemeClr val="tx2"/>
                </a:solidFill>
              </a:rPr>
              <a:t>with lots of vendors offering graph database</a:t>
            </a:r>
            <a:r>
              <a:rPr lang="en-GB" b="0" baseline="0" dirty="0">
                <a:solidFill>
                  <a:schemeClr val="tx2"/>
                </a:solidFill>
              </a:rPr>
              <a:t> software. Nearly all use open source NoSQL databases</a:t>
            </a:r>
          </a:p>
          <a:p>
            <a:endParaRPr lang="en-GB" b="0" baseline="0" dirty="0">
              <a:solidFill>
                <a:schemeClr val="tx2"/>
              </a:solidFill>
            </a:endParaRPr>
          </a:p>
          <a:p>
            <a:r>
              <a:rPr lang="en-GB" b="0" baseline="0" dirty="0">
                <a:solidFill>
                  <a:schemeClr val="tx2"/>
                </a:solidFill>
              </a:rPr>
              <a:t>I’ve listed what seem to the most common here</a:t>
            </a:r>
          </a:p>
          <a:p>
            <a:endParaRPr lang="en-GB" b="0" baseline="0" dirty="0">
              <a:solidFill>
                <a:schemeClr val="tx2"/>
              </a:solidFill>
            </a:endParaRPr>
          </a:p>
          <a:p>
            <a:r>
              <a:rPr lang="en-GB" b="1" dirty="0">
                <a:solidFill>
                  <a:schemeClr val="tx2"/>
                </a:solidFill>
              </a:rPr>
              <a:t>Neo4j by Neo Technologies </a:t>
            </a:r>
            <a:r>
              <a:rPr lang="en-GB" b="0" dirty="0">
                <a:solidFill>
                  <a:schemeClr val="tx2"/>
                </a:solidFill>
              </a:rPr>
              <a:t>is definitely the most popular with plenty of videos and articles on graph database. Many of the images and information used in this presentation have come from their</a:t>
            </a:r>
            <a:r>
              <a:rPr lang="en-GB" b="0" baseline="0" dirty="0">
                <a:solidFill>
                  <a:schemeClr val="tx2"/>
                </a:solidFill>
              </a:rPr>
              <a:t> web site.</a:t>
            </a:r>
            <a:endParaRPr lang="en-GB" b="0" dirty="0">
              <a:solidFill>
                <a:schemeClr val="tx2"/>
              </a:solidFill>
            </a:endParaRPr>
          </a:p>
          <a:p>
            <a:endParaRPr lang="en-GB" b="0" dirty="0">
              <a:solidFill>
                <a:schemeClr val="tx2"/>
              </a:solidFill>
            </a:endParaRPr>
          </a:p>
          <a:p>
            <a:r>
              <a:rPr lang="en-GB" b="0" baseline="0" dirty="0">
                <a:solidFill>
                  <a:schemeClr val="tx2"/>
                </a:solidFill>
              </a:rPr>
              <a:t>A full list can be found here:  https://www.g2crowd.com/categories/graph-databases?utf8=%E2%9C%93&amp;order=top_shelf</a:t>
            </a:r>
          </a:p>
          <a:p>
            <a:endParaRPr lang="en-GB" b="1" baseline="0" dirty="0">
              <a:solidFill>
                <a:schemeClr val="tx2"/>
              </a:solidFill>
            </a:endParaRPr>
          </a:p>
          <a:p>
            <a:endParaRPr lang="en-GB" b="0" dirty="0">
              <a:solidFill>
                <a:schemeClr val="tx2"/>
              </a:solidFill>
            </a:endParaRPr>
          </a:p>
        </p:txBody>
      </p:sp>
      <p:sp>
        <p:nvSpPr>
          <p:cNvPr id="4" name="Slide Number Placeholder 3"/>
          <p:cNvSpPr>
            <a:spLocks noGrp="1"/>
          </p:cNvSpPr>
          <p:nvPr>
            <p:ph type="sldNum" sz="quarter" idx="10"/>
          </p:nvPr>
        </p:nvSpPr>
        <p:spPr/>
        <p:txBody>
          <a:bodyPr/>
          <a:lstStyle/>
          <a:p>
            <a:fld id="{5A0354DB-91F2-422D-BFF3-EE1FB946F90B}" type="slidenum">
              <a:rPr lang="en-GB" smtClean="0"/>
              <a:t>27</a:t>
            </a:fld>
            <a:endParaRPr lang="en-GB"/>
          </a:p>
        </p:txBody>
      </p:sp>
    </p:spTree>
    <p:extLst>
      <p:ext uri="{BB962C8B-B14F-4D97-AF65-F5344CB8AC3E}">
        <p14:creationId xmlns:p14="http://schemas.microsoft.com/office/powerpoint/2010/main" val="427421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Almost CQL</a:t>
            </a:r>
          </a:p>
          <a:p>
            <a:endParaRPr lang="en-US" dirty="0"/>
          </a:p>
          <a:p>
            <a:r>
              <a:rPr lang="en-US" dirty="0"/>
              <a:t>The new command in SQL comes from Cypher Query Language or CQL</a:t>
            </a:r>
          </a:p>
          <a:p>
            <a:r>
              <a:rPr lang="en-US" dirty="0"/>
              <a:t>CQL was originally developed by for Neo4j. In 2015 it was made open source. (</a:t>
            </a:r>
            <a:r>
              <a:rPr lang="en-US" dirty="0" err="1"/>
              <a:t>CosmosDB</a:t>
            </a:r>
            <a:r>
              <a:rPr lang="en-US" dirty="0"/>
              <a:t> Graph implementation based on </a:t>
            </a:r>
            <a:r>
              <a:rPr lang="en-US" dirty="0" err="1"/>
              <a:t>TinkerPop</a:t>
            </a:r>
            <a:r>
              <a:rPr lang="en-US" dirty="0"/>
              <a:t>)</a:t>
            </a:r>
          </a:p>
          <a:p>
            <a:endParaRPr lang="en-US" dirty="0"/>
          </a:p>
          <a:p>
            <a:r>
              <a:rPr lang="en-US" dirty="0"/>
              <a:t>The command that SQL has adopted is the MATCH clause that identifies what data needs to be matched with</a:t>
            </a:r>
          </a:p>
          <a:p>
            <a:endParaRPr lang="en-US" dirty="0"/>
          </a:p>
          <a:p>
            <a:r>
              <a:rPr lang="en-US" dirty="0"/>
              <a:t>// In SQL Server the MATCH filter is an extension of the WHERE clause, but in “proper” CQL it is a simple matching criteria that would precede</a:t>
            </a:r>
            <a:r>
              <a:rPr lang="en-US" baseline="0" dirty="0"/>
              <a:t> </a:t>
            </a:r>
            <a:r>
              <a:rPr lang="en-US" dirty="0"/>
              <a:t> the WHERE clause</a:t>
            </a:r>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45</a:t>
            </a:fld>
            <a:endParaRPr lang="en-GB"/>
          </a:p>
        </p:txBody>
      </p:sp>
    </p:spTree>
    <p:extLst>
      <p:ext uri="{BB962C8B-B14F-4D97-AF65-F5344CB8AC3E}">
        <p14:creationId xmlns:p14="http://schemas.microsoft.com/office/powerpoint/2010/main" val="1980394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Six Degrees of Kevin Bacon</a:t>
            </a:r>
          </a:p>
          <a:p>
            <a:r>
              <a:rPr lang="en-GB" b="0" dirty="0"/>
              <a:t>This bring us</a:t>
            </a:r>
            <a:r>
              <a:rPr lang="en-GB" b="0" baseline="0" dirty="0"/>
              <a:t> to the most important question of all</a:t>
            </a:r>
            <a:endParaRPr lang="en-GB" b="0" dirty="0"/>
          </a:p>
          <a:p>
            <a:endParaRPr lang="en-GB" b="1" dirty="0"/>
          </a:p>
          <a:p>
            <a:r>
              <a:rPr lang="en-US" dirty="0"/>
              <a:t>Six Degrees of Kevin Bacon is a parlour game based on the "six degrees of separation" concept, which hypothesizes that any two people on Earth are six or fewer acquaintance links apart. </a:t>
            </a:r>
          </a:p>
          <a:p>
            <a:r>
              <a:rPr lang="en-US" dirty="0"/>
              <a:t>In January 1994 Kevin Bacon said that he had worked with everyone</a:t>
            </a:r>
            <a:r>
              <a:rPr lang="en-US" baseline="0" dirty="0"/>
              <a:t> in Hollywood or someone has worked with them</a:t>
            </a:r>
            <a:endParaRPr lang="en-US" dirty="0"/>
          </a:p>
          <a:p>
            <a:r>
              <a:rPr lang="en-US" dirty="0"/>
              <a:t>Now movie buffs challenge each other to find the shortest path between an arbitrary actor and Kevin Bacon. </a:t>
            </a:r>
          </a:p>
          <a:p>
            <a:r>
              <a:rPr lang="en-US" dirty="0"/>
              <a:t>It rests on the assumption that anyone involved in the Hollywood film industry can be linked through their film roles to Bacon within six steps. </a:t>
            </a:r>
          </a:p>
          <a:p>
            <a:endParaRPr lang="en-US" dirty="0"/>
          </a:p>
          <a:p>
            <a:r>
              <a:rPr lang="en-US" dirty="0"/>
              <a:t>The game requires a group of players to try to connect any such individual to Kevin Bacon as quickly as possible and in as few links as possible. </a:t>
            </a:r>
          </a:p>
          <a:p>
            <a:endParaRPr lang="en-US" dirty="0"/>
          </a:p>
          <a:p>
            <a:r>
              <a:rPr lang="en-US" dirty="0"/>
              <a:t>Maybe for SQL community</a:t>
            </a:r>
            <a:r>
              <a:rPr lang="en-US" baseline="0" dirty="0"/>
              <a:t> </a:t>
            </a:r>
            <a:r>
              <a:rPr lang="en-US" dirty="0"/>
              <a:t>we could change it to the Brent</a:t>
            </a:r>
            <a:r>
              <a:rPr lang="en-US" baseline="0" dirty="0"/>
              <a:t> </a:t>
            </a:r>
            <a:r>
              <a:rPr lang="en-US" baseline="0" dirty="0" err="1"/>
              <a:t>Ozar</a:t>
            </a:r>
            <a:r>
              <a:rPr lang="en-US" baseline="0" dirty="0"/>
              <a:t> paradox !</a:t>
            </a:r>
            <a:endParaRPr lang="en-US" dirty="0"/>
          </a:p>
          <a:p>
            <a:endParaRPr lang="en-GB" dirty="0"/>
          </a:p>
          <a:p>
            <a:r>
              <a:rPr lang="en-GB" b="1" dirty="0"/>
              <a:t>From Wikipedia</a:t>
            </a:r>
          </a:p>
          <a:p>
            <a:r>
              <a:rPr lang="en-US" dirty="0"/>
              <a:t>In a January 1994 Premiere magazine interview about the film The River Wild, Kevin Bacon commented that he had worked with everybody in Hollywood or someone who's worked with them.</a:t>
            </a:r>
          </a:p>
          <a:p>
            <a:r>
              <a:rPr lang="en-US" dirty="0"/>
              <a:t>On April 7, 1994, a lengthy newsgroup thread headed "Kevin Bacon is the Center of the Universe" appeared.</a:t>
            </a:r>
          </a:p>
          <a:p>
            <a:r>
              <a:rPr lang="en-US" dirty="0"/>
              <a:t>The game was created in early 1994 by three Albright College students, Craig </a:t>
            </a:r>
            <a:r>
              <a:rPr lang="en-US" dirty="0" err="1"/>
              <a:t>Fass</a:t>
            </a:r>
            <a:r>
              <a:rPr lang="en-US" dirty="0"/>
              <a:t>, Brian Turtle, and Mike </a:t>
            </a:r>
            <a:r>
              <a:rPr lang="en-US" dirty="0" err="1"/>
              <a:t>Ginelli</a:t>
            </a:r>
            <a:r>
              <a:rPr lang="en-US" dirty="0"/>
              <a:t>. According to an interview with the three in the spring 1999 issue of the college's magazine, The Albright Reporter, they were watching Footloose during a heavy snowstorm. When the film was followed by The Air Up There, they began to speculate on how many movies Bacon had been in and the number of people he had worked with. In the interview, Brian Turtle said, "It became one of our stupid party tricks I guess. People would throw names at us and we'd connect them to Kevin Bacon."</a:t>
            </a:r>
          </a:p>
          <a:p>
            <a:endParaRPr lang="en-US" dirty="0"/>
          </a:p>
          <a:p>
            <a:r>
              <a:rPr lang="en-US" dirty="0"/>
              <a:t>The trio wrote a letter to talk show host Jon Stewart, telling him that "Kevin Bacon was the center of the entertainment universe" and explaining the game.</a:t>
            </a:r>
            <a:r>
              <a:rPr lang="en-US" baseline="0" dirty="0"/>
              <a:t> </a:t>
            </a:r>
            <a:r>
              <a:rPr lang="en-US" dirty="0"/>
              <a:t>They appeared on The Jon Stewart Show and The Howard Stern Show with Bacon to explain the game. Bacon admitted that he initially disliked the game because he believed it was ridiculing him, but he eventually came to enjoy it. The three inventors released a book, Six Degrees of Kevin Bacon (ISBN 9780452278448), with an introduction written by Bacon. A board game based on the concept was released by Endless Games.</a:t>
            </a:r>
          </a:p>
          <a:p>
            <a:endParaRPr lang="en-US" dirty="0"/>
          </a:p>
          <a:p>
            <a:r>
              <a:rPr lang="en-US" dirty="0"/>
              <a:t>In 2007, Bacon started a charitable organization called SixDegrees.org.</a:t>
            </a:r>
            <a:endParaRPr lang="en-GB" dirty="0"/>
          </a:p>
          <a:p>
            <a:endParaRPr lang="en-GB" dirty="0"/>
          </a:p>
          <a:p>
            <a:r>
              <a:rPr lang="en-GB" b="1" dirty="0"/>
              <a:t>Six degrees of separation</a:t>
            </a:r>
            <a:r>
              <a:rPr lang="en-GB" dirty="0"/>
              <a:t> is the idea that all living things and everything else in the world are six or fewer steps away from each other so that a chain of "</a:t>
            </a:r>
            <a:r>
              <a:rPr lang="en-GB" dirty="0">
                <a:hlinkClick r:id="rId3" tooltip="Friend of a friend"/>
              </a:rPr>
              <a:t>a friend of a friend</a:t>
            </a:r>
            <a:r>
              <a:rPr lang="en-GB" dirty="0"/>
              <a:t>" statements can be made to connect any two people in a maximum of six steps. </a:t>
            </a:r>
          </a:p>
        </p:txBody>
      </p:sp>
      <p:sp>
        <p:nvSpPr>
          <p:cNvPr id="4" name="Slide Number Placeholder 3"/>
          <p:cNvSpPr>
            <a:spLocks noGrp="1"/>
          </p:cNvSpPr>
          <p:nvPr>
            <p:ph type="sldNum" sz="quarter" idx="10"/>
          </p:nvPr>
        </p:nvSpPr>
        <p:spPr/>
        <p:txBody>
          <a:bodyPr/>
          <a:lstStyle/>
          <a:p>
            <a:fld id="{5A0354DB-91F2-422D-BFF3-EE1FB946F90B}" type="slidenum">
              <a:rPr lang="en-GB" smtClean="0"/>
              <a:t>48</a:t>
            </a:fld>
            <a:endParaRPr lang="en-GB"/>
          </a:p>
        </p:txBody>
      </p:sp>
    </p:spTree>
    <p:extLst>
      <p:ext uri="{BB962C8B-B14F-4D97-AF65-F5344CB8AC3E}">
        <p14:creationId xmlns:p14="http://schemas.microsoft.com/office/powerpoint/2010/main" val="4112787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Architectural Notes</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Nodes and Edges are nothing more than tables with some special fields. There’s no restriction that forbids us to create regular relationships between these tables, turning the model into a mix of relational and graph model.</a:t>
            </a:r>
          </a:p>
          <a:p>
            <a:r>
              <a:rPr lang="en-AU" sz="1200" kern="1200" dirty="0">
                <a:solidFill>
                  <a:schemeClr val="tx1"/>
                </a:solidFill>
                <a:effectLst/>
                <a:latin typeface="+mn-lt"/>
                <a:ea typeface="+mn-ea"/>
                <a:cs typeface="+mn-cs"/>
              </a:rPr>
              <a:t>For example, the relationship </a:t>
            </a:r>
            <a:r>
              <a:rPr lang="en-AU" sz="1200" i="1" kern="1200" dirty="0">
                <a:solidFill>
                  <a:schemeClr val="tx1"/>
                </a:solidFill>
                <a:effectLst/>
                <a:latin typeface="+mn-lt"/>
                <a:ea typeface="+mn-ea"/>
                <a:cs typeface="+mn-cs"/>
              </a:rPr>
              <a:t>‘Written By’ </a:t>
            </a:r>
            <a:r>
              <a:rPr lang="en-AU" sz="1200" kern="1200" dirty="0">
                <a:solidFill>
                  <a:schemeClr val="tx1"/>
                </a:solidFill>
                <a:effectLst/>
                <a:latin typeface="+mn-lt"/>
                <a:ea typeface="+mn-ea"/>
                <a:cs typeface="+mn-cs"/>
              </a:rPr>
              <a:t>between </a:t>
            </a:r>
            <a:r>
              <a:rPr lang="en-AU" sz="1200" i="1" kern="1200" dirty="0">
                <a:solidFill>
                  <a:schemeClr val="tx1"/>
                </a:solidFill>
                <a:effectLst/>
                <a:latin typeface="+mn-lt"/>
                <a:ea typeface="+mn-ea"/>
                <a:cs typeface="+mn-cs"/>
              </a:rPr>
              <a:t>‘Posts’</a:t>
            </a:r>
            <a:r>
              <a:rPr lang="en-AU" sz="1200" kern="1200" dirty="0">
                <a:solidFill>
                  <a:schemeClr val="tx1"/>
                </a:solidFill>
                <a:effectLst/>
                <a:latin typeface="+mn-lt"/>
                <a:ea typeface="+mn-ea"/>
                <a:cs typeface="+mn-cs"/>
              </a:rPr>
              <a:t> and </a:t>
            </a:r>
            <a:r>
              <a:rPr lang="en-AU" sz="1200" i="1" kern="1200" dirty="0">
                <a:solidFill>
                  <a:schemeClr val="tx1"/>
                </a:solidFill>
                <a:effectLst/>
                <a:latin typeface="+mn-lt"/>
                <a:ea typeface="+mn-ea"/>
                <a:cs typeface="+mn-cs"/>
              </a:rPr>
              <a:t>‘Members’</a:t>
            </a:r>
            <a:r>
              <a:rPr lang="en-AU" sz="1200" kern="1200" dirty="0">
                <a:solidFill>
                  <a:schemeClr val="tx1"/>
                </a:solidFill>
                <a:effectLst/>
                <a:latin typeface="+mn-lt"/>
                <a:ea typeface="+mn-ea"/>
                <a:cs typeface="+mn-cs"/>
              </a:rPr>
              <a:t> is a simple one-to-many relationship. Instead of using an edge table, we could express it with a regular relation between these tables, creating a mixed model.</a:t>
            </a:r>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49</a:t>
            </a:fld>
            <a:endParaRPr lang="en-GB"/>
          </a:p>
        </p:txBody>
      </p:sp>
    </p:spTree>
    <p:extLst>
      <p:ext uri="{BB962C8B-B14F-4D97-AF65-F5344CB8AC3E}">
        <p14:creationId xmlns:p14="http://schemas.microsoft.com/office/powerpoint/2010/main" val="29784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Limitations</a:t>
            </a:r>
          </a:p>
          <a:p>
            <a:endParaRPr lang="en-US" b="1" dirty="0"/>
          </a:p>
          <a:p>
            <a:r>
              <a:rPr lang="en-US" b="0" dirty="0"/>
              <a:t>This release of SQL graph</a:t>
            </a:r>
            <a:r>
              <a:rPr lang="en-US" b="0" baseline="0" dirty="0"/>
              <a:t> is definitely not ready for production systems. It lacks a number of very important features. It should be considered a version 0.1. </a:t>
            </a:r>
          </a:p>
          <a:p>
            <a:r>
              <a:rPr lang="en-US" b="0" baseline="0" dirty="0"/>
              <a:t>I guess Microsoft have added it to show customers that they are serious about graph processing to encourage people who might be considering other vendors, such as Neo4j to hang on</a:t>
            </a:r>
            <a:endParaRPr lang="en-US" b="1" dirty="0"/>
          </a:p>
          <a:p>
            <a:r>
              <a:rPr lang="en-US" b="1" dirty="0"/>
              <a:t>Transitive Closure</a:t>
            </a:r>
            <a:r>
              <a:rPr lang="en-US" b="1" baseline="0" dirty="0"/>
              <a:t> - </a:t>
            </a:r>
            <a:r>
              <a:rPr lang="en-US" b="1" dirty="0"/>
              <a:t>How do I find a node connected to me, an arbitrary number of hops away, in my graph?</a:t>
            </a:r>
            <a:endParaRPr lang="en-US" dirty="0"/>
          </a:p>
          <a:p>
            <a:r>
              <a:rPr lang="en-US" dirty="0"/>
              <a:t>The ability to </a:t>
            </a:r>
            <a:r>
              <a:rPr lang="en-US" dirty="0" err="1"/>
              <a:t>recurse</a:t>
            </a:r>
            <a:r>
              <a:rPr lang="en-US" dirty="0"/>
              <a:t> through a combination of nodes and edges, an arbitrary number of times, is called transitive closure.</a:t>
            </a:r>
          </a:p>
          <a:p>
            <a:r>
              <a:rPr lang="en-US" dirty="0"/>
              <a:t>e.g. Find all the people connected to me through three levels of indirections or find the employee chain for a given employee in an organization. </a:t>
            </a:r>
          </a:p>
          <a:p>
            <a:r>
              <a:rPr lang="en-US" dirty="0"/>
              <a:t>Transitive closure is not supported in the first release. A recursive CTE or a T-SQL loop may be used to work around these types of queries.</a:t>
            </a:r>
          </a:p>
          <a:p>
            <a:endParaRPr lang="en-US" b="1" dirty="0"/>
          </a:p>
          <a:p>
            <a:r>
              <a:rPr lang="en-US" b="1" dirty="0"/>
              <a:t>Polymorphism - How do I find ANY Node connected to me in my graph?</a:t>
            </a:r>
            <a:endParaRPr lang="en-US" dirty="0"/>
          </a:p>
          <a:p>
            <a:r>
              <a:rPr lang="en-US" dirty="0"/>
              <a:t>The ability to find any type of node connected to a given node in a graph is called polymorphism. </a:t>
            </a:r>
          </a:p>
          <a:p>
            <a:r>
              <a:rPr lang="en-US" dirty="0"/>
              <a:t>SQL graph does not support polymorphism in the first release. </a:t>
            </a:r>
          </a:p>
          <a:p>
            <a:r>
              <a:rPr lang="en-US" dirty="0"/>
              <a:t>A possible workaround is to write queries with UNION clause over a known set of node and edge types. However, this workaround is good for a small set of node and edge types.</a:t>
            </a:r>
          </a:p>
          <a:p>
            <a:endParaRPr lang="en-US" b="1" dirty="0"/>
          </a:p>
          <a:p>
            <a:r>
              <a:rPr lang="en-US" b="1" dirty="0"/>
              <a:t>Functions -</a:t>
            </a:r>
            <a:r>
              <a:rPr lang="en-US" b="1" baseline="0" dirty="0"/>
              <a:t> </a:t>
            </a:r>
            <a:r>
              <a:rPr lang="en-US" b="1" dirty="0"/>
              <a:t>Are there special graph analytics functions introduced?</a:t>
            </a:r>
            <a:endParaRPr lang="en-US" dirty="0"/>
          </a:p>
          <a:p>
            <a:r>
              <a:rPr lang="en-US" dirty="0"/>
              <a:t>Some graph databases provide dedicated graph analytical functions like “shortest path” or “page rank.” </a:t>
            </a:r>
          </a:p>
          <a:p>
            <a:r>
              <a:rPr lang="en-US" dirty="0"/>
              <a:t>SQL Graph does not provide any such functions in this release. Again, T-SQL loops and temp tables may be used to write a workaround for these scenarios.</a:t>
            </a:r>
          </a:p>
          <a:p>
            <a:endParaRPr lang="en-US" b="1" dirty="0"/>
          </a:p>
          <a:p>
            <a:r>
              <a:rPr lang="en-US" b="1" dirty="0"/>
              <a:t>Not Supported</a:t>
            </a:r>
          </a:p>
          <a:p>
            <a:r>
              <a:rPr lang="en-US" b="1" dirty="0"/>
              <a:t>Is the new MATCH syntax supported on relational tables?</a:t>
            </a:r>
            <a:endParaRPr lang="en-US" dirty="0"/>
          </a:p>
          <a:p>
            <a:r>
              <a:rPr lang="en-US" dirty="0"/>
              <a:t>No. MATCH clause works only on graph node and edge tables.</a:t>
            </a:r>
          </a:p>
          <a:p>
            <a:endParaRPr lang="en-US" dirty="0"/>
          </a:p>
          <a:p>
            <a:r>
              <a:rPr lang="en-US" b="1" dirty="0"/>
              <a:t>Can I alter an existing table into a node or edge table?</a:t>
            </a:r>
            <a:endParaRPr lang="en-US" dirty="0"/>
          </a:p>
          <a:p>
            <a:r>
              <a:rPr lang="en-US" dirty="0"/>
              <a:t>No. In the first release, ALTER TABLE to convert an existing relational table into a node or edge table is not supported. </a:t>
            </a:r>
          </a:p>
          <a:p>
            <a:r>
              <a:rPr lang="en-US" dirty="0"/>
              <a:t>Users can create a node table and use INSERT INTO … SELECT FROM to populate data into the node table. </a:t>
            </a:r>
          </a:p>
          <a:p>
            <a:r>
              <a:rPr lang="en-US" dirty="0"/>
              <a:t>To populate an edge table from an existing table, proper $</a:t>
            </a:r>
            <a:r>
              <a:rPr lang="en-US" dirty="0" err="1"/>
              <a:t>from_id</a:t>
            </a:r>
            <a:r>
              <a:rPr lang="en-US" dirty="0"/>
              <a:t> and $</a:t>
            </a:r>
            <a:r>
              <a:rPr lang="en-US" dirty="0" err="1"/>
              <a:t>to_id</a:t>
            </a:r>
            <a:r>
              <a:rPr lang="en-US" dirty="0"/>
              <a:t> values must be obtained from the node tables.</a:t>
            </a:r>
          </a:p>
          <a:p>
            <a:endParaRPr lang="en-US" b="1" dirty="0"/>
          </a:p>
          <a:p>
            <a:r>
              <a:rPr lang="en-US" b="1" dirty="0"/>
              <a:t>What are some table operations that are not supported on node or edge tables?</a:t>
            </a:r>
            <a:endParaRPr lang="en-US" dirty="0"/>
          </a:p>
          <a:p>
            <a:r>
              <a:rPr lang="en-US" dirty="0"/>
              <a:t>In the first release, node or edge tables cannot be created as memory-optimized, system-versioned, or temporary tables. </a:t>
            </a:r>
          </a:p>
          <a:p>
            <a:r>
              <a:rPr lang="en-US" dirty="0"/>
              <a:t>Stretching or creating a node or edge table as external table (</a:t>
            </a:r>
            <a:r>
              <a:rPr lang="en-US" dirty="0" err="1"/>
              <a:t>PolyBase</a:t>
            </a:r>
            <a:r>
              <a:rPr lang="en-US" dirty="0"/>
              <a:t>) is also not supported in this release.</a:t>
            </a:r>
          </a:p>
          <a:p>
            <a:endParaRPr lang="en-US" b="1" dirty="0"/>
          </a:p>
          <a:p>
            <a:r>
              <a:rPr lang="en-US" b="1" dirty="0"/>
              <a:t>Can’t Update</a:t>
            </a:r>
          </a:p>
          <a:p>
            <a:r>
              <a:rPr lang="en-US" dirty="0"/>
              <a:t>Can’t currently update edge IDs in edge records so if any changes you need to make then you will have to delete the record and re create it. </a:t>
            </a:r>
          </a:p>
          <a:p>
            <a:endParaRPr lang="en-US" dirty="0"/>
          </a:p>
          <a:p>
            <a:r>
              <a:rPr lang="en-US" b="1" dirty="0"/>
              <a:t>Referential Integrity</a:t>
            </a:r>
          </a:p>
          <a:p>
            <a:r>
              <a:rPr lang="en-US" dirty="0"/>
              <a:t>You</a:t>
            </a:r>
            <a:r>
              <a:rPr lang="en-US" baseline="0" dirty="0"/>
              <a:t> can delete records from nodes even if there are records I the related edge tables</a:t>
            </a:r>
            <a:endParaRPr lang="en-US" dirty="0"/>
          </a:p>
          <a:p>
            <a:endParaRPr lang="en-US" dirty="0"/>
          </a:p>
        </p:txBody>
      </p:sp>
      <p:sp>
        <p:nvSpPr>
          <p:cNvPr id="4" name="Slide Number Placeholder 3"/>
          <p:cNvSpPr>
            <a:spLocks noGrp="1"/>
          </p:cNvSpPr>
          <p:nvPr>
            <p:ph type="sldNum" sz="quarter" idx="10"/>
          </p:nvPr>
        </p:nvSpPr>
        <p:spPr/>
        <p:txBody>
          <a:bodyPr/>
          <a:lstStyle/>
          <a:p>
            <a:fld id="{A6DE6872-B327-4DE0-801B-AA3C105FBA3C}" type="slidenum">
              <a:rPr lang="en-AU" smtClean="0"/>
              <a:t>51</a:t>
            </a:fld>
            <a:endParaRPr lang="en-AU"/>
          </a:p>
        </p:txBody>
      </p:sp>
    </p:spTree>
    <p:extLst>
      <p:ext uri="{BB962C8B-B14F-4D97-AF65-F5344CB8AC3E}">
        <p14:creationId xmlns:p14="http://schemas.microsoft.com/office/powerpoint/2010/main" val="214705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54</a:t>
            </a:fld>
            <a:endParaRPr lang="en-AU"/>
          </a:p>
        </p:txBody>
      </p:sp>
    </p:spTree>
    <p:extLst>
      <p:ext uri="{BB962C8B-B14F-4D97-AF65-F5344CB8AC3E}">
        <p14:creationId xmlns:p14="http://schemas.microsoft.com/office/powerpoint/2010/main" val="626599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57</a:t>
            </a:fld>
            <a:endParaRPr lang="en-GB" dirty="0"/>
          </a:p>
        </p:txBody>
      </p:sp>
    </p:spTree>
    <p:extLst>
      <p:ext uri="{BB962C8B-B14F-4D97-AF65-F5344CB8AC3E}">
        <p14:creationId xmlns:p14="http://schemas.microsoft.com/office/powerpoint/2010/main" val="194899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is not Graph Data</a:t>
            </a:r>
          </a:p>
          <a:p>
            <a:endParaRPr lang="en-GB" dirty="0"/>
          </a:p>
          <a:p>
            <a:r>
              <a:rPr lang="en-GB" dirty="0"/>
              <a:t>If you are here hoping to learn how to make pretty</a:t>
            </a:r>
            <a:r>
              <a:rPr lang="en-GB" baseline="0" dirty="0"/>
              <a:t> pictures of your data then I’m afraid this is not what we are talking about today.</a:t>
            </a:r>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6</a:t>
            </a:fld>
            <a:endParaRPr lang="en-GB" dirty="0"/>
          </a:p>
        </p:txBody>
      </p:sp>
    </p:spTree>
    <p:extLst>
      <p:ext uri="{BB962C8B-B14F-4D97-AF65-F5344CB8AC3E}">
        <p14:creationId xmlns:p14="http://schemas.microsoft.com/office/powerpoint/2010/main" val="40304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Königsberg Bridge Problem</a:t>
            </a:r>
          </a:p>
          <a:p>
            <a:endParaRPr lang="en-GB" b="1" dirty="0"/>
          </a:p>
          <a:p>
            <a:r>
              <a:rPr lang="en-US" dirty="0"/>
              <a:t>Our story begins in the 18th century, in the town of Königsberg, Prussia on the banks of the Pregel River</a:t>
            </a:r>
          </a:p>
          <a:p>
            <a:endParaRPr lang="en-US" b="1" dirty="0"/>
          </a:p>
          <a:p>
            <a:r>
              <a:rPr lang="en-US" dirty="0"/>
              <a:t>The city built seven bridges across the river dividing the city into four distinct regions</a:t>
            </a:r>
          </a:p>
          <a:p>
            <a:endParaRPr lang="en-US" dirty="0"/>
          </a:p>
          <a:p>
            <a:r>
              <a:rPr lang="en-US" dirty="0"/>
              <a:t>The citizens of Königsberg used to spend Sunday afternoons walking around the city.  </a:t>
            </a:r>
          </a:p>
          <a:p>
            <a:r>
              <a:rPr lang="en-US" dirty="0"/>
              <a:t>They devised a game for themselves, their aim was to find a way in which they could walk around the city, crossing each of the seven bridges only once.  </a:t>
            </a:r>
          </a:p>
          <a:p>
            <a:r>
              <a:rPr lang="en-US" dirty="0"/>
              <a:t>Even though none of the citizens of Königsberg could find a route that would allow them to cross each of the bridges only once, no one could prove, mathematically, that it was impossible.</a:t>
            </a:r>
          </a:p>
          <a:p>
            <a:endParaRPr lang="en-US" dirty="0"/>
          </a:p>
          <a:p>
            <a:r>
              <a:rPr lang="en-US" sz="1200" b="0" i="0" u="none" strike="noStrike" kern="1200" baseline="0" dirty="0">
                <a:solidFill>
                  <a:schemeClr val="tx1"/>
                </a:solidFill>
                <a:latin typeface="+mn-lt"/>
                <a:ea typeface="+mn-ea"/>
                <a:cs typeface="+mn-cs"/>
              </a:rPr>
              <a:t>The famous mathematician, Leonhard Euler, was asked to find a solution and although initially uninterested eventually became intrigued by it.</a:t>
            </a:r>
            <a:endParaRPr lang="en-US" dirty="0"/>
          </a:p>
          <a:p>
            <a:endParaRPr lang="en-US" dirty="0"/>
          </a:p>
          <a:p>
            <a:r>
              <a:rPr lang="en-US" sz="1200" b="0" i="0" u="none" strike="noStrike" kern="1200" baseline="0" dirty="0">
                <a:solidFill>
                  <a:schemeClr val="tx1"/>
                </a:solidFill>
                <a:latin typeface="+mn-lt"/>
                <a:ea typeface="+mn-ea"/>
                <a:cs typeface="+mn-cs"/>
              </a:rPr>
              <a:t>In 1731 Euler published a paper that solved the problem and, at the same time, gave birth to the subject of graph theory. </a:t>
            </a:r>
          </a:p>
          <a:p>
            <a:endParaRPr lang="en-US" dirty="0"/>
          </a:p>
          <a:p>
            <a:r>
              <a:rPr lang="en-US" dirty="0"/>
              <a:t>On August 26, 1735, Euler presented a paper that addressed both this specific problem, as well as a general solution with any number of landmasses and any number of bridges.  </a:t>
            </a:r>
          </a:p>
          <a:p>
            <a:r>
              <a:rPr lang="en-US" dirty="0"/>
              <a:t>This paper, called ‘</a:t>
            </a:r>
            <a:r>
              <a:rPr lang="en-US" dirty="0" err="1"/>
              <a:t>Solutio</a:t>
            </a:r>
            <a:r>
              <a:rPr lang="en-US" dirty="0"/>
              <a:t> </a:t>
            </a:r>
            <a:r>
              <a:rPr lang="en-US" dirty="0" err="1"/>
              <a:t>problematis</a:t>
            </a:r>
            <a:r>
              <a:rPr lang="en-US" dirty="0"/>
              <a:t> ad </a:t>
            </a:r>
            <a:r>
              <a:rPr lang="en-US" dirty="0" err="1"/>
              <a:t>geometriam</a:t>
            </a:r>
            <a:r>
              <a:rPr lang="en-US" dirty="0"/>
              <a:t> situs </a:t>
            </a:r>
            <a:r>
              <a:rPr lang="en-US" dirty="0" err="1"/>
              <a:t>pertinentis</a:t>
            </a:r>
            <a:r>
              <a:rPr lang="en-US" dirty="0"/>
              <a:t>,’ (The solution of a problem relating to the geometry of position) was later published in 1741</a:t>
            </a:r>
          </a:p>
          <a:p>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9</a:t>
            </a:fld>
            <a:endParaRPr lang="en-GB"/>
          </a:p>
        </p:txBody>
      </p:sp>
    </p:spTree>
    <p:extLst>
      <p:ext uri="{BB962C8B-B14F-4D97-AF65-F5344CB8AC3E}">
        <p14:creationId xmlns:p14="http://schemas.microsoft.com/office/powerpoint/2010/main" val="287649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Königsberg Bridge Problem</a:t>
            </a:r>
          </a:p>
          <a:p>
            <a:endParaRPr lang="en-GB" b="1" dirty="0"/>
          </a:p>
          <a:p>
            <a:r>
              <a:rPr lang="en-US" sz="1200" b="0" i="0" u="none" strike="noStrike" kern="1200" baseline="0" dirty="0">
                <a:solidFill>
                  <a:schemeClr val="tx1"/>
                </a:solidFill>
                <a:latin typeface="+mn-lt"/>
                <a:ea typeface="+mn-ea"/>
                <a:cs typeface="+mn-cs"/>
              </a:rPr>
              <a:t>Euler simplified the problem</a:t>
            </a:r>
          </a:p>
          <a:p>
            <a:endParaRPr lang="en-US" dirty="0">
              <a:effectLst/>
            </a:endParaRPr>
          </a:p>
          <a:p>
            <a:r>
              <a:rPr lang="en-US" dirty="0">
                <a:effectLst/>
              </a:rPr>
              <a:t>We effectively have four land masses (A, B, C and D) </a:t>
            </a:r>
          </a:p>
          <a:p>
            <a:r>
              <a:rPr lang="en-US" dirty="0">
                <a:effectLst/>
              </a:rPr>
              <a:t>And seven bridges connecting</a:t>
            </a:r>
            <a:r>
              <a:rPr lang="en-US" baseline="0" dirty="0">
                <a:effectLst/>
              </a:rPr>
              <a:t> those land masses (1-7).</a:t>
            </a:r>
          </a:p>
          <a:p>
            <a:endParaRPr lang="en-US" dirty="0">
              <a:effectLst/>
            </a:endParaRPr>
          </a:p>
          <a:p>
            <a:r>
              <a:rPr lang="en-US" dirty="0">
                <a:effectLst/>
              </a:rPr>
              <a:t>He turned the land masses into single points (which he called </a:t>
            </a:r>
            <a:r>
              <a:rPr lang="en-US" b="1" dirty="0">
                <a:effectLst/>
              </a:rPr>
              <a:t>nodes</a:t>
            </a:r>
            <a:r>
              <a:rPr lang="en-US" dirty="0">
                <a:effectLst/>
              </a:rPr>
              <a:t>) </a:t>
            </a:r>
          </a:p>
          <a:p>
            <a:r>
              <a:rPr lang="en-US" dirty="0">
                <a:effectLst/>
              </a:rPr>
              <a:t>and the bridges as lines connecting the nodes (which he called </a:t>
            </a:r>
            <a:r>
              <a:rPr lang="en-US" b="1" dirty="0">
                <a:effectLst/>
              </a:rPr>
              <a:t>edges or vertices</a:t>
            </a:r>
            <a:r>
              <a:rPr lang="en-US" dirty="0">
                <a:effectLst/>
              </a:rPr>
              <a:t>)</a:t>
            </a: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Euler had put the essential features of Königsberg into a graph</a:t>
            </a:r>
            <a:r>
              <a:rPr lang="en-GB" sz="1200" b="0" i="0" u="none" strike="noStrike" kern="1200" baseline="0" dirty="0">
                <a:solidFill>
                  <a:schemeClr val="tx1"/>
                </a:solidFill>
                <a:latin typeface="+mn-lt"/>
                <a:ea typeface="+mn-ea"/>
                <a:cs typeface="+mn-cs"/>
              </a:rPr>
              <a:t>.</a:t>
            </a:r>
            <a:endParaRPr lang="en-GB" dirty="0"/>
          </a:p>
          <a:p>
            <a:endParaRPr lang="en-GB" b="1" dirty="0"/>
          </a:p>
          <a:p>
            <a:endParaRPr lang="en-GB" b="1" dirty="0"/>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10</a:t>
            </a:fld>
            <a:endParaRPr lang="en-GB"/>
          </a:p>
        </p:txBody>
      </p:sp>
    </p:spTree>
    <p:extLst>
      <p:ext uri="{BB962C8B-B14F-4D97-AF65-F5344CB8AC3E}">
        <p14:creationId xmlns:p14="http://schemas.microsoft.com/office/powerpoint/2010/main" val="315624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Königsberg Bridge Problem</a:t>
            </a:r>
          </a:p>
          <a:p>
            <a:endParaRPr lang="en-GB" b="1" dirty="0"/>
          </a:p>
          <a:p>
            <a:r>
              <a:rPr lang="en-US" dirty="0">
                <a:effectLst/>
              </a:rPr>
              <a:t>Let’s remove the picture and what we end up with, in mathematical terms, is a graph.</a:t>
            </a:r>
            <a:r>
              <a:rPr lang="en-US" baseline="0" dirty="0">
                <a:effectLst/>
              </a:rPr>
              <a:t> We can draw this in whatever shape we like but it is still the same graph</a:t>
            </a:r>
            <a:endParaRPr lang="en-US" dirty="0">
              <a:effectLst/>
            </a:endParaRPr>
          </a:p>
          <a:p>
            <a:r>
              <a:rPr lang="en-US" dirty="0">
                <a:effectLst/>
              </a:rPr>
              <a:t>We can restate our challenge like this: </a:t>
            </a:r>
          </a:p>
          <a:p>
            <a:r>
              <a:rPr lang="en-US" dirty="0">
                <a:effectLst/>
              </a:rPr>
              <a:t>Starting at any of the four nodes A, B, C or D, find a path through the graph such that you travel across each edge exactly once.</a:t>
            </a:r>
          </a:p>
          <a:p>
            <a:endParaRPr lang="en-US" dirty="0">
              <a:effectLst/>
            </a:endParaRPr>
          </a:p>
          <a:p>
            <a:r>
              <a:rPr lang="en-US" dirty="0">
                <a:effectLst/>
              </a:rPr>
              <a:t>In simple terms, what Euler found was: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graph is traversable if:</a:t>
            </a:r>
          </a:p>
          <a:p>
            <a:r>
              <a:rPr lang="en-GB" dirty="0"/>
              <a:t>If all nodes are even</a:t>
            </a:r>
            <a:r>
              <a:rPr lang="en-GB" baseline="0" dirty="0"/>
              <a:t> (there are zero odd nodes)</a:t>
            </a:r>
          </a:p>
          <a:p>
            <a:r>
              <a:rPr lang="en-GB" baseline="0" dirty="0"/>
              <a:t>Or</a:t>
            </a:r>
          </a:p>
          <a:p>
            <a:r>
              <a:rPr lang="en-GB" baseline="0" dirty="0"/>
              <a:t>exactly two nodes are odd and the remaining nodes are even</a:t>
            </a:r>
          </a:p>
          <a:p>
            <a:endParaRPr lang="en-GB" dirty="0"/>
          </a:p>
          <a:p>
            <a:r>
              <a:rPr lang="en-US" dirty="0">
                <a:effectLst/>
              </a:rPr>
              <a:t>In Königsberg all four nodes have an odd number of edges. Therefore</a:t>
            </a:r>
            <a:r>
              <a:rPr lang="en-US" baseline="0" dirty="0">
                <a:effectLst/>
              </a:rPr>
              <a:t> we don’t meet the requirements so there is no </a:t>
            </a:r>
            <a:r>
              <a:rPr lang="en-US" dirty="0"/>
              <a:t>Eulerian path.</a:t>
            </a:r>
            <a:endParaRPr lang="en-US" dirty="0">
              <a:effectLst/>
            </a:endParaRP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graph theory, an Eulerian trail (or Eulerian path) is a trail in a finite graph which visits every edge exactly once.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an Eulerian circuit or Eulerian cycle is an Eulerian trail which starts and ends on the same node</a:t>
            </a:r>
          </a:p>
          <a:p>
            <a:endParaRPr lang="en-GB" dirty="0"/>
          </a:p>
          <a:p>
            <a:endParaRPr lang="en-US" dirty="0">
              <a:effectLst/>
            </a:endParaRPr>
          </a:p>
          <a:p>
            <a:r>
              <a:rPr lang="en-US" b="1" dirty="0">
                <a:effectLst/>
              </a:rPr>
              <a:t>A more long winded explanation</a:t>
            </a:r>
          </a:p>
          <a:p>
            <a:r>
              <a:rPr lang="en-US" dirty="0">
                <a:effectLst/>
              </a:rPr>
              <a:t>What Euler found was:</a:t>
            </a:r>
          </a:p>
          <a:p>
            <a:r>
              <a:rPr lang="en-US" dirty="0">
                <a:effectLst/>
              </a:rPr>
              <a:t>If a node has an even number of edges, then if you start at that node (and you traverse each edge exactly once), then you must also end your route at that same node. </a:t>
            </a:r>
          </a:p>
          <a:p>
            <a:r>
              <a:rPr lang="en-US" dirty="0">
                <a:effectLst/>
              </a:rPr>
              <a:t>But,</a:t>
            </a:r>
          </a:p>
          <a:p>
            <a:r>
              <a:rPr lang="en-US" dirty="0">
                <a:effectLst/>
              </a:rPr>
              <a:t>If a node has an odd number of edges, then if you start at that node (and you traverse each node exactly once) then you must end your route at some other node.</a:t>
            </a:r>
          </a:p>
          <a:p>
            <a:endParaRPr lang="en-US" dirty="0">
              <a:effectLst/>
            </a:endParaRPr>
          </a:p>
          <a:p>
            <a:endParaRPr lang="en-US" dirty="0">
              <a:effectLst/>
            </a:endParaRPr>
          </a:p>
          <a:p>
            <a:r>
              <a:rPr lang="en-US" dirty="0">
                <a:effectLst/>
              </a:rPr>
              <a:t>If a node has an even number of edges, then if you start at that node (and you traverse each edge exactly once), then you must also end your route at that same node. </a:t>
            </a:r>
          </a:p>
          <a:p>
            <a:r>
              <a:rPr lang="en-US" dirty="0">
                <a:effectLst/>
              </a:rPr>
              <a:t>But,</a:t>
            </a:r>
          </a:p>
          <a:p>
            <a:r>
              <a:rPr lang="en-US" dirty="0">
                <a:effectLst/>
              </a:rPr>
              <a:t>If a node has an odd number of edges, then if you start at that node (and you traverse each node exactly once) then you must end your route at some other node.</a:t>
            </a:r>
          </a:p>
          <a:p>
            <a:endParaRPr lang="en-US" dirty="0">
              <a:effectLst/>
            </a:endParaRPr>
          </a:p>
          <a:p>
            <a:r>
              <a:rPr lang="en-US" dirty="0">
                <a:effectLst/>
              </a:rPr>
              <a:t>Start your walk at node A. Now move to node C. Node</a:t>
            </a:r>
            <a:r>
              <a:rPr lang="en-US" baseline="0" dirty="0">
                <a:effectLst/>
              </a:rPr>
              <a:t> </a:t>
            </a:r>
            <a:r>
              <a:rPr lang="en-US" dirty="0">
                <a:effectLst/>
              </a:rPr>
              <a:t>C has five edges, however, you’ve already used one of them (you might think about this as literally “burning your bridges” every time you cross an edge), so it’s as if you’re now starting at a node with an even number of edges. </a:t>
            </a:r>
          </a:p>
          <a:p>
            <a:r>
              <a:rPr lang="en-US" dirty="0">
                <a:effectLst/>
              </a:rPr>
              <a:t>We know from the previous paragraph that means your route must end at node C. </a:t>
            </a:r>
          </a:p>
          <a:p>
            <a:r>
              <a:rPr lang="en-US" dirty="0">
                <a:effectLst/>
              </a:rPr>
              <a:t>Now move to node D, which also has an odd number of edges. Again you’ve used up one edges and you’re left with an even number of edges at node D, which implies your route must also</a:t>
            </a:r>
            <a:r>
              <a:rPr lang="en-US" baseline="0" dirty="0">
                <a:effectLst/>
              </a:rPr>
              <a:t> </a:t>
            </a:r>
            <a:r>
              <a:rPr lang="en-US" dirty="0">
                <a:effectLst/>
              </a:rPr>
              <a:t>end at node D. </a:t>
            </a:r>
          </a:p>
          <a:p>
            <a:r>
              <a:rPr lang="en-US" dirty="0">
                <a:effectLst/>
              </a:rPr>
              <a:t>But we’ve just established that your route must end at node C so we have a contradiction, Thus, given your starting path (A-&gt;C-&gt;D), no route meeting the required conditions is possible.</a:t>
            </a:r>
          </a:p>
          <a:p>
            <a:endParaRPr lang="en-US" dirty="0">
              <a:effectLst/>
            </a:endParaRPr>
          </a:p>
          <a:p>
            <a:endParaRPr lang="en-US" dirty="0">
              <a:effectLst/>
            </a:endParaRPr>
          </a:p>
          <a:p>
            <a:r>
              <a:rPr lang="en-US" dirty="0">
                <a:effectLst/>
              </a:rPr>
              <a:t>Therefore, it doesn’t really matter where you start – the second node you visit is going to have an even number of edges left after you arrive there and, therefore, we must end our route on that second node. But the same thing will be true of the third node we visit. So, regardless of the path we take through our first three nodes, we’re going to conclude that our path must end at our second AND third nodes. No route could end in two places so we’ve effectively proven, by contradiction, that no possible route can be found which satisfies our conditions.</a:t>
            </a:r>
            <a:endParaRPr lang="en-GB" dirty="0"/>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11</a:t>
            </a:fld>
            <a:endParaRPr lang="en-GB"/>
          </a:p>
        </p:txBody>
      </p:sp>
    </p:spTree>
    <p:extLst>
      <p:ext uri="{BB962C8B-B14F-4D97-AF65-F5344CB8AC3E}">
        <p14:creationId xmlns:p14="http://schemas.microsoft.com/office/powerpoint/2010/main" val="332453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1" dirty="0"/>
              <a:t>Kaliningrad Today</a:t>
            </a:r>
            <a:endParaRPr lang="en-GB" b="1" u="none" dirty="0">
              <a:solidFill>
                <a:schemeClr val="bg1"/>
              </a:solidFill>
            </a:endParaRPr>
          </a:p>
          <a:p>
            <a:pPr rtl="0"/>
            <a:endParaRPr lang="en-GB" u="none" dirty="0">
              <a:solidFill>
                <a:schemeClr val="bg1"/>
              </a:solidFill>
            </a:endParaRPr>
          </a:p>
          <a:p>
            <a:pPr rtl="0"/>
            <a:r>
              <a:rPr lang="en-GB" u="none" dirty="0">
                <a:solidFill>
                  <a:schemeClr val="bg1"/>
                </a:solidFill>
              </a:rPr>
              <a:t>Two of the seven original bridges did not survive World War II. </a:t>
            </a:r>
          </a:p>
          <a:p>
            <a:pPr rtl="0"/>
            <a:r>
              <a:rPr lang="en-GB" dirty="0"/>
              <a:t>And Königsberg is now part of Russia called</a:t>
            </a:r>
            <a:r>
              <a:rPr lang="en-GB" baseline="0" dirty="0"/>
              <a:t> Kaliningrad.</a:t>
            </a:r>
            <a:endParaRPr lang="en-GB" u="none" baseline="30000" dirty="0">
              <a:solidFill>
                <a:schemeClr val="bg1"/>
              </a:solidFill>
            </a:endParaRPr>
          </a:p>
          <a:p>
            <a:pPr rtl="0"/>
            <a:endParaRPr lang="en-GB" baseline="30000" dirty="0"/>
          </a:p>
          <a:p>
            <a:pPr rtl="0"/>
            <a:r>
              <a:rPr lang="en-GB" dirty="0"/>
              <a:t>So there are now only five bridges in Kaliningrad.</a:t>
            </a:r>
          </a:p>
          <a:p>
            <a:pPr rtl="0"/>
            <a:r>
              <a:rPr lang="en-GB" dirty="0"/>
              <a:t>If we represent the town as a graph we get:</a:t>
            </a:r>
          </a:p>
          <a:p>
            <a:pPr rtl="0"/>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Node A has 2 degrees</a:t>
            </a:r>
            <a:endParaRPr lang="en-GB" dirty="0"/>
          </a:p>
          <a:p>
            <a:pPr rtl="0"/>
            <a:r>
              <a:rPr lang="en-GB" baseline="0" dirty="0"/>
              <a:t>Node B has 2 degrees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Node C has 3 degrees</a:t>
            </a:r>
          </a:p>
          <a:p>
            <a:pPr rtl="0"/>
            <a:r>
              <a:rPr lang="en-GB" dirty="0"/>
              <a:t>Node D has 3</a:t>
            </a:r>
            <a:r>
              <a:rPr lang="en-GB" baseline="0" dirty="0"/>
              <a:t> degrees</a:t>
            </a:r>
          </a:p>
          <a:p>
            <a:pPr rtl="0"/>
            <a:endParaRPr lang="en-GB" dirty="0"/>
          </a:p>
          <a:p>
            <a:pPr rtl="0"/>
            <a:r>
              <a:rPr lang="en-GB" dirty="0"/>
              <a:t>In terms of graph theory, we have two even and just two odd nodes</a:t>
            </a:r>
          </a:p>
          <a:p>
            <a:pPr rtl="0"/>
            <a:r>
              <a:rPr lang="en-GB" dirty="0"/>
              <a:t>Therefore, an Eulerian path is now possible, but it must begin on one island and end on the other</a:t>
            </a:r>
          </a:p>
          <a:p>
            <a:pPr rtl="0"/>
            <a:endParaRPr lang="en-GB" dirty="0"/>
          </a:p>
          <a:p>
            <a:pPr rtl="0"/>
            <a:endParaRPr lang="en-GB" dirty="0"/>
          </a:p>
          <a:p>
            <a:pPr rtl="0"/>
            <a:endParaRPr lang="en-GB" dirty="0"/>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12</a:t>
            </a:fld>
            <a:endParaRPr lang="en-GB"/>
          </a:p>
        </p:txBody>
      </p:sp>
    </p:spTree>
    <p:extLst>
      <p:ext uri="{BB962C8B-B14F-4D97-AF65-F5344CB8AC3E}">
        <p14:creationId xmlns:p14="http://schemas.microsoft.com/office/powerpoint/2010/main" val="325550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Warning: </a:t>
            </a:r>
          </a:p>
        </p:txBody>
      </p:sp>
      <p:sp>
        <p:nvSpPr>
          <p:cNvPr id="4" name="Slide Number Placeholder 3"/>
          <p:cNvSpPr>
            <a:spLocks noGrp="1"/>
          </p:cNvSpPr>
          <p:nvPr>
            <p:ph type="sldNum" sz="quarter" idx="10"/>
          </p:nvPr>
        </p:nvSpPr>
        <p:spPr/>
        <p:txBody>
          <a:bodyPr/>
          <a:lstStyle/>
          <a:p>
            <a:fld id="{A6DE6872-B327-4DE0-801B-AA3C105FBA3C}" type="slidenum">
              <a:rPr lang="en-AU" smtClean="0"/>
              <a:t>13</a:t>
            </a:fld>
            <a:endParaRPr lang="en-AU"/>
          </a:p>
        </p:txBody>
      </p:sp>
    </p:spTree>
    <p:extLst>
      <p:ext uri="{BB962C8B-B14F-4D97-AF65-F5344CB8AC3E}">
        <p14:creationId xmlns:p14="http://schemas.microsoft.com/office/powerpoint/2010/main" val="88111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is Graph Data?</a:t>
            </a:r>
          </a:p>
          <a:p>
            <a:r>
              <a:rPr lang="en-GB" dirty="0"/>
              <a:t>What we will be looking at is graphs that look like this where we have a collection of related data known as nodes and relationships between them known as edges.</a:t>
            </a:r>
          </a:p>
          <a:p>
            <a:endParaRPr lang="en-GB" dirty="0"/>
          </a:p>
          <a:p>
            <a:r>
              <a:rPr lang="en-US" dirty="0"/>
              <a:t>Graph</a:t>
            </a:r>
            <a:r>
              <a:rPr lang="en-US" baseline="0" dirty="0"/>
              <a:t> databases like this have become very popular in the last few years in areas such as supply chain management and sales data analysis.</a:t>
            </a:r>
          </a:p>
          <a:p>
            <a:r>
              <a:rPr lang="en-US" baseline="0" dirty="0"/>
              <a:t> </a:t>
            </a:r>
          </a:p>
          <a:p>
            <a:r>
              <a:rPr lang="en-US" baseline="0" dirty="0"/>
              <a:t>The recommendation engines that you see on places like Amazon and eBay where it tells you that someone who bought this product also bought this other product are using graph databases.</a:t>
            </a:r>
          </a:p>
          <a:p>
            <a:endParaRPr lang="en-US" baseline="0" dirty="0"/>
          </a:p>
          <a:p>
            <a:r>
              <a:rPr lang="en-US" baseline="0" dirty="0"/>
              <a:t>Facebook and LinkedIn use a graph database to tell you who your 1st, 2nd or 3rd degree friends. </a:t>
            </a:r>
          </a:p>
          <a:p>
            <a:endParaRPr lang="en-US" baseline="0" dirty="0"/>
          </a:p>
          <a:p>
            <a:r>
              <a:rPr lang="en-US" baseline="0" dirty="0"/>
              <a:t>In fact anything where there is connected data can benefit from using a graph database.</a:t>
            </a:r>
          </a:p>
          <a:p>
            <a:endParaRPr lang="en-US" baseline="0" dirty="0"/>
          </a:p>
          <a:p>
            <a:r>
              <a:rPr lang="en-US" baseline="0" dirty="0"/>
              <a:t>And </a:t>
            </a:r>
            <a:r>
              <a:rPr lang="en-US" u="sng" baseline="0" dirty="0"/>
              <a:t>this</a:t>
            </a:r>
            <a:r>
              <a:rPr lang="en-US" baseline="0" dirty="0"/>
              <a:t> is what we are looking at today.</a:t>
            </a:r>
          </a:p>
          <a:p>
            <a:endParaRPr lang="en-US" baseline="0" dirty="0"/>
          </a:p>
          <a:p>
            <a:endParaRPr lang="en-US" baseline="0" dirty="0"/>
          </a:p>
          <a:p>
            <a:endParaRPr lang="en-GB" dirty="0"/>
          </a:p>
          <a:p>
            <a:endParaRPr lang="en-GB" dirty="0"/>
          </a:p>
        </p:txBody>
      </p:sp>
      <p:sp>
        <p:nvSpPr>
          <p:cNvPr id="4" name="Slide Number Placeholder 3"/>
          <p:cNvSpPr>
            <a:spLocks noGrp="1"/>
          </p:cNvSpPr>
          <p:nvPr>
            <p:ph type="sldNum" sz="quarter" idx="10"/>
          </p:nvPr>
        </p:nvSpPr>
        <p:spPr/>
        <p:txBody>
          <a:bodyPr/>
          <a:lstStyle/>
          <a:p>
            <a:fld id="{5A0354DB-91F2-422D-BFF3-EE1FB946F90B}" type="slidenum">
              <a:rPr lang="en-GB" smtClean="0"/>
              <a:t>14</a:t>
            </a:fld>
            <a:endParaRPr lang="en-GB"/>
          </a:p>
        </p:txBody>
      </p:sp>
    </p:spTree>
    <p:extLst>
      <p:ext uri="{BB962C8B-B14F-4D97-AF65-F5344CB8AC3E}">
        <p14:creationId xmlns:p14="http://schemas.microsoft.com/office/powerpoint/2010/main" val="287865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21F386E-7EE3-40F3-84C2-8650839A8188}" type="slidenum">
              <a:rPr lang="en-US" smtClean="0"/>
              <a:t>25</a:t>
            </a:fld>
            <a:endParaRPr lang="en-US"/>
          </a:p>
        </p:txBody>
      </p:sp>
    </p:spTree>
    <p:extLst>
      <p:ext uri="{BB962C8B-B14F-4D97-AF65-F5344CB8AC3E}">
        <p14:creationId xmlns:p14="http://schemas.microsoft.com/office/powerpoint/2010/main" val="1544508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3" name="Rectangle 32"/>
          <p:cNvSpPr>
            <a:spLocks noChangeAspect="1"/>
          </p:cNvSpPr>
          <p:nvPr userDrawn="1"/>
        </p:nvSpPr>
        <p:spPr>
          <a:xfrm>
            <a:off x="65556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3" name="Rectangle 22"/>
          <p:cNvSpPr>
            <a:spLocks noChangeAspect="1"/>
          </p:cNvSpPr>
          <p:nvPr userDrawn="1"/>
        </p:nvSpPr>
        <p:spPr>
          <a:xfrm>
            <a:off x="-3600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38937" y="259507"/>
            <a:ext cx="8642615" cy="964526"/>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438936" y="1431038"/>
            <a:ext cx="9990025" cy="60482"/>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701">
                <a:ln>
                  <a:noFill/>
                </a:ln>
              </a:endParaRPr>
            </a:p>
          </p:txBody>
        </p:sp>
      </p:grpSp>
      <p:sp>
        <p:nvSpPr>
          <p:cNvPr id="3" name="Text Placeholder 2"/>
          <p:cNvSpPr>
            <a:spLocks noGrp="1"/>
          </p:cNvSpPr>
          <p:nvPr>
            <p:ph type="body" idx="1"/>
          </p:nvPr>
        </p:nvSpPr>
        <p:spPr>
          <a:xfrm>
            <a:off x="1438936" y="1800049"/>
            <a:ext cx="4174384" cy="720019"/>
          </a:xfrm>
        </p:spPr>
        <p:txBody>
          <a:bodyPr anchor="ctr"/>
          <a:lstStyle>
            <a:lvl1pPr marL="0" indent="0">
              <a:spcBef>
                <a:spcPts val="0"/>
              </a:spcBef>
              <a:buNone/>
              <a:defRPr sz="2268" b="0"/>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Edit Master text styles</a:t>
            </a:r>
          </a:p>
        </p:txBody>
      </p:sp>
      <p:sp>
        <p:nvSpPr>
          <p:cNvPr id="4" name="Content Placeholder 3"/>
          <p:cNvSpPr>
            <a:spLocks noGrp="1"/>
          </p:cNvSpPr>
          <p:nvPr>
            <p:ph sz="half" idx="2"/>
          </p:nvPr>
        </p:nvSpPr>
        <p:spPr>
          <a:xfrm>
            <a:off x="1438936" y="2664071"/>
            <a:ext cx="4174384" cy="3168087"/>
          </a:xfrm>
        </p:spPr>
        <p:txBody>
          <a:bodyPr/>
          <a:lstStyle>
            <a:lvl1pPr>
              <a:defRPr sz="2268"/>
            </a:lvl1pPr>
            <a:lvl2pPr>
              <a:defRPr sz="1890"/>
            </a:lvl2pPr>
            <a:lvl3pPr>
              <a:defRPr sz="1701"/>
            </a:lvl3pPr>
            <a:lvl4pPr>
              <a:defRPr sz="1512"/>
            </a:lvl4pPr>
            <a:lvl5pPr>
              <a:defRPr sz="1512"/>
            </a:lvl5pPr>
            <a:lvl6pPr marL="1848995">
              <a:defRPr sz="1512"/>
            </a:lvl6pPr>
            <a:lvl7pPr marL="1848995">
              <a:defRPr sz="1512" baseline="0"/>
            </a:lvl7pPr>
            <a:lvl8pPr marL="1848995">
              <a:defRPr sz="1512" baseline="0"/>
            </a:lvl8pPr>
            <a:lvl9pPr marL="1848995">
              <a:defRPr sz="1512"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907168" y="1800049"/>
            <a:ext cx="4174384" cy="720019"/>
          </a:xfrm>
        </p:spPr>
        <p:txBody>
          <a:bodyPr anchor="ctr"/>
          <a:lstStyle>
            <a:lvl1pPr marL="0" indent="0">
              <a:spcBef>
                <a:spcPts val="0"/>
              </a:spcBef>
              <a:buNone/>
              <a:defRPr sz="2268" b="0"/>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Edit Master text styles</a:t>
            </a:r>
          </a:p>
        </p:txBody>
      </p:sp>
      <p:sp>
        <p:nvSpPr>
          <p:cNvPr id="6" name="Content Placeholder 5"/>
          <p:cNvSpPr>
            <a:spLocks noGrp="1"/>
          </p:cNvSpPr>
          <p:nvPr>
            <p:ph sz="quarter" idx="4"/>
          </p:nvPr>
        </p:nvSpPr>
        <p:spPr>
          <a:xfrm>
            <a:off x="5907168" y="2664071"/>
            <a:ext cx="4174384" cy="3168087"/>
          </a:xfrm>
        </p:spPr>
        <p:txBody>
          <a:bodyPr/>
          <a:lstStyle>
            <a:lvl1pPr>
              <a:defRPr sz="2268"/>
            </a:lvl1pPr>
            <a:lvl2pPr>
              <a:defRPr sz="1890"/>
            </a:lvl2pPr>
            <a:lvl3pPr>
              <a:defRPr sz="1701"/>
            </a:lvl3pPr>
            <a:lvl4pPr>
              <a:defRPr sz="1512"/>
            </a:lvl4pPr>
            <a:lvl5pPr marL="1848995">
              <a:defRPr sz="1512"/>
            </a:lvl5pPr>
            <a:lvl6pPr marL="1848995">
              <a:defRPr sz="1512"/>
            </a:lvl6pPr>
            <a:lvl7pPr marL="1848995">
              <a:defRPr sz="1512"/>
            </a:lvl7pPr>
            <a:lvl8pPr marL="1848995">
              <a:defRPr sz="1512"/>
            </a:lvl8pPr>
            <a:lvl9pPr marL="1848995">
              <a:defRPr sz="1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3/4/2018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29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6033" y="1615545"/>
            <a:ext cx="9936421" cy="2695572"/>
          </a:xfrm>
        </p:spPr>
        <p:txBody>
          <a:bodyPr anchor="b"/>
          <a:lstStyle>
            <a:lvl1pPr>
              <a:defRPr sz="5669"/>
            </a:lvl1pPr>
          </a:lstStyle>
          <a:p>
            <a:r>
              <a:rPr lang="en-US"/>
              <a:t>Click to edit Master title style</a:t>
            </a:r>
          </a:p>
        </p:txBody>
      </p:sp>
      <p:sp>
        <p:nvSpPr>
          <p:cNvPr id="3" name="Text Placeholder 2"/>
          <p:cNvSpPr>
            <a:spLocks noGrp="1"/>
          </p:cNvSpPr>
          <p:nvPr>
            <p:ph type="body" idx="1"/>
          </p:nvPr>
        </p:nvSpPr>
        <p:spPr>
          <a:xfrm>
            <a:off x="786033" y="4336618"/>
            <a:ext cx="9936421" cy="1417538"/>
          </a:xfrm>
        </p:spPr>
        <p:txBody>
          <a:bodyPr/>
          <a:lstStyle>
            <a:lvl1pPr marL="0" indent="0">
              <a:buNone/>
              <a:defRPr sz="2268">
                <a:solidFill>
                  <a:schemeClr val="tx1">
                    <a:tint val="75000"/>
                  </a:schemeClr>
                </a:solidFill>
              </a:defRPr>
            </a:lvl1pPr>
            <a:lvl2pPr marL="432008" indent="0">
              <a:buNone/>
              <a:defRPr sz="1890">
                <a:solidFill>
                  <a:schemeClr val="tx1">
                    <a:tint val="75000"/>
                  </a:schemeClr>
                </a:solidFill>
              </a:defRPr>
            </a:lvl2pPr>
            <a:lvl3pPr marL="864017" indent="0">
              <a:buNone/>
              <a:defRPr sz="1701">
                <a:solidFill>
                  <a:schemeClr val="tx1">
                    <a:tint val="75000"/>
                  </a:schemeClr>
                </a:solidFill>
              </a:defRPr>
            </a:lvl3pPr>
            <a:lvl4pPr marL="1296025" indent="0">
              <a:buNone/>
              <a:defRPr sz="1512">
                <a:solidFill>
                  <a:schemeClr val="tx1">
                    <a:tint val="75000"/>
                  </a:schemeClr>
                </a:solidFill>
              </a:defRPr>
            </a:lvl4pPr>
            <a:lvl5pPr marL="1728033" indent="0">
              <a:buNone/>
              <a:defRPr sz="1512">
                <a:solidFill>
                  <a:schemeClr val="tx1">
                    <a:tint val="75000"/>
                  </a:schemeClr>
                </a:solidFill>
              </a:defRPr>
            </a:lvl5pPr>
            <a:lvl6pPr marL="2160041" indent="0">
              <a:buNone/>
              <a:defRPr sz="1512">
                <a:solidFill>
                  <a:schemeClr val="tx1">
                    <a:tint val="75000"/>
                  </a:schemeClr>
                </a:solidFill>
              </a:defRPr>
            </a:lvl6pPr>
            <a:lvl7pPr marL="2592050" indent="0">
              <a:buNone/>
              <a:defRPr sz="1512">
                <a:solidFill>
                  <a:schemeClr val="tx1">
                    <a:tint val="75000"/>
                  </a:schemeClr>
                </a:solidFill>
              </a:defRPr>
            </a:lvl7pPr>
            <a:lvl8pPr marL="3024058" indent="0">
              <a:buNone/>
              <a:defRPr sz="1512">
                <a:solidFill>
                  <a:schemeClr val="tx1">
                    <a:tint val="75000"/>
                  </a:schemeClr>
                </a:solidFill>
              </a:defRPr>
            </a:lvl8pPr>
            <a:lvl9pPr marL="3456066" indent="0">
              <a:buNone/>
              <a:defRPr sz="151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3DF6CA-3734-4F85-B8B7-7B3B45CF07BD}"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E3D66-B1A6-4734-9C0B-5B381ABBA7C3}" type="slidenum">
              <a:rPr lang="en-US" smtClean="0"/>
              <a:t>‹#›</a:t>
            </a:fld>
            <a:endParaRPr lang="en-US" dirty="0"/>
          </a:p>
        </p:txBody>
      </p:sp>
    </p:spTree>
    <p:extLst>
      <p:ext uri="{BB962C8B-B14F-4D97-AF65-F5344CB8AC3E}">
        <p14:creationId xmlns:p14="http://schemas.microsoft.com/office/powerpoint/2010/main" val="355140316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146" name="Image" r:id="rId12" imgW="2279520" imgH="1310400" progId="Photoshop.Image.18">
                  <p:embed/>
                </p:oleObj>
              </mc:Choice>
              <mc:Fallback>
                <p:oleObj name="Image" r:id="rId12" imgW="2279520" imgH="1310400" progId="Photoshop.Image.18">
                  <p:embed/>
                  <p:pic>
                    <p:nvPicPr>
                      <p:cNvPr id="9" name="Object 8"/>
                      <p:cNvPicPr/>
                      <p:nvPr/>
                    </p:nvPicPr>
                    <p:blipFill>
                      <a:blip r:embed="rId13"/>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 id="2147483659" r:id="rId8"/>
    <p:sldLayoutId id="2147483660" r:id="rId9"/>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0ahUKEwiQ9ZnUqpfVAhXGXRoKHTK2AiEQjRwIBw&amp;url=https://en.wikipedia.org/wiki/Seven_Bridges_of_K%C3%B6nigsberg&amp;psig=AFQjCNHi2-EGZXu6ocC8yreMo-y7p62SfA&amp;ust=150062197702039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gif"/><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oogle.co.uk/url?sa=i&amp;rct=j&amp;q=&amp;esrc=s&amp;source=images&amp;cd=&amp;cad=rja&amp;uact=8&amp;ved=0ahUKEwjM7tzKvpfVAhVGNhoKHcMwB6UQjRwIBw&amp;url=https://commons.wikimedia.org/wiki/File:K%C3%B6nigsberg_graph.svg&amp;psig=AFQjCNHhSlvch4Gm9IQHvJNSCtmYkuflyg&amp;ust=1500624972228664" TargetMode="External"/><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www.google.co.uk/url?sa=i&amp;rct=j&amp;q=&amp;esrc=s&amp;source=images&amp;cd=&amp;cad=rja&amp;uact=8&amp;ved=0ahUKEwiSobydvpfVAhWD0xoKHVf9Du4QjRwIBw&amp;url=https://shetalksscience.com/2015/10/29/science-news-mathematical-bridges/&amp;psig=AFQjCNHhSlvch4Gm9IQHvJNSCtmYkuflyg&amp;ust=1500624972228664"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et_(mathematic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en.wikipedia.org/wiki/Ordered_pair" TargetMode="External"/><Relationship Id="rId4" Type="http://schemas.openxmlformats.org/officeDocument/2006/relationships/hyperlink" Target="https://en.wikipedia.org/wiki/Element_(mathematic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mailto:sqllensman@outlook.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hyperlink" Target="http://www.google.co.uk/url?sa=i&amp;rct=j&amp;q=&amp;esrc=s&amp;source=images&amp;cd=&amp;cad=rja&amp;uact=8&amp;ved=0ahUKEwiF7YalipjVAhUKUlAKHc7LBIcQjRwIBw&amp;url=http://www.prweb.com/releases/2017/04/prweb14273917.htm&amp;psig=AFQjCNFOdJH2k99sBWrhncE0yFMmhudxrw&amp;ust=1500647638038023" TargetMode="External"/><Relationship Id="rId3" Type="http://schemas.openxmlformats.org/officeDocument/2006/relationships/image" Target="../media/image36.png"/><Relationship Id="rId7" Type="http://schemas.openxmlformats.org/officeDocument/2006/relationships/hyperlink" Target="https://www.google.co.uk/url?sa=i&amp;rct=j&amp;q=&amp;esrc=s&amp;source=images&amp;cd=&amp;cad=rja&amp;uact=8&amp;ved=0ahUKEwjttNTViZjVAhWDZVAKHd8CBzIQjRwIBw&amp;url=https://twitter.com/oracle&amp;psig=AFQjCNGNuPg5fu_N56OP0uj9EZHU0kofNg&amp;ust=1500647486560836" TargetMode="External"/><Relationship Id="rId12"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8.jpeg"/><Relationship Id="rId11" Type="http://schemas.openxmlformats.org/officeDocument/2006/relationships/hyperlink" Target="http://www.google.co.uk/url?sa=i&amp;rct=j&amp;q=&amp;esrc=s&amp;source=images&amp;cd=&amp;cad=rja&amp;uact=8&amp;ved=0ahUKEwjx-4mPipjVAhVHblAKHTczDacQjRwIBw&amp;url=http://stardog.com/&amp;psig=AFQjCNHq0Nh3sclHZ6uz4R7ILVCrdh_Exw&amp;ust=1500647607011200" TargetMode="External"/><Relationship Id="rId5" Type="http://schemas.openxmlformats.org/officeDocument/2006/relationships/hyperlink" Target="http://www.google.co.uk/url?sa=i&amp;rct=j&amp;q=&amp;esrc=s&amp;source=images&amp;cd=&amp;cad=rja&amp;uact=8&amp;ved=0ahUKEwjs4b7tiZjVAhVLLFAKHbjxAw4QjRwIBw&amp;url=http://www.cousinsinfotech.com/orientdb-document-graph-dbms/&amp;psig=AFQjCNEeIwzBsNhDfcbthEuMHzSCV_UOAA&amp;ust=1500647529777951" TargetMode="External"/><Relationship Id="rId15" Type="http://schemas.openxmlformats.org/officeDocument/2006/relationships/image" Target="../media/image43.png"/><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hyperlink" Target="https://www.google.co.uk/url?sa=i&amp;rct=j&amp;q=&amp;esrc=s&amp;source=images&amp;cd=&amp;cad=rja&amp;uact=8&amp;ved=0ahUKEwj84aT-iZjVAhXNbVAKHSNMDiAQjRwIBw&amp;url=https://www.mongodb.com/&amp;psig=AFQjCNFHRuDWFu4GGn79gPOw7-ZF-ZDCSA&amp;ust=1500647572402570" TargetMode="External"/><Relationship Id="rId1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hyperlink" Target="http://www.science.smith.edu/dftwiki/images/8/87/KevinBacon6Degrees.jpg"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tinkerpop.apache.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tinkerpop.apache.org/docs/current/reference/#graph-traversal-step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blogs.technet.microsoft.com/dataplatforminsider/2017/04/20/graph-data-processing-with-sql-server-2017/" TargetMode="External"/><Relationship Id="rId7" Type="http://schemas.openxmlformats.org/officeDocument/2006/relationships/hyperlink" Target="http://blogs.adatis.co.uk/terrymccann/post/SQL-Server-2017-Graph-data-processing-An-introduction" TargetMode="External"/><Relationship Id="rId2" Type="http://schemas.openxmlformats.org/officeDocument/2006/relationships/hyperlink" Target="https://docs.microsoft.com/en-us/sql/relational-databases/graphs/sql-graph-overview" TargetMode="External"/><Relationship Id="rId1" Type="http://schemas.openxmlformats.org/officeDocument/2006/relationships/slideLayout" Target="../slideLayouts/slideLayout3.xml"/><Relationship Id="rId6" Type="http://schemas.openxmlformats.org/officeDocument/2006/relationships/hyperlink" Target="https://www.youtube.com/watch?v=SdKwDhe5J4M&amp;feature=youtu.be" TargetMode="External"/><Relationship Id="rId5" Type="http://schemas.openxmlformats.org/officeDocument/2006/relationships/hyperlink" Target="https://www.youtube.com/watch?v=csQyffwg9Ww" TargetMode="External"/><Relationship Id="rId4" Type="http://schemas.openxmlformats.org/officeDocument/2006/relationships/hyperlink" Target="https://channel9.msdn.com/Events/Connect/2017/T146"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docs.microsoft.com/en-us/azure/cosmos-db/gremlin-support" TargetMode="External"/><Relationship Id="rId2" Type="http://schemas.openxmlformats.org/officeDocument/2006/relationships/hyperlink" Target="https://docs.microsoft.com/en-us/azure/cosmos-db/graph-introduction" TargetMode="External"/><Relationship Id="rId1" Type="http://schemas.openxmlformats.org/officeDocument/2006/relationships/slideLayout" Target="../slideLayouts/slideLayout3.xml"/><Relationship Id="rId5" Type="http://schemas.openxmlformats.org/officeDocument/2006/relationships/hyperlink" Target="https://aka.ms/CosmosDBlearn" TargetMode="External"/><Relationship Id="rId4" Type="http://schemas.openxmlformats.org/officeDocument/2006/relationships/hyperlink" Target="https://docs.microsoft.com/en-us/azure/cosmos-db/create-graph-gremlin-conso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0ahUKEwiQ9ZnUqpfVAhXGXRoKHTK2AiEQjRwIBw&amp;url=https://en.wikipedia.org/wiki/Seven_Bridges_of_K%C3%B6nigsberg&amp;psig=AFQjCNHi2-EGZXu6ocC8yreMo-y7p62SfA&amp;ust=1500621977020394"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157" y="2090057"/>
            <a:ext cx="10800218" cy="4073677"/>
          </a:xfrm>
        </p:spPr>
        <p:txBody>
          <a:bodyPr/>
          <a:lstStyle/>
          <a:p>
            <a:pPr algn="ctr"/>
            <a:r>
              <a:rPr lang="en-AU" b="1" dirty="0"/>
              <a:t>Six Degrees of </a:t>
            </a:r>
            <a:r>
              <a:rPr lang="en-AU" b="1" dirty="0" err="1"/>
              <a:t>Sql</a:t>
            </a:r>
            <a:r>
              <a:rPr lang="en-AU" b="1" dirty="0"/>
              <a:t> </a:t>
            </a:r>
            <a:br>
              <a:rPr lang="en-AU" b="1" dirty="0"/>
            </a:br>
            <a:r>
              <a:rPr lang="en-AU" b="1" dirty="0"/>
              <a:t>Family? </a:t>
            </a:r>
            <a:br>
              <a:rPr lang="en-AU" b="1" dirty="0"/>
            </a:br>
            <a:r>
              <a:rPr lang="en-AU" b="1" dirty="0"/>
              <a:t>An introduction to Graph Databases in SQL Server </a:t>
            </a:r>
            <a:br>
              <a:rPr lang="en-AU" b="1" dirty="0"/>
            </a:br>
            <a:r>
              <a:rPr lang="en-AU" b="1" dirty="0"/>
              <a:t>(and </a:t>
            </a:r>
            <a:r>
              <a:rPr lang="en-AU" b="1" dirty="0" err="1"/>
              <a:t>CosmosDB</a:t>
            </a:r>
            <a:r>
              <a:rPr lang="en-AU" b="1" dirty="0"/>
              <a:t>)</a:t>
            </a:r>
            <a:endParaRPr lang="en-US" dirty="0"/>
          </a:p>
        </p:txBody>
      </p:sp>
      <p:sp>
        <p:nvSpPr>
          <p:cNvPr id="3" name="Text Placeholder 2"/>
          <p:cNvSpPr>
            <a:spLocks noGrp="1"/>
          </p:cNvSpPr>
          <p:nvPr>
            <p:ph type="body" sz="quarter" idx="10"/>
          </p:nvPr>
        </p:nvSpPr>
        <p:spPr/>
        <p:txBody>
          <a:bodyPr/>
          <a:lstStyle/>
          <a:p>
            <a:r>
              <a:rPr lang="en-US" dirty="0"/>
              <a:t>Patrick Flynn | Link Group Australia</a:t>
            </a:r>
          </a:p>
        </p:txBody>
      </p:sp>
      <p:pic>
        <p:nvPicPr>
          <p:cNvPr id="5" name="Bilde 4">
            <a:extLst>
              <a:ext uri="{FF2B5EF4-FFF2-40B4-BE49-F238E27FC236}">
                <a16:creationId xmlns:a16="http://schemas.microsoft.com/office/drawing/2014/main" id="{9BC16E36-434A-449B-ADE5-6BBDC48382C9}"/>
              </a:ext>
            </a:extLst>
          </p:cNvPr>
          <p:cNvPicPr>
            <a:picLocks noChangeAspect="1"/>
          </p:cNvPicPr>
          <p:nvPr/>
        </p:nvPicPr>
        <p:blipFill>
          <a:blip r:embed="rId3"/>
          <a:stretch>
            <a:fillRect/>
          </a:stretch>
        </p:blipFill>
        <p:spPr>
          <a:xfrm>
            <a:off x="8512372" y="3056206"/>
            <a:ext cx="2963143" cy="463697"/>
          </a:xfrm>
          <a:prstGeom prst="rect">
            <a:avLst/>
          </a:prstGeom>
          <a:solidFill>
            <a:schemeClr val="bg1"/>
          </a:solidFill>
        </p:spPr>
      </p:pic>
    </p:spTree>
    <p:extLst>
      <p:ext uri="{BB962C8B-B14F-4D97-AF65-F5344CB8AC3E}">
        <p14:creationId xmlns:p14="http://schemas.microsoft.com/office/powerpoint/2010/main" val="296780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konigsberg bridge">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732960" y="1398754"/>
            <a:ext cx="4523899" cy="3565192"/>
          </a:xfrm>
          <a:prstGeom prst="rect">
            <a:avLst/>
          </a:prstGeom>
          <a:ln/>
        </p:spPr>
        <p:style>
          <a:lnRef idx="1">
            <a:schemeClr val="dk1"/>
          </a:lnRef>
          <a:fillRef idx="3">
            <a:schemeClr val="dk1"/>
          </a:fillRef>
          <a:effectRef idx="2">
            <a:schemeClr val="dk1"/>
          </a:effectRef>
          <a:fontRef idx="minor">
            <a:schemeClr val="lt1"/>
          </a:fontRef>
        </p:style>
      </p:pic>
      <p:pic>
        <p:nvPicPr>
          <p:cNvPr id="6146" name="Picture 2" descr="http://nrich.maths.org/content/id/2484/konigsberg.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794" y="1398754"/>
            <a:ext cx="4184031" cy="36961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Solving the Königsberg Bridge Problem</a:t>
            </a:r>
          </a:p>
        </p:txBody>
      </p:sp>
      <p:sp>
        <p:nvSpPr>
          <p:cNvPr id="3" name="Oval 2"/>
          <p:cNvSpPr>
            <a:spLocks noChangeAspect="1"/>
          </p:cNvSpPr>
          <p:nvPr/>
        </p:nvSpPr>
        <p:spPr>
          <a:xfrm>
            <a:off x="4560570" y="1644474"/>
            <a:ext cx="502920" cy="519351"/>
          </a:xfrm>
          <a:prstGeom prst="ellipse">
            <a:avLst/>
          </a:prstGeom>
          <a:solidFill>
            <a:schemeClr val="accent4">
              <a:lumMod val="60000"/>
              <a:lumOff val="40000"/>
            </a:schemeClr>
          </a:solidFill>
          <a:ln>
            <a:solidFill>
              <a:schemeClr val="tx2"/>
            </a:solidFill>
          </a:ln>
        </p:spPr>
        <p:txBody>
          <a:bodyPr lIns="0" tIns="0" rIns="0" bIns="0" rtlCol="0" anchor="ctr">
            <a:spAutoFit/>
          </a:bodyPr>
          <a:lstStyle/>
          <a:p>
            <a:pPr algn="ctr"/>
            <a:r>
              <a:rPr lang="en-GB" sz="2400" b="1" dirty="0">
                <a:solidFill>
                  <a:schemeClr val="tx2"/>
                </a:solidFill>
              </a:rPr>
              <a:t>A</a:t>
            </a:r>
          </a:p>
        </p:txBody>
      </p:sp>
      <p:sp>
        <p:nvSpPr>
          <p:cNvPr id="6" name="Oval 5"/>
          <p:cNvSpPr>
            <a:spLocks noChangeAspect="1"/>
          </p:cNvSpPr>
          <p:nvPr/>
        </p:nvSpPr>
        <p:spPr>
          <a:xfrm>
            <a:off x="4202430" y="3169325"/>
            <a:ext cx="502920" cy="519351"/>
          </a:xfrm>
          <a:prstGeom prst="ellipse">
            <a:avLst/>
          </a:prstGeom>
          <a:solidFill>
            <a:schemeClr val="accent4">
              <a:lumMod val="60000"/>
              <a:lumOff val="40000"/>
            </a:schemeClr>
          </a:solidFill>
          <a:ln>
            <a:solidFill>
              <a:schemeClr val="tx2"/>
            </a:solidFill>
          </a:ln>
        </p:spPr>
        <p:txBody>
          <a:bodyPr lIns="0" tIns="0" rIns="0" bIns="0" rtlCol="0" anchor="ctr">
            <a:spAutoFit/>
          </a:bodyPr>
          <a:lstStyle/>
          <a:p>
            <a:pPr algn="ctr"/>
            <a:r>
              <a:rPr lang="en-GB" sz="2400" b="1" dirty="0">
                <a:solidFill>
                  <a:schemeClr val="tx2"/>
                </a:solidFill>
              </a:rPr>
              <a:t>C</a:t>
            </a:r>
          </a:p>
        </p:txBody>
      </p:sp>
      <p:sp>
        <p:nvSpPr>
          <p:cNvPr id="7" name="Oval 6"/>
          <p:cNvSpPr>
            <a:spLocks noChangeAspect="1"/>
          </p:cNvSpPr>
          <p:nvPr/>
        </p:nvSpPr>
        <p:spPr>
          <a:xfrm>
            <a:off x="4126981" y="4452811"/>
            <a:ext cx="502920" cy="519351"/>
          </a:xfrm>
          <a:prstGeom prst="ellipse">
            <a:avLst/>
          </a:prstGeom>
          <a:solidFill>
            <a:schemeClr val="accent4">
              <a:lumMod val="60000"/>
              <a:lumOff val="40000"/>
            </a:schemeClr>
          </a:solidFill>
          <a:ln>
            <a:solidFill>
              <a:schemeClr val="tx2"/>
            </a:solidFill>
          </a:ln>
        </p:spPr>
        <p:txBody>
          <a:bodyPr lIns="0" tIns="0" rIns="0" bIns="0" rtlCol="0" anchor="ctr">
            <a:spAutoFit/>
          </a:bodyPr>
          <a:lstStyle/>
          <a:p>
            <a:pPr algn="ctr"/>
            <a:r>
              <a:rPr lang="en-GB" sz="2400" b="1" dirty="0">
                <a:solidFill>
                  <a:schemeClr val="tx2"/>
                </a:solidFill>
              </a:rPr>
              <a:t>B</a:t>
            </a:r>
          </a:p>
        </p:txBody>
      </p:sp>
      <p:sp>
        <p:nvSpPr>
          <p:cNvPr id="8" name="Oval 7"/>
          <p:cNvSpPr>
            <a:spLocks noChangeAspect="1"/>
          </p:cNvSpPr>
          <p:nvPr/>
        </p:nvSpPr>
        <p:spPr>
          <a:xfrm>
            <a:off x="5977890" y="3161110"/>
            <a:ext cx="502920" cy="519351"/>
          </a:xfrm>
          <a:prstGeom prst="ellipse">
            <a:avLst/>
          </a:prstGeom>
          <a:solidFill>
            <a:schemeClr val="accent4">
              <a:lumMod val="60000"/>
              <a:lumOff val="40000"/>
            </a:schemeClr>
          </a:solidFill>
          <a:ln>
            <a:solidFill>
              <a:schemeClr val="tx2"/>
            </a:solidFill>
          </a:ln>
        </p:spPr>
        <p:txBody>
          <a:bodyPr lIns="0" tIns="0" rIns="0" bIns="0" rtlCol="0" anchor="ctr">
            <a:spAutoFit/>
          </a:bodyPr>
          <a:lstStyle/>
          <a:p>
            <a:pPr algn="ctr"/>
            <a:r>
              <a:rPr lang="en-GB" sz="2400" b="1" dirty="0">
                <a:solidFill>
                  <a:schemeClr val="tx2"/>
                </a:solidFill>
              </a:rPr>
              <a:t>D</a:t>
            </a:r>
          </a:p>
        </p:txBody>
      </p:sp>
      <p:sp>
        <p:nvSpPr>
          <p:cNvPr id="11" name="Freeform 10"/>
          <p:cNvSpPr/>
          <p:nvPr/>
        </p:nvSpPr>
        <p:spPr>
          <a:xfrm>
            <a:off x="5703570" y="2201329"/>
            <a:ext cx="1051560" cy="1124801"/>
          </a:xfrm>
          <a:custGeom>
            <a:avLst/>
            <a:gdLst>
              <a:gd name="connsiteX0" fmla="*/ 0 w 1051560"/>
              <a:gd name="connsiteY0" fmla="*/ 16091 h 1124801"/>
              <a:gd name="connsiteX1" fmla="*/ 685800 w 1051560"/>
              <a:gd name="connsiteY1" fmla="*/ 153251 h 1124801"/>
              <a:gd name="connsiteX2" fmla="*/ 1051560 w 1051560"/>
              <a:gd name="connsiteY2" fmla="*/ 1124801 h 1124801"/>
            </a:gdLst>
            <a:ahLst/>
            <a:cxnLst>
              <a:cxn ang="0">
                <a:pos x="connsiteX0" y="connsiteY0"/>
              </a:cxn>
              <a:cxn ang="0">
                <a:pos x="connsiteX1" y="connsiteY1"/>
              </a:cxn>
              <a:cxn ang="0">
                <a:pos x="connsiteX2" y="connsiteY2"/>
              </a:cxn>
            </a:cxnLst>
            <a:rect l="l" t="t" r="r" b="b"/>
            <a:pathLst>
              <a:path w="1051560" h="1124801">
                <a:moveTo>
                  <a:pt x="0" y="16091"/>
                </a:moveTo>
                <a:cubicBezTo>
                  <a:pt x="255270" y="-7722"/>
                  <a:pt x="510540" y="-31534"/>
                  <a:pt x="685800" y="153251"/>
                </a:cubicBezTo>
                <a:cubicBezTo>
                  <a:pt x="861060" y="338036"/>
                  <a:pt x="1051560" y="1124801"/>
                  <a:pt x="1051560" y="1124801"/>
                </a:cubicBezTo>
              </a:path>
            </a:pathLst>
          </a:custGeom>
          <a:noFill/>
        </p:spPr>
        <p:txBody>
          <a:bodyPr rtlCol="0" anchor="ctr"/>
          <a:lstStyle/>
          <a:p>
            <a:pPr algn="ctr"/>
            <a:endParaRPr lang="en-GB"/>
          </a:p>
        </p:txBody>
      </p:sp>
      <p:sp>
        <p:nvSpPr>
          <p:cNvPr id="12" name="Freeform 11"/>
          <p:cNvSpPr/>
          <p:nvPr/>
        </p:nvSpPr>
        <p:spPr>
          <a:xfrm>
            <a:off x="4924825" y="2308860"/>
            <a:ext cx="115805" cy="712046"/>
          </a:xfrm>
          <a:custGeom>
            <a:avLst/>
            <a:gdLst>
              <a:gd name="connsiteX0" fmla="*/ 115805 w 115805"/>
              <a:gd name="connsiteY0" fmla="*/ 0 h 712046"/>
              <a:gd name="connsiteX1" fmla="*/ 12935 w 115805"/>
              <a:gd name="connsiteY1" fmla="*/ 662940 h 712046"/>
              <a:gd name="connsiteX2" fmla="*/ 1505 w 115805"/>
              <a:gd name="connsiteY2" fmla="*/ 662940 h 712046"/>
            </a:gdLst>
            <a:ahLst/>
            <a:cxnLst>
              <a:cxn ang="0">
                <a:pos x="connsiteX0" y="connsiteY0"/>
              </a:cxn>
              <a:cxn ang="0">
                <a:pos x="connsiteX1" y="connsiteY1"/>
              </a:cxn>
              <a:cxn ang="0">
                <a:pos x="connsiteX2" y="connsiteY2"/>
              </a:cxn>
            </a:cxnLst>
            <a:rect l="l" t="t" r="r" b="b"/>
            <a:pathLst>
              <a:path w="115805" h="712046">
                <a:moveTo>
                  <a:pt x="115805" y="0"/>
                </a:moveTo>
                <a:cubicBezTo>
                  <a:pt x="72942" y="276225"/>
                  <a:pt x="31985" y="552450"/>
                  <a:pt x="12935" y="662940"/>
                </a:cubicBezTo>
                <a:cubicBezTo>
                  <a:pt x="-6115" y="773430"/>
                  <a:pt x="1505" y="662940"/>
                  <a:pt x="1505" y="662940"/>
                </a:cubicBezTo>
              </a:path>
            </a:pathLst>
          </a:custGeom>
          <a:noFill/>
        </p:spPr>
        <p:txBody>
          <a:bodyPr rtlCol="0" anchor="ctr"/>
          <a:lstStyle/>
          <a:p>
            <a:pPr algn="ctr"/>
            <a:endParaRPr lang="en-GB"/>
          </a:p>
        </p:txBody>
      </p:sp>
      <p:sp>
        <p:nvSpPr>
          <p:cNvPr id="14" name="Freeform 13"/>
          <p:cNvSpPr/>
          <p:nvPr/>
        </p:nvSpPr>
        <p:spPr>
          <a:xfrm>
            <a:off x="4977765" y="2023110"/>
            <a:ext cx="1154430" cy="1165860"/>
          </a:xfrm>
          <a:custGeom>
            <a:avLst/>
            <a:gdLst>
              <a:gd name="connsiteX0" fmla="*/ 0 w 1154430"/>
              <a:gd name="connsiteY0" fmla="*/ 0 h 1165860"/>
              <a:gd name="connsiteX1" fmla="*/ 788670 w 1154430"/>
              <a:gd name="connsiteY1" fmla="*/ 251460 h 1165860"/>
              <a:gd name="connsiteX2" fmla="*/ 1154430 w 1154430"/>
              <a:gd name="connsiteY2" fmla="*/ 1165860 h 1165860"/>
            </a:gdLst>
            <a:ahLst/>
            <a:cxnLst>
              <a:cxn ang="0">
                <a:pos x="connsiteX0" y="connsiteY0"/>
              </a:cxn>
              <a:cxn ang="0">
                <a:pos x="connsiteX1" y="connsiteY1"/>
              </a:cxn>
              <a:cxn ang="0">
                <a:pos x="connsiteX2" y="connsiteY2"/>
              </a:cxn>
            </a:cxnLst>
            <a:rect l="l" t="t" r="r" b="b"/>
            <a:pathLst>
              <a:path w="1154430" h="1165860">
                <a:moveTo>
                  <a:pt x="0" y="0"/>
                </a:moveTo>
                <a:cubicBezTo>
                  <a:pt x="298132" y="28575"/>
                  <a:pt x="596265" y="57150"/>
                  <a:pt x="788670" y="251460"/>
                </a:cubicBezTo>
                <a:cubicBezTo>
                  <a:pt x="981075" y="445770"/>
                  <a:pt x="1067752" y="805815"/>
                  <a:pt x="1154430" y="1165860"/>
                </a:cubicBezTo>
              </a:path>
            </a:pathLst>
          </a:custGeom>
          <a:noFill/>
          <a:ln w="76200">
            <a:solidFill>
              <a:schemeClr val="accent1"/>
            </a:solidFill>
          </a:ln>
        </p:spPr>
        <p:txBody>
          <a:bodyPr rtlCol="0" anchor="ctr"/>
          <a:lstStyle/>
          <a:p>
            <a:pPr algn="ctr"/>
            <a:endParaRPr lang="en-GB"/>
          </a:p>
        </p:txBody>
      </p:sp>
      <p:sp>
        <p:nvSpPr>
          <p:cNvPr id="15" name="Freeform 14"/>
          <p:cNvSpPr/>
          <p:nvPr/>
        </p:nvSpPr>
        <p:spPr>
          <a:xfrm>
            <a:off x="4080510" y="2023110"/>
            <a:ext cx="540907" cy="1154430"/>
          </a:xfrm>
          <a:custGeom>
            <a:avLst/>
            <a:gdLst>
              <a:gd name="connsiteX0" fmla="*/ 335054 w 335054"/>
              <a:gd name="connsiteY0" fmla="*/ 0 h 822960"/>
              <a:gd name="connsiteX1" fmla="*/ 3584 w 335054"/>
              <a:gd name="connsiteY1" fmla="*/ 434340 h 822960"/>
              <a:gd name="connsiteX2" fmla="*/ 163604 w 335054"/>
              <a:gd name="connsiteY2" fmla="*/ 822960 h 822960"/>
            </a:gdLst>
            <a:ahLst/>
            <a:cxnLst>
              <a:cxn ang="0">
                <a:pos x="connsiteX0" y="connsiteY0"/>
              </a:cxn>
              <a:cxn ang="0">
                <a:pos x="connsiteX1" y="connsiteY1"/>
              </a:cxn>
              <a:cxn ang="0">
                <a:pos x="connsiteX2" y="connsiteY2"/>
              </a:cxn>
            </a:cxnLst>
            <a:rect l="l" t="t" r="r" b="b"/>
            <a:pathLst>
              <a:path w="335054" h="822960">
                <a:moveTo>
                  <a:pt x="335054" y="0"/>
                </a:moveTo>
                <a:cubicBezTo>
                  <a:pt x="183606" y="148590"/>
                  <a:pt x="32159" y="297180"/>
                  <a:pt x="3584" y="434340"/>
                </a:cubicBezTo>
                <a:cubicBezTo>
                  <a:pt x="-24991" y="571500"/>
                  <a:pt x="125504" y="742950"/>
                  <a:pt x="163604" y="822960"/>
                </a:cubicBezTo>
              </a:path>
            </a:pathLst>
          </a:custGeom>
          <a:noFill/>
          <a:ln w="76200">
            <a:solidFill>
              <a:schemeClr val="accent1"/>
            </a:solidFill>
          </a:ln>
        </p:spPr>
        <p:txBody>
          <a:bodyPr rtlCol="0" anchor="ctr"/>
          <a:lstStyle/>
          <a:p>
            <a:pPr algn="ctr"/>
            <a:endParaRPr lang="en-GB"/>
          </a:p>
        </p:txBody>
      </p:sp>
      <p:sp>
        <p:nvSpPr>
          <p:cNvPr id="16" name="Freeform 15"/>
          <p:cNvSpPr/>
          <p:nvPr/>
        </p:nvSpPr>
        <p:spPr>
          <a:xfrm>
            <a:off x="4621417" y="2155608"/>
            <a:ext cx="356348" cy="1091215"/>
          </a:xfrm>
          <a:custGeom>
            <a:avLst/>
            <a:gdLst>
              <a:gd name="connsiteX0" fmla="*/ 125730 w 210604"/>
              <a:gd name="connsiteY0" fmla="*/ 0 h 594360"/>
              <a:gd name="connsiteX1" fmla="*/ 205740 w 210604"/>
              <a:gd name="connsiteY1" fmla="*/ 331470 h 594360"/>
              <a:gd name="connsiteX2" fmla="*/ 0 w 210604"/>
              <a:gd name="connsiteY2" fmla="*/ 594360 h 594360"/>
            </a:gdLst>
            <a:ahLst/>
            <a:cxnLst>
              <a:cxn ang="0">
                <a:pos x="connsiteX0" y="connsiteY0"/>
              </a:cxn>
              <a:cxn ang="0">
                <a:pos x="connsiteX1" y="connsiteY1"/>
              </a:cxn>
              <a:cxn ang="0">
                <a:pos x="connsiteX2" y="connsiteY2"/>
              </a:cxn>
            </a:cxnLst>
            <a:rect l="l" t="t" r="r" b="b"/>
            <a:pathLst>
              <a:path w="210604" h="594360">
                <a:moveTo>
                  <a:pt x="125730" y="0"/>
                </a:moveTo>
                <a:cubicBezTo>
                  <a:pt x="176212" y="116205"/>
                  <a:pt x="226695" y="232410"/>
                  <a:pt x="205740" y="331470"/>
                </a:cubicBezTo>
                <a:cubicBezTo>
                  <a:pt x="184785" y="430530"/>
                  <a:pt x="92392" y="512445"/>
                  <a:pt x="0" y="594360"/>
                </a:cubicBezTo>
              </a:path>
            </a:pathLst>
          </a:custGeom>
          <a:noFill/>
          <a:ln w="76200">
            <a:solidFill>
              <a:schemeClr val="accent1"/>
            </a:solidFill>
          </a:ln>
        </p:spPr>
        <p:txBody>
          <a:bodyPr rtlCol="0" anchor="ctr"/>
          <a:lstStyle/>
          <a:p>
            <a:pPr algn="ctr"/>
            <a:endParaRPr lang="en-GB"/>
          </a:p>
        </p:txBody>
      </p:sp>
      <p:sp>
        <p:nvSpPr>
          <p:cNvPr id="17" name="Freeform 16"/>
          <p:cNvSpPr/>
          <p:nvPr/>
        </p:nvSpPr>
        <p:spPr>
          <a:xfrm>
            <a:off x="4647047" y="3360421"/>
            <a:ext cx="1336558" cy="68580"/>
          </a:xfrm>
          <a:custGeom>
            <a:avLst/>
            <a:gdLst>
              <a:gd name="connsiteX0" fmla="*/ 0 w 1085850"/>
              <a:gd name="connsiteY0" fmla="*/ 0 h 331470"/>
              <a:gd name="connsiteX1" fmla="*/ 445770 w 1085850"/>
              <a:gd name="connsiteY1" fmla="*/ 285750 h 331470"/>
              <a:gd name="connsiteX2" fmla="*/ 1085850 w 1085850"/>
              <a:gd name="connsiteY2" fmla="*/ 331470 h 331470"/>
            </a:gdLst>
            <a:ahLst/>
            <a:cxnLst>
              <a:cxn ang="0">
                <a:pos x="connsiteX0" y="connsiteY0"/>
              </a:cxn>
              <a:cxn ang="0">
                <a:pos x="connsiteX1" y="connsiteY1"/>
              </a:cxn>
              <a:cxn ang="0">
                <a:pos x="connsiteX2" y="connsiteY2"/>
              </a:cxn>
            </a:cxnLst>
            <a:rect l="l" t="t" r="r" b="b"/>
            <a:pathLst>
              <a:path w="1085850" h="331470">
                <a:moveTo>
                  <a:pt x="0" y="0"/>
                </a:moveTo>
                <a:cubicBezTo>
                  <a:pt x="132397" y="115252"/>
                  <a:pt x="264795" y="230505"/>
                  <a:pt x="445770" y="285750"/>
                </a:cubicBezTo>
                <a:cubicBezTo>
                  <a:pt x="626745" y="340995"/>
                  <a:pt x="1059180" y="320040"/>
                  <a:pt x="1085850" y="331470"/>
                </a:cubicBezTo>
              </a:path>
            </a:pathLst>
          </a:custGeom>
          <a:noFill/>
          <a:ln w="76200">
            <a:solidFill>
              <a:schemeClr val="accent1"/>
            </a:solidFill>
          </a:ln>
        </p:spPr>
        <p:txBody>
          <a:bodyPr rtlCol="0" anchor="ctr"/>
          <a:lstStyle/>
          <a:p>
            <a:pPr algn="ctr"/>
            <a:endParaRPr lang="en-GB"/>
          </a:p>
        </p:txBody>
      </p:sp>
      <p:sp>
        <p:nvSpPr>
          <p:cNvPr id="19" name="Freeform 18"/>
          <p:cNvSpPr/>
          <p:nvPr/>
        </p:nvSpPr>
        <p:spPr>
          <a:xfrm>
            <a:off x="4560570" y="3600449"/>
            <a:ext cx="45719" cy="974439"/>
          </a:xfrm>
          <a:custGeom>
            <a:avLst/>
            <a:gdLst>
              <a:gd name="connsiteX0" fmla="*/ 262890 w 368253"/>
              <a:gd name="connsiteY0" fmla="*/ 0 h 845820"/>
              <a:gd name="connsiteX1" fmla="*/ 354330 w 368253"/>
              <a:gd name="connsiteY1" fmla="*/ 457200 h 845820"/>
              <a:gd name="connsiteX2" fmla="*/ 0 w 368253"/>
              <a:gd name="connsiteY2" fmla="*/ 845820 h 845820"/>
            </a:gdLst>
            <a:ahLst/>
            <a:cxnLst>
              <a:cxn ang="0">
                <a:pos x="connsiteX0" y="connsiteY0"/>
              </a:cxn>
              <a:cxn ang="0">
                <a:pos x="connsiteX1" y="connsiteY1"/>
              </a:cxn>
              <a:cxn ang="0">
                <a:pos x="connsiteX2" y="connsiteY2"/>
              </a:cxn>
            </a:cxnLst>
            <a:rect l="l" t="t" r="r" b="b"/>
            <a:pathLst>
              <a:path w="368253" h="845820">
                <a:moveTo>
                  <a:pt x="262890" y="0"/>
                </a:moveTo>
                <a:cubicBezTo>
                  <a:pt x="330517" y="158115"/>
                  <a:pt x="398145" y="316230"/>
                  <a:pt x="354330" y="457200"/>
                </a:cubicBezTo>
                <a:cubicBezTo>
                  <a:pt x="310515" y="598170"/>
                  <a:pt x="155257" y="721995"/>
                  <a:pt x="0" y="845820"/>
                </a:cubicBezTo>
              </a:path>
            </a:pathLst>
          </a:custGeom>
          <a:noFill/>
          <a:ln w="76200">
            <a:solidFill>
              <a:schemeClr val="accent1"/>
            </a:solidFill>
          </a:ln>
        </p:spPr>
        <p:txBody>
          <a:bodyPr rtlCol="0" anchor="ctr"/>
          <a:lstStyle/>
          <a:p>
            <a:pPr algn="ctr"/>
            <a:endParaRPr lang="en-GB"/>
          </a:p>
        </p:txBody>
      </p:sp>
      <p:sp>
        <p:nvSpPr>
          <p:cNvPr id="20" name="Freeform 19"/>
          <p:cNvSpPr/>
          <p:nvPr/>
        </p:nvSpPr>
        <p:spPr>
          <a:xfrm>
            <a:off x="4629902" y="3680460"/>
            <a:ext cx="1605164" cy="1283486"/>
          </a:xfrm>
          <a:custGeom>
            <a:avLst/>
            <a:gdLst>
              <a:gd name="connsiteX0" fmla="*/ 0 w 1680210"/>
              <a:gd name="connsiteY0" fmla="*/ 674370 h 757269"/>
              <a:gd name="connsiteX1" fmla="*/ 914400 w 1680210"/>
              <a:gd name="connsiteY1" fmla="*/ 697230 h 757269"/>
              <a:gd name="connsiteX2" fmla="*/ 1680210 w 1680210"/>
              <a:gd name="connsiteY2" fmla="*/ 0 h 757269"/>
            </a:gdLst>
            <a:ahLst/>
            <a:cxnLst>
              <a:cxn ang="0">
                <a:pos x="connsiteX0" y="connsiteY0"/>
              </a:cxn>
              <a:cxn ang="0">
                <a:pos x="connsiteX1" y="connsiteY1"/>
              </a:cxn>
              <a:cxn ang="0">
                <a:pos x="connsiteX2" y="connsiteY2"/>
              </a:cxn>
            </a:cxnLst>
            <a:rect l="l" t="t" r="r" b="b"/>
            <a:pathLst>
              <a:path w="1680210" h="757269">
                <a:moveTo>
                  <a:pt x="0" y="674370"/>
                </a:moveTo>
                <a:cubicBezTo>
                  <a:pt x="317182" y="741997"/>
                  <a:pt x="634365" y="809625"/>
                  <a:pt x="914400" y="697230"/>
                </a:cubicBezTo>
                <a:cubicBezTo>
                  <a:pt x="1194435" y="584835"/>
                  <a:pt x="1541145" y="87630"/>
                  <a:pt x="1680210" y="0"/>
                </a:cubicBezTo>
              </a:path>
            </a:pathLst>
          </a:custGeom>
          <a:noFill/>
          <a:ln w="76200">
            <a:solidFill>
              <a:schemeClr val="accent1"/>
            </a:solidFill>
          </a:ln>
        </p:spPr>
        <p:txBody>
          <a:bodyPr rtlCol="0" anchor="ctr"/>
          <a:lstStyle/>
          <a:p>
            <a:pPr algn="ctr"/>
            <a:endParaRPr lang="en-GB"/>
          </a:p>
        </p:txBody>
      </p:sp>
      <p:sp>
        <p:nvSpPr>
          <p:cNvPr id="21" name="Freeform 20"/>
          <p:cNvSpPr/>
          <p:nvPr/>
        </p:nvSpPr>
        <p:spPr>
          <a:xfrm>
            <a:off x="3988904" y="3474720"/>
            <a:ext cx="205906" cy="1108710"/>
          </a:xfrm>
          <a:custGeom>
            <a:avLst/>
            <a:gdLst>
              <a:gd name="connsiteX0" fmla="*/ 205906 w 205906"/>
              <a:gd name="connsiteY0" fmla="*/ 0 h 1108710"/>
              <a:gd name="connsiteX1" fmla="*/ 166 w 205906"/>
              <a:gd name="connsiteY1" fmla="*/ 765810 h 1108710"/>
              <a:gd name="connsiteX2" fmla="*/ 171616 w 205906"/>
              <a:gd name="connsiteY2" fmla="*/ 1108710 h 1108710"/>
            </a:gdLst>
            <a:ahLst/>
            <a:cxnLst>
              <a:cxn ang="0">
                <a:pos x="connsiteX0" y="connsiteY0"/>
              </a:cxn>
              <a:cxn ang="0">
                <a:pos x="connsiteX1" y="connsiteY1"/>
              </a:cxn>
              <a:cxn ang="0">
                <a:pos x="connsiteX2" y="connsiteY2"/>
              </a:cxn>
            </a:cxnLst>
            <a:rect l="l" t="t" r="r" b="b"/>
            <a:pathLst>
              <a:path w="205906" h="1108710">
                <a:moveTo>
                  <a:pt x="205906" y="0"/>
                </a:moveTo>
                <a:cubicBezTo>
                  <a:pt x="105893" y="290512"/>
                  <a:pt x="5881" y="581025"/>
                  <a:pt x="166" y="765810"/>
                </a:cubicBezTo>
                <a:cubicBezTo>
                  <a:pt x="-5549" y="950595"/>
                  <a:pt x="137326" y="1057275"/>
                  <a:pt x="171616" y="1108710"/>
                </a:cubicBezTo>
              </a:path>
            </a:pathLst>
          </a:custGeom>
          <a:noFill/>
          <a:ln w="76200">
            <a:solidFill>
              <a:schemeClr val="accent1"/>
            </a:solidFill>
          </a:ln>
        </p:spPr>
        <p:txBody>
          <a:bodyPr rtlCol="0" anchor="ctr"/>
          <a:lstStyle/>
          <a:p>
            <a:pPr algn="ctr"/>
            <a:endParaRPr lang="en-GB"/>
          </a:p>
        </p:txBody>
      </p:sp>
      <p:sp>
        <p:nvSpPr>
          <p:cNvPr id="4" name="TextBox 3">
            <a:extLst>
              <a:ext uri="{FF2B5EF4-FFF2-40B4-BE49-F238E27FC236}">
                <a16:creationId xmlns:a16="http://schemas.microsoft.com/office/drawing/2014/main" id="{6023235C-81FB-49D9-9D06-D79D234BEF6F}"/>
              </a:ext>
            </a:extLst>
          </p:cNvPr>
          <p:cNvSpPr txBox="1"/>
          <p:nvPr/>
        </p:nvSpPr>
        <p:spPr>
          <a:xfrm>
            <a:off x="3978693" y="2701215"/>
            <a:ext cx="309700" cy="369332"/>
          </a:xfrm>
          <a:prstGeom prst="rect">
            <a:avLst/>
          </a:prstGeom>
          <a:solidFill>
            <a:schemeClr val="bg2"/>
          </a:solidFill>
        </p:spPr>
        <p:txBody>
          <a:bodyPr wrap="none" rtlCol="0">
            <a:spAutoFit/>
          </a:bodyPr>
          <a:lstStyle/>
          <a:p>
            <a:r>
              <a:rPr lang="en-GB" dirty="0"/>
              <a:t>1</a:t>
            </a:r>
          </a:p>
        </p:txBody>
      </p:sp>
      <p:sp>
        <p:nvSpPr>
          <p:cNvPr id="22" name="TextBox 21">
            <a:extLst>
              <a:ext uri="{FF2B5EF4-FFF2-40B4-BE49-F238E27FC236}">
                <a16:creationId xmlns:a16="http://schemas.microsoft.com/office/drawing/2014/main" id="{BF6B66CC-A337-4969-A3BA-B947A216A4A0}"/>
              </a:ext>
            </a:extLst>
          </p:cNvPr>
          <p:cNvSpPr txBox="1"/>
          <p:nvPr/>
        </p:nvSpPr>
        <p:spPr>
          <a:xfrm>
            <a:off x="4670141" y="2687757"/>
            <a:ext cx="309700" cy="369332"/>
          </a:xfrm>
          <a:prstGeom prst="rect">
            <a:avLst/>
          </a:prstGeom>
          <a:solidFill>
            <a:schemeClr val="bg2"/>
          </a:solidFill>
        </p:spPr>
        <p:txBody>
          <a:bodyPr wrap="none" rtlCol="0">
            <a:spAutoFit/>
          </a:bodyPr>
          <a:lstStyle/>
          <a:p>
            <a:r>
              <a:rPr lang="en-GB" dirty="0"/>
              <a:t>2</a:t>
            </a:r>
          </a:p>
        </p:txBody>
      </p:sp>
      <p:sp>
        <p:nvSpPr>
          <p:cNvPr id="23" name="TextBox 22">
            <a:extLst>
              <a:ext uri="{FF2B5EF4-FFF2-40B4-BE49-F238E27FC236}">
                <a16:creationId xmlns:a16="http://schemas.microsoft.com/office/drawing/2014/main" id="{3FF1FBCE-23C2-4828-83B4-F186DD8C3A61}"/>
              </a:ext>
            </a:extLst>
          </p:cNvPr>
          <p:cNvSpPr txBox="1"/>
          <p:nvPr/>
        </p:nvSpPr>
        <p:spPr>
          <a:xfrm>
            <a:off x="5663168" y="2540319"/>
            <a:ext cx="309700" cy="369332"/>
          </a:xfrm>
          <a:prstGeom prst="rect">
            <a:avLst/>
          </a:prstGeom>
          <a:solidFill>
            <a:schemeClr val="bg2"/>
          </a:solidFill>
        </p:spPr>
        <p:txBody>
          <a:bodyPr wrap="none" rtlCol="0">
            <a:spAutoFit/>
          </a:bodyPr>
          <a:lstStyle/>
          <a:p>
            <a:r>
              <a:rPr lang="en-GB" dirty="0"/>
              <a:t>3</a:t>
            </a:r>
          </a:p>
        </p:txBody>
      </p:sp>
      <p:sp>
        <p:nvSpPr>
          <p:cNvPr id="24" name="TextBox 23">
            <a:extLst>
              <a:ext uri="{FF2B5EF4-FFF2-40B4-BE49-F238E27FC236}">
                <a16:creationId xmlns:a16="http://schemas.microsoft.com/office/drawing/2014/main" id="{E5F33C27-4B3C-4401-9663-6D788CAF6D62}"/>
              </a:ext>
            </a:extLst>
          </p:cNvPr>
          <p:cNvSpPr txBox="1"/>
          <p:nvPr/>
        </p:nvSpPr>
        <p:spPr>
          <a:xfrm>
            <a:off x="3913140" y="3832580"/>
            <a:ext cx="309700" cy="369332"/>
          </a:xfrm>
          <a:prstGeom prst="rect">
            <a:avLst/>
          </a:prstGeom>
          <a:solidFill>
            <a:schemeClr val="bg2"/>
          </a:solidFill>
        </p:spPr>
        <p:txBody>
          <a:bodyPr wrap="none" rtlCol="0">
            <a:spAutoFit/>
          </a:bodyPr>
          <a:lstStyle/>
          <a:p>
            <a:r>
              <a:rPr lang="en-GB" dirty="0"/>
              <a:t>4</a:t>
            </a:r>
          </a:p>
        </p:txBody>
      </p:sp>
      <p:sp>
        <p:nvSpPr>
          <p:cNvPr id="26" name="TextBox 25">
            <a:extLst>
              <a:ext uri="{FF2B5EF4-FFF2-40B4-BE49-F238E27FC236}">
                <a16:creationId xmlns:a16="http://schemas.microsoft.com/office/drawing/2014/main" id="{6B5F7065-5DCC-4B0E-B36C-B51DE6BCF879}"/>
              </a:ext>
            </a:extLst>
          </p:cNvPr>
          <p:cNvSpPr txBox="1"/>
          <p:nvPr/>
        </p:nvSpPr>
        <p:spPr>
          <a:xfrm>
            <a:off x="5889578" y="3931920"/>
            <a:ext cx="309700" cy="369332"/>
          </a:xfrm>
          <a:prstGeom prst="rect">
            <a:avLst/>
          </a:prstGeom>
          <a:solidFill>
            <a:schemeClr val="bg2"/>
          </a:solidFill>
        </p:spPr>
        <p:txBody>
          <a:bodyPr wrap="none" rtlCol="0">
            <a:spAutoFit/>
          </a:bodyPr>
          <a:lstStyle/>
          <a:p>
            <a:r>
              <a:rPr lang="en-GB" dirty="0"/>
              <a:t>6</a:t>
            </a:r>
          </a:p>
        </p:txBody>
      </p:sp>
      <p:sp>
        <p:nvSpPr>
          <p:cNvPr id="25" name="TextBox 24">
            <a:extLst>
              <a:ext uri="{FF2B5EF4-FFF2-40B4-BE49-F238E27FC236}">
                <a16:creationId xmlns:a16="http://schemas.microsoft.com/office/drawing/2014/main" id="{FEA014CF-5950-421C-B927-EB9F0DD83DFA}"/>
              </a:ext>
            </a:extLst>
          </p:cNvPr>
          <p:cNvSpPr txBox="1"/>
          <p:nvPr/>
        </p:nvSpPr>
        <p:spPr>
          <a:xfrm>
            <a:off x="4580980" y="3843242"/>
            <a:ext cx="309700" cy="369332"/>
          </a:xfrm>
          <a:prstGeom prst="rect">
            <a:avLst/>
          </a:prstGeom>
          <a:solidFill>
            <a:schemeClr val="bg2"/>
          </a:solidFill>
        </p:spPr>
        <p:txBody>
          <a:bodyPr wrap="none" rtlCol="0">
            <a:spAutoFit/>
          </a:bodyPr>
          <a:lstStyle/>
          <a:p>
            <a:r>
              <a:rPr lang="en-GB" dirty="0"/>
              <a:t>5</a:t>
            </a:r>
          </a:p>
        </p:txBody>
      </p:sp>
      <p:sp>
        <p:nvSpPr>
          <p:cNvPr id="27" name="TextBox 26">
            <a:extLst>
              <a:ext uri="{FF2B5EF4-FFF2-40B4-BE49-F238E27FC236}">
                <a16:creationId xmlns:a16="http://schemas.microsoft.com/office/drawing/2014/main" id="{CBF54297-86E0-4C2E-993D-AC62A98A0387}"/>
              </a:ext>
            </a:extLst>
          </p:cNvPr>
          <p:cNvSpPr txBox="1"/>
          <p:nvPr/>
        </p:nvSpPr>
        <p:spPr>
          <a:xfrm>
            <a:off x="5096365" y="3283508"/>
            <a:ext cx="309700" cy="369332"/>
          </a:xfrm>
          <a:prstGeom prst="rect">
            <a:avLst/>
          </a:prstGeom>
          <a:solidFill>
            <a:schemeClr val="bg2"/>
          </a:solidFill>
        </p:spPr>
        <p:txBody>
          <a:bodyPr wrap="none" rtlCol="0">
            <a:spAutoFit/>
          </a:bodyPr>
          <a:lstStyle/>
          <a:p>
            <a:r>
              <a:rPr lang="en-GB" dirty="0"/>
              <a:t>7</a:t>
            </a:r>
          </a:p>
        </p:txBody>
      </p:sp>
      <p:sp>
        <p:nvSpPr>
          <p:cNvPr id="29" name="Freeform 14">
            <a:extLst>
              <a:ext uri="{FF2B5EF4-FFF2-40B4-BE49-F238E27FC236}">
                <a16:creationId xmlns:a16="http://schemas.microsoft.com/office/drawing/2014/main" id="{86FE6A5C-FC45-4CF6-92DE-BAC4E6A66A60}"/>
              </a:ext>
            </a:extLst>
          </p:cNvPr>
          <p:cNvSpPr/>
          <p:nvPr/>
        </p:nvSpPr>
        <p:spPr>
          <a:xfrm>
            <a:off x="4090031" y="2023110"/>
            <a:ext cx="540907" cy="1154430"/>
          </a:xfrm>
          <a:custGeom>
            <a:avLst/>
            <a:gdLst>
              <a:gd name="connsiteX0" fmla="*/ 335054 w 335054"/>
              <a:gd name="connsiteY0" fmla="*/ 0 h 822960"/>
              <a:gd name="connsiteX1" fmla="*/ 3584 w 335054"/>
              <a:gd name="connsiteY1" fmla="*/ 434340 h 822960"/>
              <a:gd name="connsiteX2" fmla="*/ 163604 w 335054"/>
              <a:gd name="connsiteY2" fmla="*/ 822960 h 822960"/>
            </a:gdLst>
            <a:ahLst/>
            <a:cxnLst>
              <a:cxn ang="0">
                <a:pos x="connsiteX0" y="connsiteY0"/>
              </a:cxn>
              <a:cxn ang="0">
                <a:pos x="connsiteX1" y="connsiteY1"/>
              </a:cxn>
              <a:cxn ang="0">
                <a:pos x="connsiteX2" y="connsiteY2"/>
              </a:cxn>
            </a:cxnLst>
            <a:rect l="l" t="t" r="r" b="b"/>
            <a:pathLst>
              <a:path w="335054" h="822960">
                <a:moveTo>
                  <a:pt x="335054" y="0"/>
                </a:moveTo>
                <a:cubicBezTo>
                  <a:pt x="183606" y="148590"/>
                  <a:pt x="32159" y="297180"/>
                  <a:pt x="3584" y="434340"/>
                </a:cubicBezTo>
                <a:cubicBezTo>
                  <a:pt x="-24991" y="571500"/>
                  <a:pt x="125504" y="742950"/>
                  <a:pt x="163604" y="822960"/>
                </a:cubicBezTo>
              </a:path>
            </a:pathLst>
          </a:custGeom>
          <a:noFill/>
          <a:ln w="76200">
            <a:solidFill>
              <a:schemeClr val="accent1"/>
            </a:solidFill>
          </a:ln>
        </p:spPr>
        <p:txBody>
          <a:bodyPr rtlCol="0" anchor="ctr"/>
          <a:lstStyle/>
          <a:p>
            <a:pPr algn="ctr"/>
            <a:endParaRPr lang="en-GB"/>
          </a:p>
        </p:txBody>
      </p:sp>
      <p:sp>
        <p:nvSpPr>
          <p:cNvPr id="30" name="Freeform 15">
            <a:extLst>
              <a:ext uri="{FF2B5EF4-FFF2-40B4-BE49-F238E27FC236}">
                <a16:creationId xmlns:a16="http://schemas.microsoft.com/office/drawing/2014/main" id="{A022CB39-CD69-4EA1-9FF8-6E78FC538F0D}"/>
              </a:ext>
            </a:extLst>
          </p:cNvPr>
          <p:cNvSpPr/>
          <p:nvPr/>
        </p:nvSpPr>
        <p:spPr>
          <a:xfrm>
            <a:off x="4630938" y="2155608"/>
            <a:ext cx="356348" cy="1091215"/>
          </a:xfrm>
          <a:custGeom>
            <a:avLst/>
            <a:gdLst>
              <a:gd name="connsiteX0" fmla="*/ 125730 w 210604"/>
              <a:gd name="connsiteY0" fmla="*/ 0 h 594360"/>
              <a:gd name="connsiteX1" fmla="*/ 205740 w 210604"/>
              <a:gd name="connsiteY1" fmla="*/ 331470 h 594360"/>
              <a:gd name="connsiteX2" fmla="*/ 0 w 210604"/>
              <a:gd name="connsiteY2" fmla="*/ 594360 h 594360"/>
            </a:gdLst>
            <a:ahLst/>
            <a:cxnLst>
              <a:cxn ang="0">
                <a:pos x="connsiteX0" y="connsiteY0"/>
              </a:cxn>
              <a:cxn ang="0">
                <a:pos x="connsiteX1" y="connsiteY1"/>
              </a:cxn>
              <a:cxn ang="0">
                <a:pos x="connsiteX2" y="connsiteY2"/>
              </a:cxn>
            </a:cxnLst>
            <a:rect l="l" t="t" r="r" b="b"/>
            <a:pathLst>
              <a:path w="210604" h="594360">
                <a:moveTo>
                  <a:pt x="125730" y="0"/>
                </a:moveTo>
                <a:cubicBezTo>
                  <a:pt x="176212" y="116205"/>
                  <a:pt x="226695" y="232410"/>
                  <a:pt x="205740" y="331470"/>
                </a:cubicBezTo>
                <a:cubicBezTo>
                  <a:pt x="184785" y="430530"/>
                  <a:pt x="92392" y="512445"/>
                  <a:pt x="0" y="594360"/>
                </a:cubicBezTo>
              </a:path>
            </a:pathLst>
          </a:custGeom>
          <a:noFill/>
          <a:ln w="76200">
            <a:solidFill>
              <a:schemeClr val="accent1"/>
            </a:solidFill>
          </a:ln>
        </p:spPr>
        <p:txBody>
          <a:bodyPr rtlCol="0" anchor="ctr"/>
          <a:lstStyle/>
          <a:p>
            <a:pPr algn="ctr"/>
            <a:endParaRPr lang="en-GB"/>
          </a:p>
        </p:txBody>
      </p:sp>
      <p:sp>
        <p:nvSpPr>
          <p:cNvPr id="28" name="Freeform 13">
            <a:extLst>
              <a:ext uri="{FF2B5EF4-FFF2-40B4-BE49-F238E27FC236}">
                <a16:creationId xmlns:a16="http://schemas.microsoft.com/office/drawing/2014/main" id="{5B56D55E-B16F-49F4-84C9-F66FD425A1F4}"/>
              </a:ext>
            </a:extLst>
          </p:cNvPr>
          <p:cNvSpPr/>
          <p:nvPr/>
        </p:nvSpPr>
        <p:spPr>
          <a:xfrm>
            <a:off x="4987286" y="2023110"/>
            <a:ext cx="1154430" cy="1165860"/>
          </a:xfrm>
          <a:custGeom>
            <a:avLst/>
            <a:gdLst>
              <a:gd name="connsiteX0" fmla="*/ 0 w 1154430"/>
              <a:gd name="connsiteY0" fmla="*/ 0 h 1165860"/>
              <a:gd name="connsiteX1" fmla="*/ 788670 w 1154430"/>
              <a:gd name="connsiteY1" fmla="*/ 251460 h 1165860"/>
              <a:gd name="connsiteX2" fmla="*/ 1154430 w 1154430"/>
              <a:gd name="connsiteY2" fmla="*/ 1165860 h 1165860"/>
            </a:gdLst>
            <a:ahLst/>
            <a:cxnLst>
              <a:cxn ang="0">
                <a:pos x="connsiteX0" y="connsiteY0"/>
              </a:cxn>
              <a:cxn ang="0">
                <a:pos x="connsiteX1" y="connsiteY1"/>
              </a:cxn>
              <a:cxn ang="0">
                <a:pos x="connsiteX2" y="connsiteY2"/>
              </a:cxn>
            </a:cxnLst>
            <a:rect l="l" t="t" r="r" b="b"/>
            <a:pathLst>
              <a:path w="1154430" h="1165860">
                <a:moveTo>
                  <a:pt x="0" y="0"/>
                </a:moveTo>
                <a:cubicBezTo>
                  <a:pt x="298132" y="28575"/>
                  <a:pt x="596265" y="57150"/>
                  <a:pt x="788670" y="251460"/>
                </a:cubicBezTo>
                <a:cubicBezTo>
                  <a:pt x="981075" y="445770"/>
                  <a:pt x="1067752" y="805815"/>
                  <a:pt x="1154430" y="1165860"/>
                </a:cubicBezTo>
              </a:path>
            </a:pathLst>
          </a:custGeom>
          <a:noFill/>
          <a:ln w="76200">
            <a:solidFill>
              <a:schemeClr val="accent1"/>
            </a:solidFill>
          </a:ln>
        </p:spPr>
        <p:txBody>
          <a:bodyPr rtlCol="0" anchor="ctr"/>
          <a:lstStyle/>
          <a:p>
            <a:pPr algn="ctr"/>
            <a:endParaRPr lang="en-GB"/>
          </a:p>
        </p:txBody>
      </p:sp>
      <p:sp>
        <p:nvSpPr>
          <p:cNvPr id="31" name="Freeform 16">
            <a:extLst>
              <a:ext uri="{FF2B5EF4-FFF2-40B4-BE49-F238E27FC236}">
                <a16:creationId xmlns:a16="http://schemas.microsoft.com/office/drawing/2014/main" id="{E3B47433-F43C-4A2E-940C-2D4B5979E88A}"/>
              </a:ext>
            </a:extLst>
          </p:cNvPr>
          <p:cNvSpPr/>
          <p:nvPr/>
        </p:nvSpPr>
        <p:spPr>
          <a:xfrm>
            <a:off x="4656568" y="3360421"/>
            <a:ext cx="1336558" cy="68580"/>
          </a:xfrm>
          <a:custGeom>
            <a:avLst/>
            <a:gdLst>
              <a:gd name="connsiteX0" fmla="*/ 0 w 1085850"/>
              <a:gd name="connsiteY0" fmla="*/ 0 h 331470"/>
              <a:gd name="connsiteX1" fmla="*/ 445770 w 1085850"/>
              <a:gd name="connsiteY1" fmla="*/ 285750 h 331470"/>
              <a:gd name="connsiteX2" fmla="*/ 1085850 w 1085850"/>
              <a:gd name="connsiteY2" fmla="*/ 331470 h 331470"/>
            </a:gdLst>
            <a:ahLst/>
            <a:cxnLst>
              <a:cxn ang="0">
                <a:pos x="connsiteX0" y="connsiteY0"/>
              </a:cxn>
              <a:cxn ang="0">
                <a:pos x="connsiteX1" y="connsiteY1"/>
              </a:cxn>
              <a:cxn ang="0">
                <a:pos x="connsiteX2" y="connsiteY2"/>
              </a:cxn>
            </a:cxnLst>
            <a:rect l="l" t="t" r="r" b="b"/>
            <a:pathLst>
              <a:path w="1085850" h="331470">
                <a:moveTo>
                  <a:pt x="0" y="0"/>
                </a:moveTo>
                <a:cubicBezTo>
                  <a:pt x="132397" y="115252"/>
                  <a:pt x="264795" y="230505"/>
                  <a:pt x="445770" y="285750"/>
                </a:cubicBezTo>
                <a:cubicBezTo>
                  <a:pt x="626745" y="340995"/>
                  <a:pt x="1059180" y="320040"/>
                  <a:pt x="1085850" y="331470"/>
                </a:cubicBezTo>
              </a:path>
            </a:pathLst>
          </a:custGeom>
          <a:noFill/>
          <a:ln w="76200">
            <a:solidFill>
              <a:schemeClr val="accent1"/>
            </a:solidFill>
          </a:ln>
        </p:spPr>
        <p:txBody>
          <a:bodyPr rtlCol="0" anchor="ctr"/>
          <a:lstStyle/>
          <a:p>
            <a:pPr algn="ctr"/>
            <a:endParaRPr lang="en-GB"/>
          </a:p>
        </p:txBody>
      </p:sp>
      <p:sp>
        <p:nvSpPr>
          <p:cNvPr id="34" name="Freeform 20">
            <a:extLst>
              <a:ext uri="{FF2B5EF4-FFF2-40B4-BE49-F238E27FC236}">
                <a16:creationId xmlns:a16="http://schemas.microsoft.com/office/drawing/2014/main" id="{979E38E5-B4BD-4B5C-A069-96CA82CBCD5F}"/>
              </a:ext>
            </a:extLst>
          </p:cNvPr>
          <p:cNvSpPr/>
          <p:nvPr/>
        </p:nvSpPr>
        <p:spPr>
          <a:xfrm>
            <a:off x="3998425" y="3474720"/>
            <a:ext cx="205906" cy="1108710"/>
          </a:xfrm>
          <a:custGeom>
            <a:avLst/>
            <a:gdLst>
              <a:gd name="connsiteX0" fmla="*/ 205906 w 205906"/>
              <a:gd name="connsiteY0" fmla="*/ 0 h 1108710"/>
              <a:gd name="connsiteX1" fmla="*/ 166 w 205906"/>
              <a:gd name="connsiteY1" fmla="*/ 765810 h 1108710"/>
              <a:gd name="connsiteX2" fmla="*/ 171616 w 205906"/>
              <a:gd name="connsiteY2" fmla="*/ 1108710 h 1108710"/>
            </a:gdLst>
            <a:ahLst/>
            <a:cxnLst>
              <a:cxn ang="0">
                <a:pos x="connsiteX0" y="connsiteY0"/>
              </a:cxn>
              <a:cxn ang="0">
                <a:pos x="connsiteX1" y="connsiteY1"/>
              </a:cxn>
              <a:cxn ang="0">
                <a:pos x="connsiteX2" y="connsiteY2"/>
              </a:cxn>
            </a:cxnLst>
            <a:rect l="l" t="t" r="r" b="b"/>
            <a:pathLst>
              <a:path w="205906" h="1108710">
                <a:moveTo>
                  <a:pt x="205906" y="0"/>
                </a:moveTo>
                <a:cubicBezTo>
                  <a:pt x="105893" y="290512"/>
                  <a:pt x="5881" y="581025"/>
                  <a:pt x="166" y="765810"/>
                </a:cubicBezTo>
                <a:cubicBezTo>
                  <a:pt x="-5549" y="950595"/>
                  <a:pt x="137326" y="1057275"/>
                  <a:pt x="171616" y="1108710"/>
                </a:cubicBezTo>
              </a:path>
            </a:pathLst>
          </a:custGeom>
          <a:noFill/>
          <a:ln w="76200">
            <a:solidFill>
              <a:schemeClr val="accent1"/>
            </a:solidFill>
          </a:ln>
        </p:spPr>
        <p:txBody>
          <a:bodyPr rtlCol="0" anchor="ctr"/>
          <a:lstStyle/>
          <a:p>
            <a:pPr algn="ctr"/>
            <a:endParaRPr lang="en-GB"/>
          </a:p>
        </p:txBody>
      </p:sp>
      <p:sp>
        <p:nvSpPr>
          <p:cNvPr id="32" name="Freeform 18">
            <a:extLst>
              <a:ext uri="{FF2B5EF4-FFF2-40B4-BE49-F238E27FC236}">
                <a16:creationId xmlns:a16="http://schemas.microsoft.com/office/drawing/2014/main" id="{1CE818EA-3A1C-4946-92B7-683651CDCE7B}"/>
              </a:ext>
            </a:extLst>
          </p:cNvPr>
          <p:cNvSpPr/>
          <p:nvPr/>
        </p:nvSpPr>
        <p:spPr>
          <a:xfrm>
            <a:off x="4570091" y="3600449"/>
            <a:ext cx="45719" cy="974439"/>
          </a:xfrm>
          <a:custGeom>
            <a:avLst/>
            <a:gdLst>
              <a:gd name="connsiteX0" fmla="*/ 262890 w 368253"/>
              <a:gd name="connsiteY0" fmla="*/ 0 h 845820"/>
              <a:gd name="connsiteX1" fmla="*/ 354330 w 368253"/>
              <a:gd name="connsiteY1" fmla="*/ 457200 h 845820"/>
              <a:gd name="connsiteX2" fmla="*/ 0 w 368253"/>
              <a:gd name="connsiteY2" fmla="*/ 845820 h 845820"/>
            </a:gdLst>
            <a:ahLst/>
            <a:cxnLst>
              <a:cxn ang="0">
                <a:pos x="connsiteX0" y="connsiteY0"/>
              </a:cxn>
              <a:cxn ang="0">
                <a:pos x="connsiteX1" y="connsiteY1"/>
              </a:cxn>
              <a:cxn ang="0">
                <a:pos x="connsiteX2" y="connsiteY2"/>
              </a:cxn>
            </a:cxnLst>
            <a:rect l="l" t="t" r="r" b="b"/>
            <a:pathLst>
              <a:path w="368253" h="845820">
                <a:moveTo>
                  <a:pt x="262890" y="0"/>
                </a:moveTo>
                <a:cubicBezTo>
                  <a:pt x="330517" y="158115"/>
                  <a:pt x="398145" y="316230"/>
                  <a:pt x="354330" y="457200"/>
                </a:cubicBezTo>
                <a:cubicBezTo>
                  <a:pt x="310515" y="598170"/>
                  <a:pt x="155257" y="721995"/>
                  <a:pt x="0" y="845820"/>
                </a:cubicBezTo>
              </a:path>
            </a:pathLst>
          </a:custGeom>
          <a:noFill/>
          <a:ln w="76200">
            <a:solidFill>
              <a:schemeClr val="accent1"/>
            </a:solidFill>
          </a:ln>
        </p:spPr>
        <p:txBody>
          <a:bodyPr rtlCol="0" anchor="ctr"/>
          <a:lstStyle/>
          <a:p>
            <a:pPr algn="ctr"/>
            <a:endParaRPr lang="en-GB"/>
          </a:p>
        </p:txBody>
      </p:sp>
      <p:sp>
        <p:nvSpPr>
          <p:cNvPr id="33" name="Freeform 19">
            <a:extLst>
              <a:ext uri="{FF2B5EF4-FFF2-40B4-BE49-F238E27FC236}">
                <a16:creationId xmlns:a16="http://schemas.microsoft.com/office/drawing/2014/main" id="{E8234EDE-D0E1-42B0-A5B8-4E85C86B1264}"/>
              </a:ext>
            </a:extLst>
          </p:cNvPr>
          <p:cNvSpPr/>
          <p:nvPr/>
        </p:nvSpPr>
        <p:spPr>
          <a:xfrm>
            <a:off x="4639423" y="3680460"/>
            <a:ext cx="1605164" cy="1283486"/>
          </a:xfrm>
          <a:custGeom>
            <a:avLst/>
            <a:gdLst>
              <a:gd name="connsiteX0" fmla="*/ 0 w 1680210"/>
              <a:gd name="connsiteY0" fmla="*/ 674370 h 757269"/>
              <a:gd name="connsiteX1" fmla="*/ 914400 w 1680210"/>
              <a:gd name="connsiteY1" fmla="*/ 697230 h 757269"/>
              <a:gd name="connsiteX2" fmla="*/ 1680210 w 1680210"/>
              <a:gd name="connsiteY2" fmla="*/ 0 h 757269"/>
            </a:gdLst>
            <a:ahLst/>
            <a:cxnLst>
              <a:cxn ang="0">
                <a:pos x="connsiteX0" y="connsiteY0"/>
              </a:cxn>
              <a:cxn ang="0">
                <a:pos x="connsiteX1" y="connsiteY1"/>
              </a:cxn>
              <a:cxn ang="0">
                <a:pos x="connsiteX2" y="connsiteY2"/>
              </a:cxn>
            </a:cxnLst>
            <a:rect l="l" t="t" r="r" b="b"/>
            <a:pathLst>
              <a:path w="1680210" h="757269">
                <a:moveTo>
                  <a:pt x="0" y="674370"/>
                </a:moveTo>
                <a:cubicBezTo>
                  <a:pt x="317182" y="741997"/>
                  <a:pt x="634365" y="809625"/>
                  <a:pt x="914400" y="697230"/>
                </a:cubicBezTo>
                <a:cubicBezTo>
                  <a:pt x="1194435" y="584835"/>
                  <a:pt x="1541145" y="87630"/>
                  <a:pt x="1680210" y="0"/>
                </a:cubicBezTo>
              </a:path>
            </a:pathLst>
          </a:custGeom>
          <a:noFill/>
          <a:ln w="76200">
            <a:solidFill>
              <a:schemeClr val="accent1"/>
            </a:solidFill>
          </a:ln>
        </p:spPr>
        <p:txBody>
          <a:bodyPr rtlCol="0" anchor="ctr"/>
          <a:lstStyle/>
          <a:p>
            <a:pPr algn="ctr"/>
            <a:endParaRPr lang="en-GB"/>
          </a:p>
        </p:txBody>
      </p:sp>
    </p:spTree>
    <p:extLst>
      <p:ext uri="{BB962C8B-B14F-4D97-AF65-F5344CB8AC3E}">
        <p14:creationId xmlns:p14="http://schemas.microsoft.com/office/powerpoint/2010/main" val="425969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4" grpId="0" animBg="1"/>
      <p:bldP spid="15" grpId="0" animBg="1"/>
      <p:bldP spid="16" grpId="0" animBg="1"/>
      <p:bldP spid="17" grpId="0" animBg="1"/>
      <p:bldP spid="19" grpId="0" animBg="1"/>
      <p:bldP spid="20" grpId="0" animBg="1"/>
      <p:bldP spid="21" grpId="0" animBg="1"/>
      <p:bldP spid="4" grpId="0" animBg="1"/>
      <p:bldP spid="22" grpId="0" animBg="1"/>
      <p:bldP spid="23" grpId="0" animBg="1"/>
      <p:bldP spid="24" grpId="0" animBg="1"/>
      <p:bldP spid="26" grpId="0" animBg="1"/>
      <p:bldP spid="25" grpId="0" animBg="1"/>
      <p:bldP spid="27" grpId="0" animBg="1"/>
      <p:bldP spid="29" grpId="0" animBg="1"/>
      <p:bldP spid="30" grpId="0" animBg="1"/>
      <p:bldP spid="28" grpId="0" animBg="1"/>
      <p:bldP spid="31" grpId="0" animBg="1"/>
      <p:bldP spid="34"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05" y="1647874"/>
            <a:ext cx="4518660" cy="3611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Solving the Königsberg Bridge Problem</a:t>
            </a:r>
          </a:p>
        </p:txBody>
      </p:sp>
      <p:sp>
        <p:nvSpPr>
          <p:cNvPr id="11" name="Freeform 10"/>
          <p:cNvSpPr/>
          <p:nvPr/>
        </p:nvSpPr>
        <p:spPr>
          <a:xfrm>
            <a:off x="5703570" y="2201329"/>
            <a:ext cx="1051560" cy="1124801"/>
          </a:xfrm>
          <a:custGeom>
            <a:avLst/>
            <a:gdLst>
              <a:gd name="connsiteX0" fmla="*/ 0 w 1051560"/>
              <a:gd name="connsiteY0" fmla="*/ 16091 h 1124801"/>
              <a:gd name="connsiteX1" fmla="*/ 685800 w 1051560"/>
              <a:gd name="connsiteY1" fmla="*/ 153251 h 1124801"/>
              <a:gd name="connsiteX2" fmla="*/ 1051560 w 1051560"/>
              <a:gd name="connsiteY2" fmla="*/ 1124801 h 1124801"/>
            </a:gdLst>
            <a:ahLst/>
            <a:cxnLst>
              <a:cxn ang="0">
                <a:pos x="connsiteX0" y="connsiteY0"/>
              </a:cxn>
              <a:cxn ang="0">
                <a:pos x="connsiteX1" y="connsiteY1"/>
              </a:cxn>
              <a:cxn ang="0">
                <a:pos x="connsiteX2" y="connsiteY2"/>
              </a:cxn>
            </a:cxnLst>
            <a:rect l="l" t="t" r="r" b="b"/>
            <a:pathLst>
              <a:path w="1051560" h="1124801">
                <a:moveTo>
                  <a:pt x="0" y="16091"/>
                </a:moveTo>
                <a:cubicBezTo>
                  <a:pt x="255270" y="-7722"/>
                  <a:pt x="510540" y="-31534"/>
                  <a:pt x="685800" y="153251"/>
                </a:cubicBezTo>
                <a:cubicBezTo>
                  <a:pt x="861060" y="338036"/>
                  <a:pt x="1051560" y="1124801"/>
                  <a:pt x="1051560" y="1124801"/>
                </a:cubicBezTo>
              </a:path>
            </a:pathLst>
          </a:custGeom>
          <a:noFill/>
        </p:spPr>
        <p:txBody>
          <a:bodyPr rtlCol="0" anchor="ctr"/>
          <a:lstStyle/>
          <a:p>
            <a:pPr algn="ctr"/>
            <a:endParaRPr lang="en-GB"/>
          </a:p>
        </p:txBody>
      </p:sp>
      <p:sp>
        <p:nvSpPr>
          <p:cNvPr id="12" name="Freeform 11"/>
          <p:cNvSpPr/>
          <p:nvPr/>
        </p:nvSpPr>
        <p:spPr>
          <a:xfrm>
            <a:off x="4924825" y="2308860"/>
            <a:ext cx="115805" cy="712046"/>
          </a:xfrm>
          <a:custGeom>
            <a:avLst/>
            <a:gdLst>
              <a:gd name="connsiteX0" fmla="*/ 115805 w 115805"/>
              <a:gd name="connsiteY0" fmla="*/ 0 h 712046"/>
              <a:gd name="connsiteX1" fmla="*/ 12935 w 115805"/>
              <a:gd name="connsiteY1" fmla="*/ 662940 h 712046"/>
              <a:gd name="connsiteX2" fmla="*/ 1505 w 115805"/>
              <a:gd name="connsiteY2" fmla="*/ 662940 h 712046"/>
            </a:gdLst>
            <a:ahLst/>
            <a:cxnLst>
              <a:cxn ang="0">
                <a:pos x="connsiteX0" y="connsiteY0"/>
              </a:cxn>
              <a:cxn ang="0">
                <a:pos x="connsiteX1" y="connsiteY1"/>
              </a:cxn>
              <a:cxn ang="0">
                <a:pos x="connsiteX2" y="connsiteY2"/>
              </a:cxn>
            </a:cxnLst>
            <a:rect l="l" t="t" r="r" b="b"/>
            <a:pathLst>
              <a:path w="115805" h="712046">
                <a:moveTo>
                  <a:pt x="115805" y="0"/>
                </a:moveTo>
                <a:cubicBezTo>
                  <a:pt x="72942" y="276225"/>
                  <a:pt x="31985" y="552450"/>
                  <a:pt x="12935" y="662940"/>
                </a:cubicBezTo>
                <a:cubicBezTo>
                  <a:pt x="-6115" y="773430"/>
                  <a:pt x="1505" y="662940"/>
                  <a:pt x="1505" y="662940"/>
                </a:cubicBezTo>
              </a:path>
            </a:pathLst>
          </a:custGeom>
          <a:noFill/>
        </p:spPr>
        <p:txBody>
          <a:bodyPr rtlCol="0" anchor="ctr"/>
          <a:lstStyle/>
          <a:p>
            <a:pPr algn="ctr"/>
            <a:endParaRPr lang="en-GB"/>
          </a:p>
        </p:txBody>
      </p:sp>
      <p:pic>
        <p:nvPicPr>
          <p:cNvPr id="5124" name="Picture 4" descr="Image result for konigsberg bridge problem">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9938" y="1093019"/>
            <a:ext cx="2235175" cy="25452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03825" y="1726728"/>
            <a:ext cx="346570" cy="369332"/>
          </a:xfrm>
          <a:prstGeom prst="rect">
            <a:avLst/>
          </a:prstGeom>
          <a:noFill/>
        </p:spPr>
        <p:txBody>
          <a:bodyPr wrap="none" rtlCol="0">
            <a:spAutoFit/>
          </a:bodyPr>
          <a:lstStyle/>
          <a:p>
            <a:pPr algn="ctr"/>
            <a:r>
              <a:rPr lang="en-GB" b="1" dirty="0">
                <a:solidFill>
                  <a:schemeClr val="bg1"/>
                </a:solidFill>
              </a:rPr>
              <a:t>A</a:t>
            </a:r>
          </a:p>
        </p:txBody>
      </p:sp>
      <p:sp>
        <p:nvSpPr>
          <p:cNvPr id="23" name="TextBox 22"/>
          <p:cNvSpPr txBox="1"/>
          <p:nvPr/>
        </p:nvSpPr>
        <p:spPr>
          <a:xfrm>
            <a:off x="741932" y="3160513"/>
            <a:ext cx="328936" cy="369332"/>
          </a:xfrm>
          <a:prstGeom prst="rect">
            <a:avLst/>
          </a:prstGeom>
          <a:noFill/>
        </p:spPr>
        <p:txBody>
          <a:bodyPr wrap="none" rtlCol="0">
            <a:spAutoFit/>
          </a:bodyPr>
          <a:lstStyle/>
          <a:p>
            <a:pPr algn="ctr"/>
            <a:r>
              <a:rPr lang="en-GB" b="1" dirty="0">
                <a:solidFill>
                  <a:schemeClr val="bg1"/>
                </a:solidFill>
              </a:rPr>
              <a:t>C</a:t>
            </a:r>
          </a:p>
        </p:txBody>
      </p:sp>
      <p:sp>
        <p:nvSpPr>
          <p:cNvPr id="24" name="TextBox 23"/>
          <p:cNvSpPr txBox="1"/>
          <p:nvPr/>
        </p:nvSpPr>
        <p:spPr>
          <a:xfrm>
            <a:off x="4423585" y="3156704"/>
            <a:ext cx="354585" cy="369332"/>
          </a:xfrm>
          <a:prstGeom prst="rect">
            <a:avLst/>
          </a:prstGeom>
          <a:noFill/>
        </p:spPr>
        <p:txBody>
          <a:bodyPr wrap="none" rtlCol="0">
            <a:spAutoFit/>
          </a:bodyPr>
          <a:lstStyle/>
          <a:p>
            <a:pPr algn="ctr"/>
            <a:r>
              <a:rPr lang="en-GB" b="1" dirty="0">
                <a:solidFill>
                  <a:schemeClr val="bg1"/>
                </a:solidFill>
              </a:rPr>
              <a:t>D</a:t>
            </a:r>
          </a:p>
        </p:txBody>
      </p:sp>
      <p:sp>
        <p:nvSpPr>
          <p:cNvPr id="25" name="TextBox 24"/>
          <p:cNvSpPr txBox="1"/>
          <p:nvPr/>
        </p:nvSpPr>
        <p:spPr>
          <a:xfrm>
            <a:off x="2603186" y="4599022"/>
            <a:ext cx="328936" cy="369332"/>
          </a:xfrm>
          <a:prstGeom prst="rect">
            <a:avLst/>
          </a:prstGeom>
          <a:noFill/>
        </p:spPr>
        <p:txBody>
          <a:bodyPr wrap="none" rtlCol="0">
            <a:spAutoFit/>
          </a:bodyPr>
          <a:lstStyle/>
          <a:p>
            <a:pPr algn="ctr"/>
            <a:r>
              <a:rPr lang="en-GB" b="1" dirty="0">
                <a:solidFill>
                  <a:schemeClr val="bg1"/>
                </a:solidFill>
              </a:rPr>
              <a:t>B</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2753" y="2201329"/>
            <a:ext cx="2898496" cy="229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630" y="3958848"/>
            <a:ext cx="3542125" cy="18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4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result for konigsberg brid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9593" y="1687734"/>
            <a:ext cx="4523899" cy="3565192"/>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Kaliningrad Today</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357" y="1521594"/>
            <a:ext cx="4458823" cy="4084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305940" y="1879687"/>
            <a:ext cx="346570" cy="369332"/>
          </a:xfrm>
          <a:prstGeom prst="rect">
            <a:avLst/>
          </a:prstGeom>
          <a:noFill/>
        </p:spPr>
        <p:txBody>
          <a:bodyPr wrap="none" rtlCol="0">
            <a:spAutoFit/>
          </a:bodyPr>
          <a:lstStyle/>
          <a:p>
            <a:pPr algn="ctr"/>
            <a:r>
              <a:rPr lang="en-GB" b="1" dirty="0">
                <a:solidFill>
                  <a:schemeClr val="bg1"/>
                </a:solidFill>
              </a:rPr>
              <a:t>A</a:t>
            </a:r>
          </a:p>
        </p:txBody>
      </p:sp>
      <p:sp>
        <p:nvSpPr>
          <p:cNvPr id="10" name="TextBox 9"/>
          <p:cNvSpPr txBox="1"/>
          <p:nvPr/>
        </p:nvSpPr>
        <p:spPr>
          <a:xfrm>
            <a:off x="6442444" y="3290612"/>
            <a:ext cx="332142" cy="369332"/>
          </a:xfrm>
          <a:prstGeom prst="rect">
            <a:avLst/>
          </a:prstGeom>
          <a:noFill/>
        </p:spPr>
        <p:txBody>
          <a:bodyPr wrap="none" rtlCol="0">
            <a:spAutoFit/>
          </a:bodyPr>
          <a:lstStyle/>
          <a:p>
            <a:pPr algn="ctr"/>
            <a:r>
              <a:rPr lang="en-GB" b="1" dirty="0">
                <a:solidFill>
                  <a:schemeClr val="bg1"/>
                </a:solidFill>
              </a:rPr>
              <a:t>C</a:t>
            </a:r>
          </a:p>
        </p:txBody>
      </p:sp>
      <p:sp>
        <p:nvSpPr>
          <p:cNvPr id="11" name="TextBox 10"/>
          <p:cNvSpPr txBox="1"/>
          <p:nvPr/>
        </p:nvSpPr>
        <p:spPr>
          <a:xfrm>
            <a:off x="10123113" y="3312246"/>
            <a:ext cx="354585" cy="369332"/>
          </a:xfrm>
          <a:prstGeom prst="rect">
            <a:avLst/>
          </a:prstGeom>
          <a:noFill/>
        </p:spPr>
        <p:txBody>
          <a:bodyPr wrap="none" rtlCol="0">
            <a:spAutoFit/>
          </a:bodyPr>
          <a:lstStyle/>
          <a:p>
            <a:pPr algn="ctr"/>
            <a:r>
              <a:rPr lang="en-GB" b="1" dirty="0">
                <a:solidFill>
                  <a:schemeClr val="bg1"/>
                </a:solidFill>
              </a:rPr>
              <a:t>D</a:t>
            </a:r>
          </a:p>
        </p:txBody>
      </p:sp>
      <p:sp>
        <p:nvSpPr>
          <p:cNvPr id="12" name="TextBox 11"/>
          <p:cNvSpPr txBox="1"/>
          <p:nvPr/>
        </p:nvSpPr>
        <p:spPr>
          <a:xfrm>
            <a:off x="8305300" y="4763411"/>
            <a:ext cx="328936" cy="369332"/>
          </a:xfrm>
          <a:prstGeom prst="rect">
            <a:avLst/>
          </a:prstGeom>
          <a:noFill/>
        </p:spPr>
        <p:txBody>
          <a:bodyPr wrap="none" rtlCol="0">
            <a:spAutoFit/>
          </a:bodyPr>
          <a:lstStyle/>
          <a:p>
            <a:pPr algn="ctr"/>
            <a:r>
              <a:rPr lang="en-GB" b="1" dirty="0">
                <a:solidFill>
                  <a:schemeClr val="bg1"/>
                </a:solidFill>
              </a:rPr>
              <a:t>B</a:t>
            </a:r>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117" y="1694103"/>
            <a:ext cx="4524375" cy="3562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111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AF90-E057-4FB4-85B2-64960B388AB1}"/>
              </a:ext>
            </a:extLst>
          </p:cNvPr>
          <p:cNvSpPr>
            <a:spLocks noGrp="1"/>
          </p:cNvSpPr>
          <p:nvPr>
            <p:ph type="title"/>
          </p:nvPr>
        </p:nvSpPr>
        <p:spPr/>
        <p:txBody>
          <a:bodyPr/>
          <a:lstStyle/>
          <a:p>
            <a:r>
              <a:rPr lang="en-AU" dirty="0"/>
              <a:t>Graph Theory: Directed Graph</a:t>
            </a:r>
          </a:p>
        </p:txBody>
      </p:sp>
      <p:sp>
        <p:nvSpPr>
          <p:cNvPr id="4" name="Content Placeholder 3">
            <a:extLst>
              <a:ext uri="{FF2B5EF4-FFF2-40B4-BE49-F238E27FC236}">
                <a16:creationId xmlns:a16="http://schemas.microsoft.com/office/drawing/2014/main" id="{F0EE635C-CAD4-4B75-83F1-E0CF05147FFA}"/>
              </a:ext>
            </a:extLst>
          </p:cNvPr>
          <p:cNvSpPr>
            <a:spLocks noGrp="1"/>
          </p:cNvSpPr>
          <p:nvPr>
            <p:ph idx="1"/>
          </p:nvPr>
        </p:nvSpPr>
        <p:spPr>
          <a:xfrm>
            <a:off x="360125" y="1439814"/>
            <a:ext cx="10800913" cy="2437590"/>
          </a:xfrm>
          <a:prstGeom prst="rect">
            <a:avLst/>
          </a:prstGeom>
        </p:spPr>
        <p:txBody>
          <a:bodyPr wrap="square">
            <a:spAutoFit/>
          </a:bodyPr>
          <a:lstStyle/>
          <a:p>
            <a:r>
              <a:rPr lang="en-AU" sz="2400" dirty="0">
                <a:solidFill>
                  <a:srgbClr val="000000"/>
                </a:solidFill>
                <a:latin typeface="&amp;quot"/>
              </a:rPr>
              <a:t>Definition</a:t>
            </a:r>
          </a:p>
          <a:p>
            <a:r>
              <a:rPr lang="en-AU" sz="2400" dirty="0">
                <a:solidFill>
                  <a:srgbClr val="222222"/>
                </a:solidFill>
                <a:latin typeface="Arial" panose="020B0604020202020204" pitchFamily="34" charset="0"/>
              </a:rPr>
              <a:t>In formal terms, a directed graph is an ordered pair </a:t>
            </a:r>
            <a:r>
              <a:rPr lang="en-AU" sz="2400" i="1" dirty="0">
                <a:solidFill>
                  <a:srgbClr val="222222"/>
                </a:solidFill>
                <a:latin typeface="Arial" panose="020B0604020202020204" pitchFamily="34" charset="0"/>
              </a:rPr>
              <a:t>G</a:t>
            </a:r>
            <a:r>
              <a:rPr lang="en-AU" sz="2400" dirty="0">
                <a:solidFill>
                  <a:srgbClr val="222222"/>
                </a:solidFill>
                <a:latin typeface="Arial" panose="020B0604020202020204" pitchFamily="34" charset="0"/>
              </a:rPr>
              <a:t> = (</a:t>
            </a:r>
            <a:r>
              <a:rPr lang="en-AU" sz="2400" i="1" dirty="0">
                <a:solidFill>
                  <a:srgbClr val="222222"/>
                </a:solidFill>
                <a:latin typeface="Arial" panose="020B0604020202020204" pitchFamily="34" charset="0"/>
              </a:rPr>
              <a:t>V</a:t>
            </a:r>
            <a:r>
              <a:rPr lang="en-AU" sz="2400" dirty="0">
                <a:solidFill>
                  <a:srgbClr val="222222"/>
                </a:solidFill>
                <a:latin typeface="Arial" panose="020B0604020202020204" pitchFamily="34" charset="0"/>
              </a:rPr>
              <a:t>, </a:t>
            </a:r>
            <a:r>
              <a:rPr lang="en-AU" sz="2400" i="1" dirty="0">
                <a:solidFill>
                  <a:srgbClr val="222222"/>
                </a:solidFill>
                <a:latin typeface="Arial" panose="020B0604020202020204" pitchFamily="34" charset="0"/>
              </a:rPr>
              <a:t>A</a:t>
            </a:r>
            <a:r>
              <a:rPr lang="en-AU" sz="2400" dirty="0">
                <a:solidFill>
                  <a:srgbClr val="222222"/>
                </a:solidFill>
                <a:latin typeface="Arial" panose="020B0604020202020204" pitchFamily="34" charset="0"/>
              </a:rPr>
              <a:t>) where</a:t>
            </a:r>
          </a:p>
          <a:p>
            <a:pPr>
              <a:buFont typeface="Arial" panose="020B0604020202020204" pitchFamily="34" charset="0"/>
              <a:buChar char="•"/>
            </a:pPr>
            <a:r>
              <a:rPr lang="en-AU" sz="2400" i="1" dirty="0">
                <a:solidFill>
                  <a:srgbClr val="222222"/>
                </a:solidFill>
                <a:latin typeface="Arial" panose="020B0604020202020204" pitchFamily="34" charset="0"/>
              </a:rPr>
              <a:t>V</a:t>
            </a:r>
            <a:r>
              <a:rPr lang="en-AU" sz="2400" dirty="0">
                <a:solidFill>
                  <a:srgbClr val="222222"/>
                </a:solidFill>
                <a:latin typeface="Arial" panose="020B0604020202020204" pitchFamily="34" charset="0"/>
              </a:rPr>
              <a:t> is a </a:t>
            </a:r>
            <a:r>
              <a:rPr lang="en-AU" sz="2400" dirty="0">
                <a:solidFill>
                  <a:srgbClr val="0645AD"/>
                </a:solidFill>
                <a:latin typeface="Arial" panose="020B0604020202020204" pitchFamily="34" charset="0"/>
                <a:hlinkClick r:id="rId3" tooltip="Set (mathematics)"/>
              </a:rPr>
              <a:t>set</a:t>
            </a:r>
            <a:r>
              <a:rPr lang="en-AU" sz="2400" dirty="0">
                <a:solidFill>
                  <a:srgbClr val="222222"/>
                </a:solidFill>
                <a:latin typeface="Arial" panose="020B0604020202020204" pitchFamily="34" charset="0"/>
              </a:rPr>
              <a:t> whose </a:t>
            </a:r>
            <a:r>
              <a:rPr lang="en-AU" sz="2400" dirty="0">
                <a:solidFill>
                  <a:srgbClr val="0645AD"/>
                </a:solidFill>
                <a:latin typeface="Arial" panose="020B0604020202020204" pitchFamily="34" charset="0"/>
                <a:hlinkClick r:id="rId4" tooltip="Element (mathematics)"/>
              </a:rPr>
              <a:t>elements</a:t>
            </a:r>
            <a:r>
              <a:rPr lang="en-AU" sz="2400" dirty="0">
                <a:solidFill>
                  <a:srgbClr val="222222"/>
                </a:solidFill>
                <a:latin typeface="Arial" panose="020B0604020202020204" pitchFamily="34" charset="0"/>
              </a:rPr>
              <a:t> are called </a:t>
            </a:r>
            <a:r>
              <a:rPr lang="en-AU" sz="2400" i="1" dirty="0">
                <a:solidFill>
                  <a:srgbClr val="222222"/>
                </a:solidFill>
                <a:latin typeface="Arial" panose="020B0604020202020204" pitchFamily="34" charset="0"/>
              </a:rPr>
              <a:t>vertices</a:t>
            </a:r>
            <a:r>
              <a:rPr lang="en-AU" sz="2400" dirty="0">
                <a:solidFill>
                  <a:srgbClr val="222222"/>
                </a:solidFill>
                <a:latin typeface="Arial" panose="020B0604020202020204" pitchFamily="34" charset="0"/>
              </a:rPr>
              <a:t>, </a:t>
            </a:r>
            <a:r>
              <a:rPr lang="en-AU" sz="2400" i="1" dirty="0">
                <a:solidFill>
                  <a:srgbClr val="222222"/>
                </a:solidFill>
                <a:latin typeface="Arial" panose="020B0604020202020204" pitchFamily="34" charset="0"/>
              </a:rPr>
              <a:t>nodes</a:t>
            </a:r>
            <a:r>
              <a:rPr lang="en-AU" sz="2400" dirty="0">
                <a:solidFill>
                  <a:srgbClr val="222222"/>
                </a:solidFill>
                <a:latin typeface="Arial" panose="020B0604020202020204" pitchFamily="34" charset="0"/>
              </a:rPr>
              <a:t>, or </a:t>
            </a:r>
            <a:r>
              <a:rPr lang="en-AU" sz="2400" i="1" dirty="0">
                <a:solidFill>
                  <a:srgbClr val="222222"/>
                </a:solidFill>
                <a:latin typeface="Arial" panose="020B0604020202020204" pitchFamily="34" charset="0"/>
              </a:rPr>
              <a:t>points</a:t>
            </a:r>
            <a:r>
              <a:rPr lang="en-AU" sz="2400" dirty="0">
                <a:solidFill>
                  <a:srgbClr val="222222"/>
                </a:solidFill>
                <a:latin typeface="Arial" panose="020B0604020202020204" pitchFamily="34" charset="0"/>
              </a:rPr>
              <a:t>;</a:t>
            </a:r>
          </a:p>
          <a:p>
            <a:pPr>
              <a:buFont typeface="Arial" panose="020B0604020202020204" pitchFamily="34" charset="0"/>
              <a:buChar char="•"/>
            </a:pPr>
            <a:r>
              <a:rPr lang="en-AU" sz="2400" i="1" dirty="0">
                <a:solidFill>
                  <a:srgbClr val="222222"/>
                </a:solidFill>
                <a:latin typeface="Arial" panose="020B0604020202020204" pitchFamily="34" charset="0"/>
              </a:rPr>
              <a:t>A</a:t>
            </a:r>
            <a:r>
              <a:rPr lang="en-AU" sz="2400" dirty="0">
                <a:solidFill>
                  <a:srgbClr val="222222"/>
                </a:solidFill>
                <a:latin typeface="Arial" panose="020B0604020202020204" pitchFamily="34" charset="0"/>
              </a:rPr>
              <a:t> is a set of </a:t>
            </a:r>
            <a:r>
              <a:rPr lang="en-AU" sz="2400" dirty="0">
                <a:solidFill>
                  <a:srgbClr val="0645AD"/>
                </a:solidFill>
                <a:latin typeface="Arial" panose="020B0604020202020204" pitchFamily="34" charset="0"/>
                <a:hlinkClick r:id="rId5" tooltip="Ordered pair"/>
              </a:rPr>
              <a:t>ordered pairs</a:t>
            </a:r>
            <a:r>
              <a:rPr lang="en-AU" sz="2400" dirty="0">
                <a:solidFill>
                  <a:srgbClr val="222222"/>
                </a:solidFill>
                <a:latin typeface="Arial" panose="020B0604020202020204" pitchFamily="34" charset="0"/>
              </a:rPr>
              <a:t> of vertices, called </a:t>
            </a:r>
            <a:r>
              <a:rPr lang="en-AU" sz="2400" i="1" dirty="0">
                <a:solidFill>
                  <a:srgbClr val="222222"/>
                </a:solidFill>
                <a:latin typeface="Arial" panose="020B0604020202020204" pitchFamily="34" charset="0"/>
              </a:rPr>
              <a:t>arrows</a:t>
            </a:r>
            <a:r>
              <a:rPr lang="en-AU" sz="2400" dirty="0">
                <a:solidFill>
                  <a:srgbClr val="222222"/>
                </a:solidFill>
                <a:latin typeface="Arial" panose="020B0604020202020204" pitchFamily="34" charset="0"/>
              </a:rPr>
              <a:t>, </a:t>
            </a:r>
            <a:r>
              <a:rPr lang="en-AU" sz="2400" i="1" dirty="0">
                <a:solidFill>
                  <a:srgbClr val="222222"/>
                </a:solidFill>
                <a:latin typeface="Arial" panose="020B0604020202020204" pitchFamily="34" charset="0"/>
              </a:rPr>
              <a:t>directed edges</a:t>
            </a:r>
            <a:r>
              <a:rPr lang="en-AU" sz="2400" dirty="0">
                <a:solidFill>
                  <a:srgbClr val="222222"/>
                </a:solidFill>
                <a:latin typeface="Arial" panose="020B0604020202020204" pitchFamily="34" charset="0"/>
              </a:rPr>
              <a:t> (sometimes simply </a:t>
            </a:r>
            <a:r>
              <a:rPr lang="en-AU" sz="2400" i="1" dirty="0">
                <a:solidFill>
                  <a:srgbClr val="222222"/>
                </a:solidFill>
                <a:latin typeface="Arial" panose="020B0604020202020204" pitchFamily="34" charset="0"/>
              </a:rPr>
              <a:t>edges</a:t>
            </a:r>
            <a:r>
              <a:rPr lang="en-AU" sz="2400" dirty="0">
                <a:solidFill>
                  <a:srgbClr val="222222"/>
                </a:solidFill>
                <a:latin typeface="Arial" panose="020B0604020202020204" pitchFamily="34" charset="0"/>
              </a:rPr>
              <a:t> with the corresponding set named </a:t>
            </a:r>
            <a:r>
              <a:rPr lang="en-AU" sz="2400" i="1" dirty="0">
                <a:solidFill>
                  <a:srgbClr val="222222"/>
                </a:solidFill>
                <a:latin typeface="Arial" panose="020B0604020202020204" pitchFamily="34" charset="0"/>
              </a:rPr>
              <a:t>E</a:t>
            </a:r>
            <a:r>
              <a:rPr lang="en-AU" sz="2400" dirty="0">
                <a:solidFill>
                  <a:srgbClr val="222222"/>
                </a:solidFill>
                <a:latin typeface="Arial" panose="020B0604020202020204" pitchFamily="34" charset="0"/>
              </a:rPr>
              <a:t> instead of </a:t>
            </a:r>
            <a:r>
              <a:rPr lang="en-AU" sz="2400" i="1" dirty="0">
                <a:solidFill>
                  <a:srgbClr val="222222"/>
                </a:solidFill>
                <a:latin typeface="Arial" panose="020B0604020202020204" pitchFamily="34" charset="0"/>
              </a:rPr>
              <a:t>A</a:t>
            </a:r>
            <a:r>
              <a:rPr lang="en-AU" sz="2400" dirty="0">
                <a:solidFill>
                  <a:srgbClr val="222222"/>
                </a:solidFill>
                <a:latin typeface="Arial" panose="020B0604020202020204" pitchFamily="34" charset="0"/>
              </a:rPr>
              <a:t>), </a:t>
            </a:r>
            <a:r>
              <a:rPr lang="en-AU" sz="2400" i="1" dirty="0">
                <a:solidFill>
                  <a:srgbClr val="222222"/>
                </a:solidFill>
                <a:latin typeface="Arial" panose="020B0604020202020204" pitchFamily="34" charset="0"/>
              </a:rPr>
              <a:t>directed arcs</a:t>
            </a:r>
            <a:r>
              <a:rPr lang="en-AU" sz="2400" dirty="0">
                <a:solidFill>
                  <a:srgbClr val="222222"/>
                </a:solidFill>
                <a:latin typeface="Arial" panose="020B0604020202020204" pitchFamily="34" charset="0"/>
              </a:rPr>
              <a:t>, or </a:t>
            </a:r>
            <a:r>
              <a:rPr lang="en-AU" sz="2400" i="1" dirty="0">
                <a:solidFill>
                  <a:srgbClr val="222222"/>
                </a:solidFill>
                <a:latin typeface="Arial" panose="020B0604020202020204" pitchFamily="34" charset="0"/>
              </a:rPr>
              <a:t>directed lines</a:t>
            </a:r>
            <a:r>
              <a:rPr lang="en-AU" sz="2400" dirty="0">
                <a:solidFill>
                  <a:srgbClr val="222222"/>
                </a:solidFill>
                <a:latin typeface="Arial" panose="020B0604020202020204" pitchFamily="34" charset="0"/>
              </a:rPr>
              <a:t>.</a:t>
            </a:r>
          </a:p>
        </p:txBody>
      </p:sp>
    </p:spTree>
    <p:extLst>
      <p:ext uri="{BB962C8B-B14F-4D97-AF65-F5344CB8AC3E}">
        <p14:creationId xmlns:p14="http://schemas.microsoft.com/office/powerpoint/2010/main" val="273143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Graph Data?</a:t>
            </a:r>
          </a:p>
        </p:txBody>
      </p:sp>
      <p:pic>
        <p:nvPicPr>
          <p:cNvPr id="9220" name="Picture 4" descr="http://itknowledgeexchange.techtarget.com/overheard/files/2014/01/Graph-database-ske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82" y="1566546"/>
            <a:ext cx="5217634" cy="36393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D66E05-FB84-4BE4-A952-93C90EEDDBB8}"/>
              </a:ext>
            </a:extLst>
          </p:cNvPr>
          <p:cNvPicPr>
            <a:picLocks noChangeAspect="1"/>
          </p:cNvPicPr>
          <p:nvPr/>
        </p:nvPicPr>
        <p:blipFill>
          <a:blip r:embed="rId4"/>
          <a:stretch>
            <a:fillRect/>
          </a:stretch>
        </p:blipFill>
        <p:spPr>
          <a:xfrm>
            <a:off x="6774692" y="1566546"/>
            <a:ext cx="3633995" cy="3639300"/>
          </a:xfrm>
          <a:prstGeom prst="rect">
            <a:avLst/>
          </a:prstGeom>
        </p:spPr>
      </p:pic>
      <p:pic>
        <p:nvPicPr>
          <p:cNvPr id="5" name="Picture 4">
            <a:extLst>
              <a:ext uri="{FF2B5EF4-FFF2-40B4-BE49-F238E27FC236}">
                <a16:creationId xmlns:a16="http://schemas.microsoft.com/office/drawing/2014/main" id="{C03E5E1D-D22D-40B0-91E7-937530244D2B}"/>
              </a:ext>
            </a:extLst>
          </p:cNvPr>
          <p:cNvPicPr>
            <a:picLocks noChangeAspect="1"/>
          </p:cNvPicPr>
          <p:nvPr/>
        </p:nvPicPr>
        <p:blipFill>
          <a:blip r:embed="rId5"/>
          <a:stretch>
            <a:fillRect/>
          </a:stretch>
        </p:blipFill>
        <p:spPr>
          <a:xfrm>
            <a:off x="28812" y="-1"/>
            <a:ext cx="11491676" cy="6480175"/>
          </a:xfrm>
          <a:prstGeom prst="rect">
            <a:avLst/>
          </a:prstGeom>
        </p:spPr>
      </p:pic>
    </p:spTree>
    <p:extLst>
      <p:ext uri="{BB962C8B-B14F-4D97-AF65-F5344CB8AC3E}">
        <p14:creationId xmlns:p14="http://schemas.microsoft.com/office/powerpoint/2010/main" val="372145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5B24-9C3F-4167-B8F4-51A26187D017}"/>
              </a:ext>
            </a:extLst>
          </p:cNvPr>
          <p:cNvSpPr>
            <a:spLocks noGrp="1"/>
          </p:cNvSpPr>
          <p:nvPr>
            <p:ph type="title"/>
          </p:nvPr>
        </p:nvSpPr>
        <p:spPr/>
        <p:txBody>
          <a:bodyPr/>
          <a:lstStyle/>
          <a:p>
            <a:r>
              <a:rPr lang="en-NZ" dirty="0"/>
              <a:t>So, what is a Graph Database?</a:t>
            </a:r>
          </a:p>
        </p:txBody>
      </p:sp>
      <p:sp>
        <p:nvSpPr>
          <p:cNvPr id="3" name="Content Placeholder 2">
            <a:extLst>
              <a:ext uri="{FF2B5EF4-FFF2-40B4-BE49-F238E27FC236}">
                <a16:creationId xmlns:a16="http://schemas.microsoft.com/office/drawing/2014/main" id="{ABB2C6A2-FEF8-44F1-9D4A-37248CA4C23C}"/>
              </a:ext>
            </a:extLst>
          </p:cNvPr>
          <p:cNvSpPr>
            <a:spLocks noGrp="1"/>
          </p:cNvSpPr>
          <p:nvPr>
            <p:ph idx="1"/>
          </p:nvPr>
        </p:nvSpPr>
        <p:spPr/>
        <p:txBody>
          <a:bodyPr>
            <a:normAutofit fontScale="77500" lnSpcReduction="20000"/>
          </a:bodyPr>
          <a:lstStyle/>
          <a:p>
            <a:r>
              <a:rPr lang="en-NZ" dirty="0"/>
              <a:t>A Graph Database is a Database that is modelled as a Graph</a:t>
            </a:r>
          </a:p>
          <a:p>
            <a:endParaRPr lang="en-NZ" dirty="0"/>
          </a:p>
          <a:p>
            <a:r>
              <a:rPr lang="en-NZ" dirty="0"/>
              <a:t>Data as it appears in the real world is naturally connected.</a:t>
            </a:r>
          </a:p>
          <a:p>
            <a:endParaRPr lang="en-NZ" dirty="0"/>
          </a:p>
          <a:p>
            <a:r>
              <a:rPr lang="en-NZ" dirty="0"/>
              <a:t>Traditional data </a:t>
            </a:r>
            <a:r>
              <a:rPr lang="en-NZ" dirty="0" err="1"/>
              <a:t>modeling</a:t>
            </a:r>
            <a:r>
              <a:rPr lang="en-NZ" dirty="0"/>
              <a:t> focuses on entities. </a:t>
            </a:r>
          </a:p>
          <a:p>
            <a:endParaRPr lang="en-NZ" dirty="0"/>
          </a:p>
          <a:p>
            <a:r>
              <a:rPr lang="en-NZ" dirty="0"/>
              <a:t>For many applications, there's also a need to model both entities and relationships naturally.</a:t>
            </a:r>
          </a:p>
          <a:p>
            <a:endParaRPr lang="en-NZ" dirty="0"/>
          </a:p>
          <a:p>
            <a:r>
              <a:rPr lang="en-NZ" dirty="0"/>
              <a:t>A graph database is a structure that's composed of vertices and edges.</a:t>
            </a:r>
          </a:p>
          <a:p>
            <a:endParaRPr lang="en-NZ" dirty="0"/>
          </a:p>
          <a:p>
            <a:endParaRPr lang="en-NZ" dirty="0"/>
          </a:p>
          <a:p>
            <a:endParaRPr lang="en-NZ" dirty="0"/>
          </a:p>
        </p:txBody>
      </p:sp>
    </p:spTree>
    <p:extLst>
      <p:ext uri="{BB962C8B-B14F-4D97-AF65-F5344CB8AC3E}">
        <p14:creationId xmlns:p14="http://schemas.microsoft.com/office/powerpoint/2010/main" val="182254494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BA6-7395-4ADB-BEEA-CCEF14DBAD7C}"/>
              </a:ext>
            </a:extLst>
          </p:cNvPr>
          <p:cNvSpPr>
            <a:spLocks noGrp="1"/>
          </p:cNvSpPr>
          <p:nvPr>
            <p:ph type="title"/>
          </p:nvPr>
        </p:nvSpPr>
        <p:spPr/>
        <p:txBody>
          <a:bodyPr/>
          <a:lstStyle/>
          <a:p>
            <a:r>
              <a:rPr lang="en-NZ" dirty="0"/>
              <a:t>What is a Graph Database</a:t>
            </a:r>
          </a:p>
        </p:txBody>
      </p:sp>
      <p:sp>
        <p:nvSpPr>
          <p:cNvPr id="3" name="Content Placeholder 2">
            <a:extLst>
              <a:ext uri="{FF2B5EF4-FFF2-40B4-BE49-F238E27FC236}">
                <a16:creationId xmlns:a16="http://schemas.microsoft.com/office/drawing/2014/main" id="{63861EFF-0DAC-48D5-81E8-1B8A99250B79}"/>
              </a:ext>
            </a:extLst>
          </p:cNvPr>
          <p:cNvSpPr>
            <a:spLocks noGrp="1"/>
          </p:cNvSpPr>
          <p:nvPr>
            <p:ph idx="1"/>
          </p:nvPr>
        </p:nvSpPr>
        <p:spPr/>
        <p:txBody>
          <a:bodyPr>
            <a:normAutofit lnSpcReduction="10000"/>
          </a:bodyPr>
          <a:lstStyle/>
          <a:p>
            <a:r>
              <a:rPr lang="en-NZ" dirty="0"/>
              <a:t>Vertices denote discrete objects, such as a person, a place, or an event. </a:t>
            </a:r>
          </a:p>
          <a:p>
            <a:endParaRPr lang="en-NZ" dirty="0"/>
          </a:p>
          <a:p>
            <a:r>
              <a:rPr lang="en-NZ" dirty="0"/>
              <a:t>Edges denote relationships between vertices. </a:t>
            </a:r>
          </a:p>
          <a:p>
            <a:endParaRPr lang="en-NZ" dirty="0"/>
          </a:p>
          <a:p>
            <a:r>
              <a:rPr lang="en-NZ" dirty="0"/>
              <a:t>For example, </a:t>
            </a:r>
          </a:p>
          <a:p>
            <a:pPr lvl="1"/>
            <a:r>
              <a:rPr lang="en-NZ" dirty="0"/>
              <a:t>a person might know another person, be involved in an event, and recently been at a location. </a:t>
            </a:r>
          </a:p>
          <a:p>
            <a:endParaRPr lang="en-NZ" dirty="0"/>
          </a:p>
        </p:txBody>
      </p:sp>
    </p:spTree>
    <p:extLst>
      <p:ext uri="{BB962C8B-B14F-4D97-AF65-F5344CB8AC3E}">
        <p14:creationId xmlns:p14="http://schemas.microsoft.com/office/powerpoint/2010/main" val="428274331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BA6-7395-4ADB-BEEA-CCEF14DBAD7C}"/>
              </a:ext>
            </a:extLst>
          </p:cNvPr>
          <p:cNvSpPr>
            <a:spLocks noGrp="1"/>
          </p:cNvSpPr>
          <p:nvPr>
            <p:ph type="title"/>
          </p:nvPr>
        </p:nvSpPr>
        <p:spPr/>
        <p:txBody>
          <a:bodyPr/>
          <a:lstStyle/>
          <a:p>
            <a:r>
              <a:rPr lang="en-NZ" dirty="0"/>
              <a:t>What is a Graph Database</a:t>
            </a:r>
          </a:p>
        </p:txBody>
      </p:sp>
      <p:sp>
        <p:nvSpPr>
          <p:cNvPr id="3" name="Content Placeholder 2">
            <a:extLst>
              <a:ext uri="{FF2B5EF4-FFF2-40B4-BE49-F238E27FC236}">
                <a16:creationId xmlns:a16="http://schemas.microsoft.com/office/drawing/2014/main" id="{63861EFF-0DAC-48D5-81E8-1B8A99250B79}"/>
              </a:ext>
            </a:extLst>
          </p:cNvPr>
          <p:cNvSpPr>
            <a:spLocks noGrp="1"/>
          </p:cNvSpPr>
          <p:nvPr>
            <p:ph idx="1"/>
          </p:nvPr>
        </p:nvSpPr>
        <p:spPr/>
        <p:txBody>
          <a:bodyPr>
            <a:normAutofit fontScale="92500" lnSpcReduction="10000"/>
          </a:bodyPr>
          <a:lstStyle/>
          <a:p>
            <a:r>
              <a:rPr lang="en-NZ" dirty="0"/>
              <a:t>Both vertices and edges can have an arbitrary number of properties.</a:t>
            </a:r>
          </a:p>
          <a:p>
            <a:endParaRPr lang="en-NZ" dirty="0"/>
          </a:p>
          <a:p>
            <a:r>
              <a:rPr lang="en-NZ" dirty="0"/>
              <a:t>Properties express information about the vertices and edges.</a:t>
            </a:r>
          </a:p>
          <a:p>
            <a:endParaRPr lang="en-NZ" dirty="0"/>
          </a:p>
          <a:p>
            <a:r>
              <a:rPr lang="en-NZ" dirty="0"/>
              <a:t>Example properties include </a:t>
            </a:r>
          </a:p>
          <a:p>
            <a:pPr lvl="1"/>
            <a:r>
              <a:rPr lang="en-NZ" dirty="0"/>
              <a:t>a vertex that has a name, age, weight</a:t>
            </a:r>
          </a:p>
          <a:p>
            <a:pPr lvl="1"/>
            <a:r>
              <a:rPr lang="en-NZ" dirty="0"/>
              <a:t>an edge, which has a time stamp or description. </a:t>
            </a:r>
          </a:p>
        </p:txBody>
      </p:sp>
    </p:spTree>
    <p:extLst>
      <p:ext uri="{BB962C8B-B14F-4D97-AF65-F5344CB8AC3E}">
        <p14:creationId xmlns:p14="http://schemas.microsoft.com/office/powerpoint/2010/main" val="183576032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BA6-7395-4ADB-BEEA-CCEF14DBAD7C}"/>
              </a:ext>
            </a:extLst>
          </p:cNvPr>
          <p:cNvSpPr>
            <a:spLocks noGrp="1"/>
          </p:cNvSpPr>
          <p:nvPr>
            <p:ph type="title"/>
          </p:nvPr>
        </p:nvSpPr>
        <p:spPr/>
        <p:txBody>
          <a:bodyPr/>
          <a:lstStyle/>
          <a:p>
            <a:r>
              <a:rPr lang="en-NZ" dirty="0">
                <a:solidFill>
                  <a:schemeClr val="tx1">
                    <a:alpha val="50000"/>
                  </a:schemeClr>
                </a:solidFill>
              </a:rPr>
              <a:t>What is a Graph Database</a:t>
            </a:r>
          </a:p>
        </p:txBody>
      </p:sp>
      <p:sp>
        <p:nvSpPr>
          <p:cNvPr id="3" name="Content Placeholder 2">
            <a:extLst>
              <a:ext uri="{FF2B5EF4-FFF2-40B4-BE49-F238E27FC236}">
                <a16:creationId xmlns:a16="http://schemas.microsoft.com/office/drawing/2014/main" id="{63861EFF-0DAC-48D5-81E8-1B8A99250B79}"/>
              </a:ext>
            </a:extLst>
          </p:cNvPr>
          <p:cNvSpPr>
            <a:spLocks noGrp="1"/>
          </p:cNvSpPr>
          <p:nvPr>
            <p:ph idx="1"/>
          </p:nvPr>
        </p:nvSpPr>
        <p:spPr>
          <a:noFill/>
        </p:spPr>
        <p:txBody>
          <a:bodyPr>
            <a:normAutofit fontScale="92500" lnSpcReduction="10000"/>
          </a:bodyPr>
          <a:lstStyle/>
          <a:p>
            <a:r>
              <a:rPr lang="en-NZ" dirty="0">
                <a:solidFill>
                  <a:schemeClr val="tx1">
                    <a:alpha val="50000"/>
                  </a:schemeClr>
                </a:solidFill>
              </a:rPr>
              <a:t>Both vertices and edges can have an arbitrary number of properties.</a:t>
            </a:r>
          </a:p>
          <a:p>
            <a:endParaRPr lang="en-NZ" dirty="0">
              <a:solidFill>
                <a:schemeClr val="tx1">
                  <a:alpha val="50000"/>
                </a:schemeClr>
              </a:solidFill>
            </a:endParaRPr>
          </a:p>
          <a:p>
            <a:r>
              <a:rPr lang="en-NZ" dirty="0">
                <a:solidFill>
                  <a:schemeClr val="tx1">
                    <a:alpha val="50000"/>
                  </a:schemeClr>
                </a:solidFill>
              </a:rPr>
              <a:t>Properties express information about the vertices and edges.</a:t>
            </a:r>
          </a:p>
          <a:p>
            <a:endParaRPr lang="en-NZ" dirty="0">
              <a:solidFill>
                <a:schemeClr val="tx1">
                  <a:alpha val="50000"/>
                </a:schemeClr>
              </a:solidFill>
            </a:endParaRPr>
          </a:p>
          <a:p>
            <a:r>
              <a:rPr lang="en-NZ" dirty="0">
                <a:solidFill>
                  <a:schemeClr val="tx1">
                    <a:alpha val="50000"/>
                  </a:schemeClr>
                </a:solidFill>
              </a:rPr>
              <a:t>Example properties include </a:t>
            </a:r>
          </a:p>
          <a:p>
            <a:pPr lvl="1"/>
            <a:r>
              <a:rPr lang="en-NZ" dirty="0">
                <a:solidFill>
                  <a:schemeClr val="tx1">
                    <a:alpha val="50000"/>
                  </a:schemeClr>
                </a:solidFill>
              </a:rPr>
              <a:t>a vertex that has a name, age, weight</a:t>
            </a:r>
          </a:p>
          <a:p>
            <a:pPr lvl="1"/>
            <a:r>
              <a:rPr lang="en-NZ" dirty="0">
                <a:solidFill>
                  <a:schemeClr val="tx1">
                    <a:alpha val="50000"/>
                  </a:schemeClr>
                </a:solidFill>
              </a:rPr>
              <a:t>an edge, which has a time stamp or description. </a:t>
            </a:r>
          </a:p>
        </p:txBody>
      </p:sp>
      <p:pic>
        <p:nvPicPr>
          <p:cNvPr id="5" name="Picture 4">
            <a:extLst>
              <a:ext uri="{FF2B5EF4-FFF2-40B4-BE49-F238E27FC236}">
                <a16:creationId xmlns:a16="http://schemas.microsoft.com/office/drawing/2014/main" id="{F93729C6-1C10-48C5-9EB8-8298EB0B1A19}"/>
              </a:ext>
            </a:extLst>
          </p:cNvPr>
          <p:cNvPicPr>
            <a:picLocks noChangeAspect="1"/>
          </p:cNvPicPr>
          <p:nvPr/>
        </p:nvPicPr>
        <p:blipFill>
          <a:blip r:embed="rId2"/>
          <a:stretch>
            <a:fillRect/>
          </a:stretch>
        </p:blipFill>
        <p:spPr>
          <a:xfrm>
            <a:off x="2737580" y="100439"/>
            <a:ext cx="5848635" cy="62792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4716693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6BF-1CDF-4BDC-A2D1-BC3B1A1D1465}"/>
              </a:ext>
            </a:extLst>
          </p:cNvPr>
          <p:cNvSpPr>
            <a:spLocks noGrp="1"/>
          </p:cNvSpPr>
          <p:nvPr>
            <p:ph type="title"/>
          </p:nvPr>
        </p:nvSpPr>
        <p:spPr/>
        <p:txBody>
          <a:bodyPr/>
          <a:lstStyle/>
          <a:p>
            <a:r>
              <a:rPr lang="en-NZ" dirty="0"/>
              <a:t>What is a Graph Database</a:t>
            </a:r>
          </a:p>
        </p:txBody>
      </p:sp>
      <p:sp>
        <p:nvSpPr>
          <p:cNvPr id="3" name="Content Placeholder 2">
            <a:extLst>
              <a:ext uri="{FF2B5EF4-FFF2-40B4-BE49-F238E27FC236}">
                <a16:creationId xmlns:a16="http://schemas.microsoft.com/office/drawing/2014/main" id="{26996129-FF66-4755-899D-96A7FFD7D132}"/>
              </a:ext>
            </a:extLst>
          </p:cNvPr>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Edges and relationships are first class entities and can have attributes or properties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 single edge can flexibly connect multiple nodes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Easily express pattern matching and multi-hop navigation queries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Supports OLTP and OLAP (analytics) just like SQL databases</a:t>
            </a:r>
          </a:p>
        </p:txBody>
      </p:sp>
    </p:spTree>
    <p:extLst>
      <p:ext uri="{BB962C8B-B14F-4D97-AF65-F5344CB8AC3E}">
        <p14:creationId xmlns:p14="http://schemas.microsoft.com/office/powerpoint/2010/main" val="29856836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Am I</a:t>
            </a:r>
          </a:p>
        </p:txBody>
      </p:sp>
      <p:sp>
        <p:nvSpPr>
          <p:cNvPr id="3" name="Content Placeholder 2"/>
          <p:cNvSpPr>
            <a:spLocks noGrp="1"/>
          </p:cNvSpPr>
          <p:nvPr>
            <p:ph idx="1"/>
          </p:nvPr>
        </p:nvSpPr>
        <p:spPr/>
        <p:txBody>
          <a:bodyPr/>
          <a:lstStyle/>
          <a:p>
            <a:r>
              <a:rPr lang="en-AU" dirty="0"/>
              <a:t>Patrick Flynn</a:t>
            </a:r>
          </a:p>
          <a:p>
            <a:pPr lvl="1">
              <a:buNone/>
            </a:pPr>
            <a:r>
              <a:rPr lang="en-US" sz="2015" i="1" dirty="0"/>
              <a:t>Twitter @</a:t>
            </a:r>
            <a:r>
              <a:rPr lang="en-US" sz="2015" i="1" dirty="0" err="1"/>
              <a:t>sqllensman</a:t>
            </a:r>
            <a:endParaRPr lang="en-US" sz="2015" i="1" dirty="0"/>
          </a:p>
          <a:p>
            <a:pPr lvl="1">
              <a:buNone/>
            </a:pPr>
            <a:r>
              <a:rPr lang="en-US" sz="2015" i="1" dirty="0"/>
              <a:t>email </a:t>
            </a:r>
            <a:r>
              <a:rPr lang="en-US" sz="2015" i="1" dirty="0">
                <a:hlinkClick r:id="rId2"/>
              </a:rPr>
              <a:t>sqllensman@outlook.com</a:t>
            </a:r>
            <a:endParaRPr lang="en-US" sz="2015" i="1" dirty="0"/>
          </a:p>
          <a:p>
            <a:pPr lvl="1">
              <a:buNone/>
            </a:pPr>
            <a:endParaRPr lang="en-US" sz="2015" i="1" dirty="0"/>
          </a:p>
          <a:p>
            <a:pPr lvl="1">
              <a:buNone/>
            </a:pPr>
            <a:r>
              <a:rPr lang="en-US" sz="1701" i="1" dirty="0"/>
              <a:t>Happy to answers any queries on this or any other SQL Server issues </a:t>
            </a:r>
          </a:p>
          <a:p>
            <a:endParaRPr lang="en-AU" dirty="0"/>
          </a:p>
          <a:p>
            <a:r>
              <a:rPr lang="en-AU" dirty="0"/>
              <a:t>MCM – SQL Server 2008 </a:t>
            </a:r>
          </a:p>
          <a:p>
            <a:r>
              <a:rPr lang="en-AU" dirty="0"/>
              <a:t>MCSM – Data Platform</a:t>
            </a:r>
          </a:p>
          <a:p>
            <a:r>
              <a:rPr lang="en-AU" dirty="0"/>
              <a:t>Production DBA for 10+ years.</a:t>
            </a:r>
          </a:p>
        </p:txBody>
      </p:sp>
      <p:pic>
        <p:nvPicPr>
          <p:cNvPr id="4" name="Picture 3"/>
          <p:cNvPicPr>
            <a:picLocks noChangeAspect="1"/>
          </p:cNvPicPr>
          <p:nvPr/>
        </p:nvPicPr>
        <p:blipFill>
          <a:blip r:embed="rId3"/>
          <a:stretch>
            <a:fillRect/>
          </a:stretch>
        </p:blipFill>
        <p:spPr>
          <a:xfrm>
            <a:off x="7400859" y="415296"/>
            <a:ext cx="2412065" cy="612017"/>
          </a:xfrm>
          <a:prstGeom prst="rect">
            <a:avLst/>
          </a:prstGeom>
        </p:spPr>
      </p:pic>
    </p:spTree>
    <p:extLst>
      <p:ext uri="{BB962C8B-B14F-4D97-AF65-F5344CB8AC3E}">
        <p14:creationId xmlns:p14="http://schemas.microsoft.com/office/powerpoint/2010/main" val="361968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FE03D-3DD5-4594-8D8A-AAB188E85826}"/>
              </a:ext>
            </a:extLst>
          </p:cNvPr>
          <p:cNvPicPr>
            <a:picLocks noChangeAspect="1"/>
          </p:cNvPicPr>
          <p:nvPr/>
        </p:nvPicPr>
        <p:blipFill>
          <a:blip r:embed="rId2"/>
          <a:stretch>
            <a:fillRect/>
          </a:stretch>
        </p:blipFill>
        <p:spPr>
          <a:xfrm>
            <a:off x="546591" y="49513"/>
            <a:ext cx="7713639" cy="5785229"/>
          </a:xfrm>
          <a:prstGeom prst="rect">
            <a:avLst/>
          </a:prstGeom>
        </p:spPr>
      </p:pic>
    </p:spTree>
    <p:extLst>
      <p:ext uri="{BB962C8B-B14F-4D97-AF65-F5344CB8AC3E}">
        <p14:creationId xmlns:p14="http://schemas.microsoft.com/office/powerpoint/2010/main" val="234812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25508-D5D1-441B-8C73-0DE3A7D72D8F}"/>
              </a:ext>
            </a:extLst>
          </p:cNvPr>
          <p:cNvSpPr>
            <a:spLocks noGrp="1"/>
          </p:cNvSpPr>
          <p:nvPr>
            <p:ph type="title"/>
          </p:nvPr>
        </p:nvSpPr>
        <p:spPr/>
        <p:txBody>
          <a:bodyPr/>
          <a:lstStyle/>
          <a:p>
            <a:endParaRPr lang="en-NZ"/>
          </a:p>
        </p:txBody>
      </p:sp>
      <p:sp>
        <p:nvSpPr>
          <p:cNvPr id="5" name="Content Placeholder 4">
            <a:extLst>
              <a:ext uri="{FF2B5EF4-FFF2-40B4-BE49-F238E27FC236}">
                <a16:creationId xmlns:a16="http://schemas.microsoft.com/office/drawing/2014/main" id="{B04A20F2-0AC4-476C-9B76-7E6BB7A1DA20}"/>
              </a:ext>
            </a:extLst>
          </p:cNvPr>
          <p:cNvSpPr>
            <a:spLocks noGrp="1"/>
          </p:cNvSpPr>
          <p:nvPr>
            <p:ph idx="1"/>
          </p:nvPr>
        </p:nvSpPr>
        <p:spPr/>
        <p:txBody>
          <a:bodyPr/>
          <a:lstStyle/>
          <a:p>
            <a:endParaRPr lang="en-NZ" dirty="0"/>
          </a:p>
        </p:txBody>
      </p:sp>
      <p:pic>
        <p:nvPicPr>
          <p:cNvPr id="1026" name="Picture 2" descr="https://stephanefrechette.com/blog/wp-content/uploads/2017/05/erd_01-1.png">
            <a:extLst>
              <a:ext uri="{FF2B5EF4-FFF2-40B4-BE49-F238E27FC236}">
                <a16:creationId xmlns:a16="http://schemas.microsoft.com/office/drawing/2014/main" id="{63963159-7580-4D53-A54F-DEAF384D5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086" y="345010"/>
            <a:ext cx="5330315" cy="575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007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3EE4B-DEE2-4D5F-BAC2-91C6B7D80BCD}"/>
              </a:ext>
            </a:extLst>
          </p:cNvPr>
          <p:cNvSpPr>
            <a:spLocks noGrp="1"/>
          </p:cNvSpPr>
          <p:nvPr>
            <p:ph type="title"/>
          </p:nvPr>
        </p:nvSpPr>
        <p:spPr/>
        <p:txBody>
          <a:bodyPr/>
          <a:lstStyle/>
          <a:p>
            <a:endParaRPr lang="en-NZ"/>
          </a:p>
        </p:txBody>
      </p:sp>
      <p:sp>
        <p:nvSpPr>
          <p:cNvPr id="5" name="Content Placeholder 4">
            <a:extLst>
              <a:ext uri="{FF2B5EF4-FFF2-40B4-BE49-F238E27FC236}">
                <a16:creationId xmlns:a16="http://schemas.microsoft.com/office/drawing/2014/main" id="{C266240B-3CA2-495A-9AC1-3971DC1B7ACA}"/>
              </a:ext>
            </a:extLst>
          </p:cNvPr>
          <p:cNvSpPr>
            <a:spLocks noGrp="1"/>
          </p:cNvSpPr>
          <p:nvPr>
            <p:ph idx="1"/>
          </p:nvPr>
        </p:nvSpPr>
        <p:spPr/>
        <p:txBody>
          <a:bodyPr/>
          <a:lstStyle/>
          <a:p>
            <a:endParaRPr lang="en-NZ"/>
          </a:p>
        </p:txBody>
      </p:sp>
      <p:pic>
        <p:nvPicPr>
          <p:cNvPr id="2050" name="Picture 2" descr="https://stephanefrechette.com/blog/wp-content/uploads/2017/05/craftcans_propertygraph.png">
            <a:extLst>
              <a:ext uri="{FF2B5EF4-FFF2-40B4-BE49-F238E27FC236}">
                <a16:creationId xmlns:a16="http://schemas.microsoft.com/office/drawing/2014/main" id="{196247B6-1812-449E-922A-142E6EAFA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04" y="1114048"/>
            <a:ext cx="11052879" cy="425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74282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a</a:t>
            </a:r>
            <a:r>
              <a:rPr lang="en-NZ" dirty="0"/>
              <a:t> Graph Database</a:t>
            </a:r>
            <a:endParaRPr lang="en-US" dirty="0"/>
          </a:p>
        </p:txBody>
      </p:sp>
      <p:sp>
        <p:nvSpPr>
          <p:cNvPr id="3" name="Text Placeholder 2">
            <a:extLst>
              <a:ext uri="{FF2B5EF4-FFF2-40B4-BE49-F238E27FC236}">
                <a16:creationId xmlns:a16="http://schemas.microsoft.com/office/drawing/2014/main" id="{0F7400E2-7121-43F6-971C-1CCD23E7F9C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67824821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1A0-7DF1-4C96-AA13-D46E5263F5F9}"/>
              </a:ext>
            </a:extLst>
          </p:cNvPr>
          <p:cNvSpPr>
            <a:spLocks noGrp="1"/>
          </p:cNvSpPr>
          <p:nvPr>
            <p:ph type="title"/>
          </p:nvPr>
        </p:nvSpPr>
        <p:spPr/>
        <p:txBody>
          <a:bodyPr/>
          <a:lstStyle/>
          <a:p>
            <a:r>
              <a:rPr lang="en-US" dirty="0"/>
              <a:t>Uses for a</a:t>
            </a:r>
            <a:r>
              <a:rPr lang="en-NZ" dirty="0"/>
              <a:t> Graph Database</a:t>
            </a:r>
          </a:p>
        </p:txBody>
      </p:sp>
      <p:sp>
        <p:nvSpPr>
          <p:cNvPr id="5" name="Content Placeholder 4">
            <a:extLst>
              <a:ext uri="{FF2B5EF4-FFF2-40B4-BE49-F238E27FC236}">
                <a16:creationId xmlns:a16="http://schemas.microsoft.com/office/drawing/2014/main" id="{5056E052-4D2A-4E3B-BBDB-558D078F27F9}"/>
              </a:ext>
            </a:extLst>
          </p:cNvPr>
          <p:cNvSpPr>
            <a:spLocks noGrp="1"/>
          </p:cNvSpPr>
          <p:nvPr>
            <p:ph idx="1"/>
          </p:nvPr>
        </p:nvSpPr>
        <p:spPr/>
        <p:txBody>
          <a:bodyPr>
            <a:normAutofit/>
          </a:bodyPr>
          <a:lstStyle/>
          <a:p>
            <a:pPr marL="431932" indent="-431932" defTabSz="847009">
              <a:defRPr/>
            </a:pPr>
            <a:r>
              <a:rPr lang="en-US" sz="3335" dirty="0">
                <a:solidFill>
                  <a:srgbClr val="353535"/>
                </a:solidFill>
                <a:latin typeface="Segoe UI Semilight"/>
              </a:rPr>
              <a:t>Common Graph Database Scenarios</a:t>
            </a:r>
          </a:p>
          <a:p>
            <a:pPr marL="749561" lvl="1" indent="-317628" defTabSz="847009">
              <a:defRPr/>
            </a:pPr>
            <a:r>
              <a:rPr lang="en-US" sz="2964" dirty="0">
                <a:solidFill>
                  <a:srgbClr val="353535"/>
                </a:solidFill>
                <a:latin typeface="Segoe UI Semilight"/>
              </a:rPr>
              <a:t>Recommendation Systems</a:t>
            </a:r>
          </a:p>
          <a:p>
            <a:pPr marL="749561" lvl="1" indent="-317628" defTabSz="847009">
              <a:defRPr/>
            </a:pPr>
            <a:r>
              <a:rPr lang="en-US" sz="2964" dirty="0">
                <a:solidFill>
                  <a:srgbClr val="353535"/>
                </a:solidFill>
                <a:latin typeface="Segoe UI Semilight"/>
              </a:rPr>
              <a:t>Fraud Detection</a:t>
            </a:r>
          </a:p>
          <a:p>
            <a:pPr marL="749561" lvl="1" indent="-317628" defTabSz="847009">
              <a:defRPr/>
            </a:pPr>
            <a:r>
              <a:rPr lang="en-US" sz="2964" dirty="0">
                <a:solidFill>
                  <a:srgbClr val="353535"/>
                </a:solidFill>
                <a:latin typeface="Segoe UI Semilight"/>
              </a:rPr>
              <a:t>Content Management</a:t>
            </a:r>
          </a:p>
          <a:p>
            <a:pPr marL="749561" lvl="1" indent="-317628" defTabSz="847009">
              <a:defRPr/>
            </a:pPr>
            <a:r>
              <a:rPr lang="en-US" sz="2964" dirty="0">
                <a:solidFill>
                  <a:srgbClr val="353535"/>
                </a:solidFill>
                <a:latin typeface="Segoe UI Semilight"/>
              </a:rPr>
              <a:t>Bill of Materials, product hierarchy </a:t>
            </a:r>
          </a:p>
          <a:p>
            <a:pPr marL="749561" lvl="1" indent="-317628" defTabSz="847009">
              <a:defRPr/>
            </a:pPr>
            <a:r>
              <a:rPr lang="en-US" sz="2964" dirty="0">
                <a:solidFill>
                  <a:srgbClr val="353535"/>
                </a:solidFill>
                <a:latin typeface="Segoe UI Semilight"/>
              </a:rPr>
              <a:t>CRM</a:t>
            </a:r>
            <a:endParaRPr lang="en-US" sz="3705" dirty="0">
              <a:solidFill>
                <a:srgbClr val="353535"/>
              </a:solidFill>
              <a:latin typeface="Segoe UI Semilight"/>
            </a:endParaRPr>
          </a:p>
        </p:txBody>
      </p:sp>
    </p:spTree>
    <p:extLst>
      <p:ext uri="{BB962C8B-B14F-4D97-AF65-F5344CB8AC3E}">
        <p14:creationId xmlns:p14="http://schemas.microsoft.com/office/powerpoint/2010/main" val="200526064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6761" y="1258734"/>
            <a:ext cx="3307839" cy="4586394"/>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701" dirty="0"/>
          </a:p>
          <a:p>
            <a:pPr algn="ctr"/>
            <a:endParaRPr lang="en-US" sz="1701" dirty="0"/>
          </a:p>
          <a:p>
            <a:pPr algn="ctr"/>
            <a:endParaRPr lang="en-US" sz="1701" dirty="0"/>
          </a:p>
          <a:p>
            <a:pPr algn="ctr"/>
            <a:endParaRPr lang="en-US" sz="1039"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solidFill>
                <a:schemeClr val="tx2"/>
              </a:solidFill>
            </a:endParaRPr>
          </a:p>
          <a:p>
            <a:pPr algn="ctr"/>
            <a:r>
              <a:rPr lang="en-US" sz="1701" dirty="0">
                <a:solidFill>
                  <a:schemeClr val="accent4">
                    <a:lumMod val="50000"/>
                  </a:schemeClr>
                </a:solidFill>
              </a:rPr>
              <a:t>Hierarchical or interconnected data, entities with multiple parents. </a:t>
            </a:r>
          </a:p>
        </p:txBody>
      </p:sp>
      <p:sp>
        <p:nvSpPr>
          <p:cNvPr id="9" name="Rectangle 8"/>
          <p:cNvSpPr/>
          <p:nvPr/>
        </p:nvSpPr>
        <p:spPr>
          <a:xfrm>
            <a:off x="7146810" y="1263287"/>
            <a:ext cx="3138062" cy="4586394"/>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endParaRPr lang="en-US" sz="1701" dirty="0">
              <a:solidFill>
                <a:schemeClr val="accent4">
                  <a:lumMod val="50000"/>
                </a:schemeClr>
              </a:solidFill>
            </a:endParaRPr>
          </a:p>
          <a:p>
            <a:pPr algn="ctr"/>
            <a:r>
              <a:rPr lang="en-US" sz="1701" dirty="0">
                <a:solidFill>
                  <a:schemeClr val="accent4">
                    <a:lumMod val="50000"/>
                  </a:schemeClr>
                </a:solidFill>
              </a:rPr>
              <a:t>Analyze interconnected data, materialize new information from existing facts. Identify non-obvious connections</a:t>
            </a:r>
          </a:p>
        </p:txBody>
      </p:sp>
      <p:sp>
        <p:nvSpPr>
          <p:cNvPr id="311" name="Rectangle 310">
            <a:extLst>
              <a:ext uri="{FF2B5EF4-FFF2-40B4-BE49-F238E27FC236}">
                <a16:creationId xmlns:a16="http://schemas.microsoft.com/office/drawing/2014/main" id="{CFD16F2C-B45B-4E9B-9F62-442B5BA82EF8}"/>
              </a:ext>
            </a:extLst>
          </p:cNvPr>
          <p:cNvSpPr/>
          <p:nvPr/>
        </p:nvSpPr>
        <p:spPr>
          <a:xfrm>
            <a:off x="3914396" y="1258735"/>
            <a:ext cx="3171423" cy="4586394"/>
          </a:xfrm>
          <a:prstGeom prst="rect">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a:p>
            <a:pPr algn="ctr"/>
            <a:endParaRPr lang="en-US" sz="1701" dirty="0"/>
          </a:p>
        </p:txBody>
      </p:sp>
      <p:sp>
        <p:nvSpPr>
          <p:cNvPr id="312" name="TextBox 311">
            <a:extLst>
              <a:ext uri="{FF2B5EF4-FFF2-40B4-BE49-F238E27FC236}">
                <a16:creationId xmlns:a16="http://schemas.microsoft.com/office/drawing/2014/main" id="{FD0CB922-63C9-4215-8427-DE21618C507F}"/>
              </a:ext>
            </a:extLst>
          </p:cNvPr>
          <p:cNvSpPr txBox="1"/>
          <p:nvPr/>
        </p:nvSpPr>
        <p:spPr>
          <a:xfrm>
            <a:off x="4072504" y="4568683"/>
            <a:ext cx="2855204" cy="1139286"/>
          </a:xfrm>
          <a:prstGeom prst="rect">
            <a:avLst/>
          </a:prstGeom>
          <a:noFill/>
        </p:spPr>
        <p:txBody>
          <a:bodyPr wrap="square" rtlCol="0">
            <a:spAutoFit/>
          </a:bodyPr>
          <a:lstStyle/>
          <a:p>
            <a:pPr algn="ctr"/>
            <a:r>
              <a:rPr lang="en-US" sz="1701" dirty="0">
                <a:solidFill>
                  <a:schemeClr val="accent4">
                    <a:lumMod val="50000"/>
                  </a:schemeClr>
                </a:solidFill>
              </a:rPr>
              <a:t>Complex many-to-many relationships. One relation flexibly connecting multiple entities.</a:t>
            </a:r>
          </a:p>
        </p:txBody>
      </p:sp>
      <p:sp>
        <p:nvSpPr>
          <p:cNvPr id="437" name="TextBox 436">
            <a:extLst>
              <a:ext uri="{FF2B5EF4-FFF2-40B4-BE49-F238E27FC236}">
                <a16:creationId xmlns:a16="http://schemas.microsoft.com/office/drawing/2014/main" id="{630EED97-3AF4-4603-9305-F82E9D02B6D5}"/>
              </a:ext>
            </a:extLst>
          </p:cNvPr>
          <p:cNvSpPr txBox="1"/>
          <p:nvPr/>
        </p:nvSpPr>
        <p:spPr>
          <a:xfrm>
            <a:off x="2268668" y="1621777"/>
            <a:ext cx="325730" cy="354071"/>
          </a:xfrm>
          <a:prstGeom prst="rect">
            <a:avLst/>
          </a:prstGeom>
          <a:noFill/>
        </p:spPr>
        <p:txBody>
          <a:bodyPr wrap="none" rtlCol="0">
            <a:spAutoFit/>
          </a:bodyPr>
          <a:lstStyle/>
          <a:p>
            <a:r>
              <a:rPr lang="en-US" sz="1701" dirty="0">
                <a:solidFill>
                  <a:schemeClr val="bg1"/>
                </a:solidFill>
              </a:rPr>
              <a:t>A</a:t>
            </a:r>
          </a:p>
        </p:txBody>
      </p:sp>
      <p:graphicFrame>
        <p:nvGraphicFramePr>
          <p:cNvPr id="5" name="Diagram 4">
            <a:extLst>
              <a:ext uri="{FF2B5EF4-FFF2-40B4-BE49-F238E27FC236}">
                <a16:creationId xmlns:a16="http://schemas.microsoft.com/office/drawing/2014/main" id="{EB790681-D247-488C-9C94-397E730A57A5}"/>
              </a:ext>
            </a:extLst>
          </p:cNvPr>
          <p:cNvGraphicFramePr/>
          <p:nvPr>
            <p:extLst/>
          </p:nvPr>
        </p:nvGraphicFramePr>
        <p:xfrm>
          <a:off x="748523" y="855710"/>
          <a:ext cx="3007762" cy="4305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8064EDA-2C3F-4409-8A45-E272E329BDBD}"/>
              </a:ext>
            </a:extLst>
          </p:cNvPr>
          <p:cNvPicPr>
            <a:picLocks noChangeAspect="1"/>
          </p:cNvPicPr>
          <p:nvPr/>
        </p:nvPicPr>
        <p:blipFill>
          <a:blip r:embed="rId8"/>
          <a:stretch>
            <a:fillRect/>
          </a:stretch>
        </p:blipFill>
        <p:spPr>
          <a:xfrm>
            <a:off x="3926352" y="1420411"/>
            <a:ext cx="3145627" cy="2611742"/>
          </a:xfrm>
          <a:prstGeom prst="rect">
            <a:avLst/>
          </a:prstGeom>
        </p:spPr>
      </p:pic>
      <p:pic>
        <p:nvPicPr>
          <p:cNvPr id="13" name="Picture 12">
            <a:extLst>
              <a:ext uri="{FF2B5EF4-FFF2-40B4-BE49-F238E27FC236}">
                <a16:creationId xmlns:a16="http://schemas.microsoft.com/office/drawing/2014/main" id="{581C3198-C938-4A56-81AF-92F4E6DF6D96}"/>
              </a:ext>
            </a:extLst>
          </p:cNvPr>
          <p:cNvPicPr>
            <a:picLocks noChangeAspect="1"/>
          </p:cNvPicPr>
          <p:nvPr/>
        </p:nvPicPr>
        <p:blipFill>
          <a:blip r:embed="rId9"/>
          <a:stretch>
            <a:fillRect/>
          </a:stretch>
        </p:blipFill>
        <p:spPr>
          <a:xfrm>
            <a:off x="7891817" y="1404116"/>
            <a:ext cx="1538983" cy="3100592"/>
          </a:xfrm>
          <a:prstGeom prst="rect">
            <a:avLst/>
          </a:prstGeom>
        </p:spPr>
      </p:pic>
      <p:cxnSp>
        <p:nvCxnSpPr>
          <p:cNvPr id="10" name="Elbow Connector 9"/>
          <p:cNvCxnSpPr/>
          <p:nvPr/>
        </p:nvCxnSpPr>
        <p:spPr>
          <a:xfrm rot="16200000" flipH="1">
            <a:off x="1342879" y="3049566"/>
            <a:ext cx="950460" cy="868593"/>
          </a:xfrm>
          <a:prstGeom prst="bentConnector3">
            <a:avLst>
              <a:gd name="adj1" fmla="val 99720"/>
            </a:avLst>
          </a:prstGeom>
          <a:ln>
            <a:headEnd type="none"/>
            <a:tailEnd type="triangle"/>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1399658" y="3601205"/>
            <a:ext cx="744483" cy="453368"/>
          </a:xfrm>
          <a:prstGeom prst="rect">
            <a:avLst/>
          </a:prstGeom>
          <a:noFill/>
        </p:spPr>
        <p:txBody>
          <a:bodyPr wrap="none" lIns="169410" tIns="135528" rIns="169410" bIns="135528" rtlCol="0">
            <a:spAutoFit/>
          </a:bodyPr>
          <a:lstStyle/>
          <a:p>
            <a:pPr>
              <a:lnSpc>
                <a:spcPct val="90000"/>
              </a:lnSpc>
              <a:spcAft>
                <a:spcPts val="556"/>
              </a:spcAft>
            </a:pPr>
            <a:r>
              <a:rPr lang="en-US" sz="1297" b="1" dirty="0">
                <a:solidFill>
                  <a:schemeClr val="accent4">
                    <a:lumMod val="75000"/>
                  </a:schemeClr>
                </a:solidFill>
              </a:rPr>
              <a:t>leads</a:t>
            </a:r>
            <a:endParaRPr lang="en-US" sz="1112" b="1" dirty="0">
              <a:solidFill>
                <a:schemeClr val="accent4">
                  <a:lumMod val="75000"/>
                </a:schemeClr>
              </a:solidFill>
            </a:endParaRPr>
          </a:p>
        </p:txBody>
      </p:sp>
      <p:sp>
        <p:nvSpPr>
          <p:cNvPr id="21" name="TextBox 20"/>
          <p:cNvSpPr txBox="1"/>
          <p:nvPr/>
        </p:nvSpPr>
        <p:spPr>
          <a:xfrm>
            <a:off x="2479976" y="2312073"/>
            <a:ext cx="1041038" cy="453368"/>
          </a:xfrm>
          <a:prstGeom prst="rect">
            <a:avLst/>
          </a:prstGeom>
          <a:noFill/>
        </p:spPr>
        <p:txBody>
          <a:bodyPr wrap="none" lIns="169410" tIns="135528" rIns="169410" bIns="135528" rtlCol="0">
            <a:spAutoFit/>
          </a:bodyPr>
          <a:lstStyle/>
          <a:p>
            <a:pPr>
              <a:lnSpc>
                <a:spcPct val="90000"/>
              </a:lnSpc>
              <a:spcAft>
                <a:spcPts val="556"/>
              </a:spcAft>
            </a:pPr>
            <a:r>
              <a:rPr lang="en-US" sz="1297" b="1" dirty="0">
                <a:solidFill>
                  <a:schemeClr val="accent4">
                    <a:lumMod val="75000"/>
                  </a:schemeClr>
                </a:solidFill>
              </a:rPr>
              <a:t>manages</a:t>
            </a:r>
          </a:p>
        </p:txBody>
      </p:sp>
      <p:cxnSp>
        <p:nvCxnSpPr>
          <p:cNvPr id="14" name="Elbow Connector 9">
            <a:extLst>
              <a:ext uri="{FF2B5EF4-FFF2-40B4-BE49-F238E27FC236}">
                <a16:creationId xmlns:a16="http://schemas.microsoft.com/office/drawing/2014/main" id="{7D01B593-F682-47DB-ABFD-55B097CD85FA}"/>
              </a:ext>
            </a:extLst>
          </p:cNvPr>
          <p:cNvCxnSpPr/>
          <p:nvPr/>
        </p:nvCxnSpPr>
        <p:spPr>
          <a:xfrm rot="16200000" flipH="1">
            <a:off x="1342880" y="3049567"/>
            <a:ext cx="950460" cy="868593"/>
          </a:xfrm>
          <a:prstGeom prst="bentConnector3">
            <a:avLst>
              <a:gd name="adj1" fmla="val 99720"/>
            </a:avLst>
          </a:prstGeom>
          <a:ln>
            <a:headEnd type="none"/>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ACB6B65D-39EA-4251-9896-3E4C06FDC2FB}"/>
              </a:ext>
            </a:extLst>
          </p:cNvPr>
          <p:cNvSpPr txBox="1"/>
          <p:nvPr/>
        </p:nvSpPr>
        <p:spPr>
          <a:xfrm>
            <a:off x="1399659" y="3601206"/>
            <a:ext cx="744483" cy="453368"/>
          </a:xfrm>
          <a:prstGeom prst="rect">
            <a:avLst/>
          </a:prstGeom>
          <a:noFill/>
        </p:spPr>
        <p:txBody>
          <a:bodyPr wrap="none" lIns="169410" tIns="135528" rIns="169410" bIns="135528" rtlCol="0">
            <a:spAutoFit/>
          </a:bodyPr>
          <a:lstStyle/>
          <a:p>
            <a:pPr>
              <a:lnSpc>
                <a:spcPct val="90000"/>
              </a:lnSpc>
              <a:spcAft>
                <a:spcPts val="556"/>
              </a:spcAft>
            </a:pPr>
            <a:r>
              <a:rPr lang="en-US" sz="1297" b="1" dirty="0">
                <a:solidFill>
                  <a:schemeClr val="accent4">
                    <a:lumMod val="75000"/>
                  </a:schemeClr>
                </a:solidFill>
              </a:rPr>
              <a:t>leads</a:t>
            </a:r>
            <a:endParaRPr lang="en-US" sz="1112" b="1" dirty="0">
              <a:solidFill>
                <a:schemeClr val="accent4">
                  <a:lumMod val="75000"/>
                </a:schemeClr>
              </a:solidFill>
            </a:endParaRPr>
          </a:p>
        </p:txBody>
      </p:sp>
      <p:sp>
        <p:nvSpPr>
          <p:cNvPr id="17" name="TextBox 16">
            <a:extLst>
              <a:ext uri="{FF2B5EF4-FFF2-40B4-BE49-F238E27FC236}">
                <a16:creationId xmlns:a16="http://schemas.microsoft.com/office/drawing/2014/main" id="{F99BA7A5-CC33-4149-AA8A-D70E27185EDC}"/>
              </a:ext>
            </a:extLst>
          </p:cNvPr>
          <p:cNvSpPr txBox="1"/>
          <p:nvPr/>
        </p:nvSpPr>
        <p:spPr>
          <a:xfrm>
            <a:off x="1399660" y="3601207"/>
            <a:ext cx="744483" cy="453368"/>
          </a:xfrm>
          <a:prstGeom prst="rect">
            <a:avLst/>
          </a:prstGeom>
          <a:noFill/>
        </p:spPr>
        <p:txBody>
          <a:bodyPr wrap="none" lIns="169410" tIns="135528" rIns="169410" bIns="135528" rtlCol="0">
            <a:spAutoFit/>
          </a:bodyPr>
          <a:lstStyle/>
          <a:p>
            <a:pPr>
              <a:lnSpc>
                <a:spcPct val="90000"/>
              </a:lnSpc>
              <a:spcAft>
                <a:spcPts val="556"/>
              </a:spcAft>
            </a:pPr>
            <a:r>
              <a:rPr lang="en-US" sz="1297" b="1" dirty="0">
                <a:solidFill>
                  <a:schemeClr val="accent4">
                    <a:lumMod val="75000"/>
                  </a:schemeClr>
                </a:solidFill>
              </a:rPr>
              <a:t>leads</a:t>
            </a:r>
            <a:endParaRPr lang="en-US" sz="1112" b="1" dirty="0">
              <a:solidFill>
                <a:schemeClr val="accent4">
                  <a:lumMod val="75000"/>
                </a:schemeClr>
              </a:solidFill>
            </a:endParaRPr>
          </a:p>
        </p:txBody>
      </p:sp>
      <p:sp>
        <p:nvSpPr>
          <p:cNvPr id="18" name="Title 1">
            <a:extLst>
              <a:ext uri="{FF2B5EF4-FFF2-40B4-BE49-F238E27FC236}">
                <a16:creationId xmlns:a16="http://schemas.microsoft.com/office/drawing/2014/main" id="{3E6EAF12-6CB3-4FE5-8506-A3C90D97AEF6}"/>
              </a:ext>
            </a:extLst>
          </p:cNvPr>
          <p:cNvSpPr txBox="1">
            <a:spLocks/>
          </p:cNvSpPr>
          <p:nvPr/>
        </p:nvSpPr>
        <p:spPr>
          <a:xfrm>
            <a:off x="792034" y="345010"/>
            <a:ext cx="9936421" cy="1252534"/>
          </a:xfrm>
          <a:prstGeom prst="rect">
            <a:avLst/>
          </a:prstGeom>
        </p:spPr>
        <p:txBody>
          <a:bodyPr vert="horz" lIns="91440" tIns="45720" rIns="91440" bIns="45720" rtlCol="0" anchor="ctr">
            <a:normAutofit/>
          </a:bodyPr>
          <a:lstStyle>
            <a:lvl1pPr algn="l" defTabSz="864017" rtl="0" eaLnBrk="1" latinLnBrk="0" hangingPunct="1">
              <a:lnSpc>
                <a:spcPct val="90000"/>
              </a:lnSpc>
              <a:spcBef>
                <a:spcPct val="0"/>
              </a:spcBef>
              <a:buNone/>
              <a:defRPr sz="4158" kern="1200">
                <a:solidFill>
                  <a:schemeClr val="tx1"/>
                </a:solidFill>
                <a:latin typeface="+mj-lt"/>
                <a:ea typeface="+mj-ea"/>
                <a:cs typeface="+mj-cs"/>
              </a:defRPr>
            </a:lvl1pPr>
          </a:lstStyle>
          <a:p>
            <a:pPr defTabSz="576026"/>
            <a:r>
              <a:rPr lang="en-US" sz="4400" dirty="0">
                <a:solidFill>
                  <a:schemeClr val="accent1"/>
                </a:solidFill>
              </a:rPr>
              <a:t>Uses for a</a:t>
            </a:r>
            <a:r>
              <a:rPr lang="en-NZ" sz="4400" dirty="0">
                <a:solidFill>
                  <a:schemeClr val="accent1"/>
                </a:solidFill>
              </a:rPr>
              <a:t> Graph Database</a:t>
            </a:r>
          </a:p>
        </p:txBody>
      </p:sp>
    </p:spTree>
    <p:extLst>
      <p:ext uri="{BB962C8B-B14F-4D97-AF65-F5344CB8AC3E}">
        <p14:creationId xmlns:p14="http://schemas.microsoft.com/office/powerpoint/2010/main" val="101321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1" grpId="0" animBg="1"/>
      <p:bldP spid="3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Uses for Graph Databases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37" y="1080363"/>
            <a:ext cx="5418848" cy="37051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30" y="1080363"/>
            <a:ext cx="5252607" cy="37051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1056290" y="5328745"/>
            <a:ext cx="6026393" cy="369332"/>
          </a:xfrm>
          <a:prstGeom prst="rect">
            <a:avLst/>
          </a:prstGeom>
          <a:noFill/>
        </p:spPr>
        <p:txBody>
          <a:bodyPr wrap="none" rtlCol="0">
            <a:spAutoFit/>
          </a:bodyPr>
          <a:lstStyle/>
          <a:p>
            <a:pPr lvl="0"/>
            <a:r>
              <a:rPr lang="en-US" dirty="0"/>
              <a:t>https://neo4j.com/blog/analyzing-panama-papers-neo4j/</a:t>
            </a:r>
          </a:p>
        </p:txBody>
      </p:sp>
    </p:spTree>
    <p:extLst>
      <p:ext uri="{BB962C8B-B14F-4D97-AF65-F5344CB8AC3E}">
        <p14:creationId xmlns:p14="http://schemas.microsoft.com/office/powerpoint/2010/main" val="258773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693" y="1060149"/>
            <a:ext cx="1069215" cy="106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Major Vendors in Graph Database</a:t>
            </a:r>
          </a:p>
        </p:txBody>
      </p:sp>
      <p:sp>
        <p:nvSpPr>
          <p:cNvPr id="3" name="Content Placeholder 2"/>
          <p:cNvSpPr>
            <a:spLocks noGrp="1"/>
          </p:cNvSpPr>
          <p:nvPr>
            <p:ph idx="1"/>
          </p:nvPr>
        </p:nvSpPr>
        <p:spPr>
          <a:xfrm>
            <a:off x="361038" y="1439813"/>
            <a:ext cx="10799087" cy="4338135"/>
          </a:xfrm>
        </p:spPr>
        <p:txBody>
          <a:bodyPr>
            <a:noAutofit/>
          </a:bodyPr>
          <a:lstStyle/>
          <a:p>
            <a:r>
              <a:rPr lang="en-US" dirty="0"/>
              <a:t>Neo4j</a:t>
            </a:r>
          </a:p>
          <a:p>
            <a:r>
              <a:rPr lang="en-GB" sz="2400" dirty="0"/>
              <a:t>Orient DB</a:t>
            </a:r>
          </a:p>
          <a:p>
            <a:r>
              <a:rPr lang="en-GB" sz="2400" dirty="0" err="1"/>
              <a:t>ArangoDB</a:t>
            </a:r>
            <a:endParaRPr lang="en-GB" sz="2400" dirty="0"/>
          </a:p>
          <a:p>
            <a:r>
              <a:rPr lang="en-GB" sz="2400" dirty="0"/>
              <a:t>Titan</a:t>
            </a:r>
          </a:p>
          <a:p>
            <a:r>
              <a:rPr lang="en-GB" sz="2400" dirty="0" err="1"/>
              <a:t>mongoDB</a:t>
            </a:r>
            <a:endParaRPr lang="en-GB" sz="2400" dirty="0"/>
          </a:p>
          <a:p>
            <a:r>
              <a:rPr lang="en-GB" sz="2400" dirty="0" err="1"/>
              <a:t>Complexible</a:t>
            </a:r>
            <a:r>
              <a:rPr lang="en-GB" sz="2400" dirty="0"/>
              <a:t> </a:t>
            </a:r>
            <a:r>
              <a:rPr lang="en-GB" sz="2400" dirty="0" err="1"/>
              <a:t>Stardog</a:t>
            </a:r>
            <a:endParaRPr lang="en-GB" sz="2400" dirty="0"/>
          </a:p>
          <a:p>
            <a:r>
              <a:rPr lang="en-GB" sz="2400" dirty="0"/>
              <a:t>Franz </a:t>
            </a:r>
            <a:r>
              <a:rPr lang="en-GB" sz="2400" dirty="0" err="1"/>
              <a:t>AllegroGraph</a:t>
            </a:r>
            <a:r>
              <a:rPr lang="en-GB" sz="2400" dirty="0"/>
              <a:t> </a:t>
            </a:r>
          </a:p>
          <a:p>
            <a:r>
              <a:rPr lang="en-GB" sz="2400" dirty="0"/>
              <a:t>Oracle</a:t>
            </a:r>
          </a:p>
          <a:p>
            <a:endParaRPr lang="en-GB" sz="2400" dirty="0"/>
          </a:p>
          <a:p>
            <a:endParaRPr lang="en-GB" dirty="0"/>
          </a:p>
          <a:p>
            <a:endParaRPr lang="en-GB" dirty="0"/>
          </a:p>
        </p:txBody>
      </p:sp>
      <p:pic>
        <p:nvPicPr>
          <p:cNvPr id="16386" name="Picture 2" descr="Neo4j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171" y="1215089"/>
            <a:ext cx="2649579" cy="1177591"/>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Image result for orient db">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036" y="2124942"/>
            <a:ext cx="2014717" cy="151103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mage result for oracle">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49845" y="4704520"/>
            <a:ext cx="868017" cy="86801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Image result for mongodb">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0624" y="3654642"/>
            <a:ext cx="1870251" cy="508357"/>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Image result for Complexible Stardo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73796" y="3635980"/>
            <a:ext cx="1444066" cy="989029"/>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descr="Image result for Franz AllegroGraph">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0632" y="4482547"/>
            <a:ext cx="2448121" cy="1152939"/>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76298" y="2019093"/>
            <a:ext cx="719531" cy="139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19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3484-E12C-49E2-8758-2EB646A6D4E5}"/>
              </a:ext>
            </a:extLst>
          </p:cNvPr>
          <p:cNvSpPr>
            <a:spLocks noGrp="1"/>
          </p:cNvSpPr>
          <p:nvPr>
            <p:ph type="title"/>
          </p:nvPr>
        </p:nvSpPr>
        <p:spPr>
          <a:xfrm>
            <a:off x="792034" y="345010"/>
            <a:ext cx="9936421" cy="1252534"/>
          </a:xfrm>
        </p:spPr>
        <p:txBody>
          <a:bodyPr/>
          <a:lstStyle/>
          <a:p>
            <a:r>
              <a:rPr lang="en-US" dirty="0"/>
              <a:t>When to use a Graph Database</a:t>
            </a:r>
            <a:endParaRPr lang="en-NZ" dirty="0"/>
          </a:p>
        </p:txBody>
      </p:sp>
      <p:sp>
        <p:nvSpPr>
          <p:cNvPr id="3" name="Content Placeholder 2">
            <a:extLst>
              <a:ext uri="{FF2B5EF4-FFF2-40B4-BE49-F238E27FC236}">
                <a16:creationId xmlns:a16="http://schemas.microsoft.com/office/drawing/2014/main" id="{166895EC-0303-4066-87FC-7258AA1F33A9}"/>
              </a:ext>
            </a:extLst>
          </p:cNvPr>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NZ" dirty="0"/>
              <a:t>Some potential deciding factors</a:t>
            </a:r>
          </a:p>
          <a:p>
            <a:pPr marL="1147527" lvl="1" indent="-571500">
              <a:buFont typeface="Arial" panose="020B0604020202020204" pitchFamily="34" charset="0"/>
              <a:buChar char="•"/>
            </a:pPr>
            <a:r>
              <a:rPr lang="en-US" dirty="0"/>
              <a:t>Application has hierarchical data</a:t>
            </a:r>
          </a:p>
          <a:p>
            <a:pPr lvl="2"/>
            <a:r>
              <a:rPr lang="en-US" dirty="0"/>
              <a:t>While the </a:t>
            </a:r>
            <a:r>
              <a:rPr lang="en-US" dirty="0" err="1"/>
              <a:t>HierarchyID</a:t>
            </a:r>
            <a:r>
              <a:rPr lang="en-US" dirty="0"/>
              <a:t> datatype can be used to implement hierarchies, it has limitations (</a:t>
            </a:r>
            <a:r>
              <a:rPr lang="en-US" dirty="0" err="1"/>
              <a:t>eg</a:t>
            </a:r>
            <a:r>
              <a:rPr lang="en-US" dirty="0"/>
              <a:t> it does not allow multiple parents for a node)</a:t>
            </a:r>
          </a:p>
          <a:p>
            <a:pPr marL="1147527" lvl="1" indent="-571500">
              <a:buFont typeface="Arial" panose="020B0604020202020204" pitchFamily="34" charset="0"/>
              <a:buChar char="•"/>
            </a:pPr>
            <a:endParaRPr lang="en-US" dirty="0"/>
          </a:p>
          <a:p>
            <a:pPr marL="1147527" lvl="1" indent="-571500">
              <a:buFont typeface="Arial" panose="020B0604020202020204" pitchFamily="34" charset="0"/>
              <a:buChar char="•"/>
            </a:pPr>
            <a:r>
              <a:rPr lang="en-US" dirty="0"/>
              <a:t>Application has complex many-to-many relationships and as application evolves, new relationships are added.</a:t>
            </a:r>
          </a:p>
          <a:p>
            <a:pPr marL="1147527" lvl="1" indent="-571500">
              <a:buFont typeface="Arial" panose="020B0604020202020204" pitchFamily="34" charset="0"/>
              <a:buChar char="•"/>
            </a:pPr>
            <a:endParaRPr lang="en-US" dirty="0"/>
          </a:p>
          <a:p>
            <a:pPr marL="1147527" lvl="1" indent="-571500">
              <a:buFont typeface="Arial" panose="020B0604020202020204" pitchFamily="34" charset="0"/>
              <a:buChar char="•"/>
            </a:pPr>
            <a:r>
              <a:rPr lang="en-US" dirty="0"/>
              <a:t>You need to analyze interconnected data and relationships</a:t>
            </a:r>
          </a:p>
          <a:p>
            <a:pPr marL="571500" indent="-571500">
              <a:buFont typeface="Arial" panose="020B0604020202020204" pitchFamily="34" charset="0"/>
              <a:buChar char="•"/>
            </a:pPr>
            <a:endParaRPr lang="en-NZ" dirty="0"/>
          </a:p>
        </p:txBody>
      </p:sp>
    </p:spTree>
    <p:extLst>
      <p:ext uri="{BB962C8B-B14F-4D97-AF65-F5344CB8AC3E}">
        <p14:creationId xmlns:p14="http://schemas.microsoft.com/office/powerpoint/2010/main" val="144459437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ABB-DC9E-4696-BD57-81D6538277B3}"/>
              </a:ext>
            </a:extLst>
          </p:cNvPr>
          <p:cNvSpPr>
            <a:spLocks noGrp="1"/>
          </p:cNvSpPr>
          <p:nvPr>
            <p:ph type="title"/>
          </p:nvPr>
        </p:nvSpPr>
        <p:spPr/>
        <p:txBody>
          <a:bodyPr/>
          <a:lstStyle/>
          <a:p>
            <a:r>
              <a:rPr lang="en-NZ" dirty="0"/>
              <a:t>SQL Server Implementation</a:t>
            </a:r>
          </a:p>
        </p:txBody>
      </p:sp>
      <p:sp>
        <p:nvSpPr>
          <p:cNvPr id="3" name="Text Placeholder 2">
            <a:extLst>
              <a:ext uri="{FF2B5EF4-FFF2-40B4-BE49-F238E27FC236}">
                <a16:creationId xmlns:a16="http://schemas.microsoft.com/office/drawing/2014/main" id="{0936CC1E-7B2D-4608-9EA0-6ADB8544669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35403967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 to all our Sponsors</a:t>
            </a:r>
          </a:p>
        </p:txBody>
      </p:sp>
      <p:pic>
        <p:nvPicPr>
          <p:cNvPr id="6" name="Picture 5"/>
          <p:cNvPicPr>
            <a:picLocks noChangeAspect="1"/>
          </p:cNvPicPr>
          <p:nvPr/>
        </p:nvPicPr>
        <p:blipFill>
          <a:blip r:embed="rId2"/>
          <a:stretch>
            <a:fillRect/>
          </a:stretch>
        </p:blipFill>
        <p:spPr>
          <a:xfrm>
            <a:off x="3117445" y="1505670"/>
            <a:ext cx="2286319" cy="485843"/>
          </a:xfrm>
          <a:prstGeom prst="rect">
            <a:avLst/>
          </a:prstGeom>
        </p:spPr>
      </p:pic>
      <p:pic>
        <p:nvPicPr>
          <p:cNvPr id="7" name="Picture 6"/>
          <p:cNvPicPr>
            <a:picLocks noChangeAspect="1"/>
          </p:cNvPicPr>
          <p:nvPr/>
        </p:nvPicPr>
        <p:blipFill>
          <a:blip r:embed="rId3"/>
          <a:stretch>
            <a:fillRect/>
          </a:stretch>
        </p:blipFill>
        <p:spPr>
          <a:xfrm>
            <a:off x="953602" y="1505670"/>
            <a:ext cx="1261092" cy="470043"/>
          </a:xfrm>
          <a:prstGeom prst="rect">
            <a:avLst/>
          </a:prstGeom>
        </p:spPr>
      </p:pic>
      <p:pic>
        <p:nvPicPr>
          <p:cNvPr id="13" name="Picture 12">
            <a:extLst>
              <a:ext uri="{FF2B5EF4-FFF2-40B4-BE49-F238E27FC236}">
                <a16:creationId xmlns:a16="http://schemas.microsoft.com/office/drawing/2014/main" id="{04B3F109-6538-4835-9E71-624A691FA0B6}"/>
              </a:ext>
            </a:extLst>
          </p:cNvPr>
          <p:cNvPicPr>
            <a:picLocks noChangeAspect="1"/>
          </p:cNvPicPr>
          <p:nvPr/>
        </p:nvPicPr>
        <p:blipFill>
          <a:blip r:embed="rId4"/>
          <a:stretch>
            <a:fillRect/>
          </a:stretch>
        </p:blipFill>
        <p:spPr>
          <a:xfrm>
            <a:off x="0" y="2504409"/>
            <a:ext cx="11520488" cy="952626"/>
          </a:xfrm>
          <a:prstGeom prst="rect">
            <a:avLst/>
          </a:prstGeom>
        </p:spPr>
      </p:pic>
      <p:pic>
        <p:nvPicPr>
          <p:cNvPr id="15" name="Picture 14">
            <a:extLst>
              <a:ext uri="{FF2B5EF4-FFF2-40B4-BE49-F238E27FC236}">
                <a16:creationId xmlns:a16="http://schemas.microsoft.com/office/drawing/2014/main" id="{2DB6DD44-169C-4CE8-9056-33FCE6296FE2}"/>
              </a:ext>
            </a:extLst>
          </p:cNvPr>
          <p:cNvPicPr>
            <a:picLocks noChangeAspect="1"/>
          </p:cNvPicPr>
          <p:nvPr/>
        </p:nvPicPr>
        <p:blipFill>
          <a:blip r:embed="rId5"/>
          <a:stretch>
            <a:fillRect/>
          </a:stretch>
        </p:blipFill>
        <p:spPr>
          <a:xfrm>
            <a:off x="0" y="3548430"/>
            <a:ext cx="11520488" cy="1332651"/>
          </a:xfrm>
          <a:prstGeom prst="rect">
            <a:avLst/>
          </a:prstGeom>
        </p:spPr>
      </p:pic>
      <p:pic>
        <p:nvPicPr>
          <p:cNvPr id="8" name="Bilde 4">
            <a:extLst>
              <a:ext uri="{FF2B5EF4-FFF2-40B4-BE49-F238E27FC236}">
                <a16:creationId xmlns:a16="http://schemas.microsoft.com/office/drawing/2014/main" id="{530789AD-CFDA-41F5-BD3B-BAE5142DF4BA}"/>
              </a:ext>
            </a:extLst>
          </p:cNvPr>
          <p:cNvPicPr>
            <a:picLocks noChangeAspect="1"/>
          </p:cNvPicPr>
          <p:nvPr/>
        </p:nvPicPr>
        <p:blipFill>
          <a:blip r:embed="rId6"/>
          <a:stretch>
            <a:fillRect/>
          </a:stretch>
        </p:blipFill>
        <p:spPr>
          <a:xfrm>
            <a:off x="361038" y="5565611"/>
            <a:ext cx="2963143" cy="463697"/>
          </a:xfrm>
          <a:prstGeom prst="rect">
            <a:avLst/>
          </a:prstGeom>
          <a:solidFill>
            <a:schemeClr val="bg1"/>
          </a:solidFill>
        </p:spPr>
      </p:pic>
    </p:spTree>
    <p:extLst>
      <p:ext uri="{BB962C8B-B14F-4D97-AF65-F5344CB8AC3E}">
        <p14:creationId xmlns:p14="http://schemas.microsoft.com/office/powerpoint/2010/main" val="1131640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CE6-00BF-443F-B482-6B627141BAE0}"/>
              </a:ext>
            </a:extLst>
          </p:cNvPr>
          <p:cNvSpPr>
            <a:spLocks noGrp="1"/>
          </p:cNvSpPr>
          <p:nvPr>
            <p:ph type="title"/>
          </p:nvPr>
        </p:nvSpPr>
        <p:spPr/>
        <p:txBody>
          <a:bodyPr/>
          <a:lstStyle/>
          <a:p>
            <a:r>
              <a:rPr lang="en-US" dirty="0"/>
              <a:t>Fully integrated in SQL Server Engine</a:t>
            </a:r>
            <a:endParaRPr lang="en-NZ" dirty="0"/>
          </a:p>
        </p:txBody>
      </p:sp>
      <p:sp>
        <p:nvSpPr>
          <p:cNvPr id="3" name="Content Placeholder 2">
            <a:extLst>
              <a:ext uri="{FF2B5EF4-FFF2-40B4-BE49-F238E27FC236}">
                <a16:creationId xmlns:a16="http://schemas.microsoft.com/office/drawing/2014/main" id="{A5D6CEE3-8996-4E52-8E5E-4079567F41ED}"/>
              </a:ext>
            </a:extLst>
          </p:cNvPr>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dirty="0"/>
              <a:t>Graph extensions are fully integrated in SQL Server engine</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Same storage engine, metadata, query processor to store &amp; query data</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Query across graph &amp; relational data in a single query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Combine capabilities with technologies like </a:t>
            </a:r>
            <a:r>
              <a:rPr lang="en-US" dirty="0" err="1"/>
              <a:t>columnstore</a:t>
            </a:r>
            <a:r>
              <a:rPr lang="en-US" dirty="0"/>
              <a:t>, HA, R services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Supports all standard security &amp; compliance features</a:t>
            </a:r>
            <a:endParaRPr lang="en-NZ" dirty="0"/>
          </a:p>
        </p:txBody>
      </p:sp>
    </p:spTree>
    <p:extLst>
      <p:ext uri="{BB962C8B-B14F-4D97-AF65-F5344CB8AC3E}">
        <p14:creationId xmlns:p14="http://schemas.microsoft.com/office/powerpoint/2010/main" val="183287427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ABB-DC9E-4696-BD57-81D6538277B3}"/>
              </a:ext>
            </a:extLst>
          </p:cNvPr>
          <p:cNvSpPr>
            <a:spLocks noGrp="1"/>
          </p:cNvSpPr>
          <p:nvPr>
            <p:ph type="title"/>
          </p:nvPr>
        </p:nvSpPr>
        <p:spPr/>
        <p:txBody>
          <a:bodyPr/>
          <a:lstStyle/>
          <a:p>
            <a:r>
              <a:rPr lang="en-NZ" dirty="0"/>
              <a:t>Creating Graph Objects</a:t>
            </a:r>
          </a:p>
        </p:txBody>
      </p:sp>
      <p:sp>
        <p:nvSpPr>
          <p:cNvPr id="3" name="Text Placeholder 2">
            <a:extLst>
              <a:ext uri="{FF2B5EF4-FFF2-40B4-BE49-F238E27FC236}">
                <a16:creationId xmlns:a16="http://schemas.microsoft.com/office/drawing/2014/main" id="{0936CC1E-7B2D-4608-9EA0-6ADB8544669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77726369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1A0-7DF1-4C96-AA13-D46E5263F5F9}"/>
              </a:ext>
            </a:extLst>
          </p:cNvPr>
          <p:cNvSpPr>
            <a:spLocks noGrp="1"/>
          </p:cNvSpPr>
          <p:nvPr>
            <p:ph type="title"/>
          </p:nvPr>
        </p:nvSpPr>
        <p:spPr/>
        <p:txBody>
          <a:bodyPr/>
          <a:lstStyle/>
          <a:p>
            <a:r>
              <a:rPr lang="en-NZ" dirty="0"/>
              <a:t>Create Graph Object</a:t>
            </a:r>
          </a:p>
        </p:txBody>
      </p:sp>
      <p:sp>
        <p:nvSpPr>
          <p:cNvPr id="5" name="Content Placeholder 4">
            <a:extLst>
              <a:ext uri="{FF2B5EF4-FFF2-40B4-BE49-F238E27FC236}">
                <a16:creationId xmlns:a16="http://schemas.microsoft.com/office/drawing/2014/main" id="{5056E052-4D2A-4E3B-BBDB-558D078F27F9}"/>
              </a:ext>
            </a:extLst>
          </p:cNvPr>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t>Objects are created with Transact-SQL extensions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Nodes and edges are stored as tables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All operations supported on relational tables are supported on node or edge tables</a:t>
            </a:r>
            <a:endParaRPr lang="en-NZ"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Both nodes and edges can have properties associated to them</a:t>
            </a:r>
            <a:endParaRPr lang="en-NZ" dirty="0"/>
          </a:p>
        </p:txBody>
      </p:sp>
    </p:spTree>
    <p:extLst>
      <p:ext uri="{BB962C8B-B14F-4D97-AF65-F5344CB8AC3E}">
        <p14:creationId xmlns:p14="http://schemas.microsoft.com/office/powerpoint/2010/main" val="95844329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1A0-7DF1-4C96-AA13-D46E5263F5F9}"/>
              </a:ext>
            </a:extLst>
          </p:cNvPr>
          <p:cNvSpPr>
            <a:spLocks noGrp="1"/>
          </p:cNvSpPr>
          <p:nvPr>
            <p:ph type="title"/>
          </p:nvPr>
        </p:nvSpPr>
        <p:spPr/>
        <p:txBody>
          <a:bodyPr/>
          <a:lstStyle/>
          <a:p>
            <a:r>
              <a:rPr lang="en-NZ" dirty="0"/>
              <a:t>Create Graph Object</a:t>
            </a:r>
          </a:p>
        </p:txBody>
      </p:sp>
      <p:sp>
        <p:nvSpPr>
          <p:cNvPr id="5" name="Content Placeholder 4">
            <a:extLst>
              <a:ext uri="{FF2B5EF4-FFF2-40B4-BE49-F238E27FC236}">
                <a16:creationId xmlns:a16="http://schemas.microsoft.com/office/drawing/2014/main" id="{5056E052-4D2A-4E3B-BBDB-558D078F27F9}"/>
              </a:ext>
            </a:extLst>
          </p:cNvPr>
          <p:cNvSpPr>
            <a:spLocks noGrp="1"/>
          </p:cNvSpPr>
          <p:nvPr>
            <p:ph idx="1"/>
          </p:nvPr>
        </p:nvSpPr>
        <p:spPr>
          <a:xfrm>
            <a:off x="792033" y="1439813"/>
            <a:ext cx="10800000" cy="3790555"/>
          </a:xfrm>
        </p:spPr>
        <p:txBody>
          <a:bodyPr>
            <a:normAutofit/>
          </a:bodyPr>
          <a:lstStyle/>
          <a:p>
            <a:endParaRPr lang="en-US" sz="1800" dirty="0">
              <a:latin typeface="Consolas" panose="020B0609020204030204" pitchFamily="49" charset="0"/>
            </a:endParaRPr>
          </a:p>
          <a:p>
            <a:r>
              <a:rPr lang="en-US" sz="1800" dirty="0">
                <a:latin typeface="Consolas" panose="020B0609020204030204" pitchFamily="49" charset="0"/>
              </a:rPr>
              <a:t>CREATE TABLE Person (</a:t>
            </a:r>
            <a:br>
              <a:rPr lang="en-US" sz="1800" dirty="0">
                <a:latin typeface="Consolas" panose="020B0609020204030204" pitchFamily="49" charset="0"/>
              </a:rPr>
            </a:br>
            <a:r>
              <a:rPr lang="en-US" sz="1800" dirty="0">
                <a:latin typeface="Consolas" panose="020B0609020204030204" pitchFamily="49" charset="0"/>
              </a:rPr>
              <a:t>	ID INTEGER PRIMARY KEY, </a:t>
            </a:r>
            <a:br>
              <a:rPr lang="en-US" sz="1800" dirty="0">
                <a:latin typeface="Consolas" panose="020B0609020204030204" pitchFamily="49" charset="0"/>
              </a:rPr>
            </a:br>
            <a:r>
              <a:rPr lang="en-US" sz="1800" dirty="0">
                <a:latin typeface="Consolas" panose="020B0609020204030204" pitchFamily="49" charset="0"/>
              </a:rPr>
              <a:t>	Name VARCHAR(100),</a:t>
            </a:r>
            <a:br>
              <a:rPr lang="en-US" sz="1800" dirty="0">
                <a:latin typeface="Consolas" panose="020B0609020204030204" pitchFamily="49" charset="0"/>
              </a:rPr>
            </a:br>
            <a:r>
              <a:rPr lang="en-US" sz="1800" dirty="0">
                <a:latin typeface="Consolas" panose="020B0609020204030204" pitchFamily="49" charset="0"/>
              </a:rPr>
              <a:t>	Age INT</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AS NODE</a:t>
            </a:r>
            <a:r>
              <a:rPr lang="en-US" sz="1800" dirty="0">
                <a:latin typeface="Consolas" panose="020B0609020204030204" pitchFamily="49" charset="0"/>
              </a:rPr>
              <a:t>;</a:t>
            </a:r>
          </a:p>
          <a:p>
            <a:endParaRPr lang="en-US" sz="1800" dirty="0">
              <a:latin typeface="Consolas" panose="020B0609020204030204" pitchFamily="49" charset="0"/>
            </a:endParaRPr>
          </a:p>
          <a:p>
            <a:r>
              <a:rPr lang="en-US" sz="1800" dirty="0">
                <a:latin typeface="Consolas" panose="020B0609020204030204" pitchFamily="49" charset="0"/>
              </a:rPr>
              <a:t>CREATE TABLE Friends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StartDate</a:t>
            </a:r>
            <a:r>
              <a:rPr lang="en-US" sz="1800" dirty="0">
                <a:latin typeface="Consolas" panose="020B0609020204030204" pitchFamily="49" charset="0"/>
              </a:rPr>
              <a:t> date</a:t>
            </a:r>
            <a:br>
              <a:rPr lang="en-US" sz="1800" dirty="0">
                <a:latin typeface="Consolas" panose="020B0609020204030204" pitchFamily="49" charset="0"/>
              </a:rPr>
            </a:br>
            <a:r>
              <a:rPr lang="en-US" sz="1800" dirty="0">
                <a:latin typeface="Consolas" panose="020B0609020204030204" pitchFamily="49" charset="0"/>
              </a:rPr>
              <a:t>) </a:t>
            </a:r>
            <a:r>
              <a:rPr lang="en-US" sz="1800" b="1" dirty="0">
                <a:latin typeface="Consolas" panose="020B0609020204030204" pitchFamily="49" charset="0"/>
              </a:rPr>
              <a:t>AS EDGE</a:t>
            </a:r>
            <a:r>
              <a:rPr lang="en-US" sz="1800" dirty="0">
                <a:latin typeface="Consolas" panose="020B0609020204030204" pitchFamily="49" charset="0"/>
              </a:rPr>
              <a:t>;</a:t>
            </a:r>
          </a:p>
          <a:p>
            <a:endParaRPr lang="en-US" sz="1800" dirty="0">
              <a:latin typeface="Consolas" panose="020B0609020204030204" pitchFamily="49" charset="0"/>
            </a:endParaRPr>
          </a:p>
          <a:p>
            <a:endParaRPr lang="en-NZ" sz="1800" dirty="0">
              <a:latin typeface="Consolas" panose="020B0609020204030204" pitchFamily="49" charset="0"/>
            </a:endParaRPr>
          </a:p>
        </p:txBody>
      </p:sp>
    </p:spTree>
    <p:extLst>
      <p:ext uri="{BB962C8B-B14F-4D97-AF65-F5344CB8AC3E}">
        <p14:creationId xmlns:p14="http://schemas.microsoft.com/office/powerpoint/2010/main" val="148360762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1A0-7DF1-4C96-AA13-D46E5263F5F9}"/>
              </a:ext>
            </a:extLst>
          </p:cNvPr>
          <p:cNvSpPr>
            <a:spLocks noGrp="1"/>
          </p:cNvSpPr>
          <p:nvPr>
            <p:ph type="title"/>
          </p:nvPr>
        </p:nvSpPr>
        <p:spPr/>
        <p:txBody>
          <a:bodyPr/>
          <a:lstStyle/>
          <a:p>
            <a:r>
              <a:rPr lang="en-NZ" dirty="0">
                <a:solidFill>
                  <a:schemeClr val="tx1">
                    <a:alpha val="50000"/>
                  </a:schemeClr>
                </a:solidFill>
              </a:rPr>
              <a:t>Create Graph Object</a:t>
            </a:r>
          </a:p>
        </p:txBody>
      </p:sp>
      <p:sp>
        <p:nvSpPr>
          <p:cNvPr id="5" name="Content Placeholder 4">
            <a:extLst>
              <a:ext uri="{FF2B5EF4-FFF2-40B4-BE49-F238E27FC236}">
                <a16:creationId xmlns:a16="http://schemas.microsoft.com/office/drawing/2014/main" id="{5056E052-4D2A-4E3B-BBDB-558D078F27F9}"/>
              </a:ext>
            </a:extLst>
          </p:cNvPr>
          <p:cNvSpPr>
            <a:spLocks noGrp="1"/>
          </p:cNvSpPr>
          <p:nvPr>
            <p:ph idx="1"/>
          </p:nvPr>
        </p:nvSpPr>
        <p:spPr/>
        <p:txBody>
          <a:bodyPr>
            <a:normAutofit/>
          </a:bodyPr>
          <a:lstStyle/>
          <a:p>
            <a:r>
              <a:rPr lang="en-US" sz="1800" dirty="0">
                <a:solidFill>
                  <a:schemeClr val="tx1">
                    <a:alpha val="50000"/>
                  </a:schemeClr>
                </a:solidFill>
                <a:latin typeface="Consolas" panose="020B0609020204030204" pitchFamily="49" charset="0"/>
              </a:rPr>
              <a:t>CREATE TABLE Person (</a:t>
            </a:r>
            <a:br>
              <a:rPr lang="en-US" sz="1800" dirty="0">
                <a:solidFill>
                  <a:schemeClr val="tx1">
                    <a:alpha val="50000"/>
                  </a:schemeClr>
                </a:solidFill>
                <a:latin typeface="Consolas" panose="020B0609020204030204" pitchFamily="49" charset="0"/>
              </a:rPr>
            </a:br>
            <a:r>
              <a:rPr lang="en-US" sz="1800" dirty="0">
                <a:solidFill>
                  <a:schemeClr val="tx1">
                    <a:alpha val="50000"/>
                  </a:schemeClr>
                </a:solidFill>
                <a:latin typeface="Consolas" panose="020B0609020204030204" pitchFamily="49" charset="0"/>
              </a:rPr>
              <a:t>	ID INTEGER PRIMARY KEY, </a:t>
            </a:r>
            <a:br>
              <a:rPr lang="en-US" sz="1800" dirty="0">
                <a:solidFill>
                  <a:schemeClr val="tx1">
                    <a:alpha val="50000"/>
                  </a:schemeClr>
                </a:solidFill>
                <a:latin typeface="Consolas" panose="020B0609020204030204" pitchFamily="49" charset="0"/>
              </a:rPr>
            </a:br>
            <a:r>
              <a:rPr lang="en-US" sz="1800" dirty="0">
                <a:solidFill>
                  <a:schemeClr val="tx1">
                    <a:alpha val="50000"/>
                  </a:schemeClr>
                </a:solidFill>
                <a:latin typeface="Consolas" panose="020B0609020204030204" pitchFamily="49" charset="0"/>
              </a:rPr>
              <a:t>	Name VARCHAR(100), Age INT</a:t>
            </a:r>
            <a:br>
              <a:rPr lang="en-US" sz="1800" dirty="0">
                <a:solidFill>
                  <a:schemeClr val="tx1">
                    <a:alpha val="50000"/>
                  </a:schemeClr>
                </a:solidFill>
                <a:latin typeface="Consolas" panose="020B0609020204030204" pitchFamily="49" charset="0"/>
              </a:rPr>
            </a:br>
            <a:r>
              <a:rPr lang="en-US" sz="1800" dirty="0">
                <a:solidFill>
                  <a:schemeClr val="tx1">
                    <a:alpha val="50000"/>
                  </a:schemeClr>
                </a:solidFill>
                <a:latin typeface="Consolas" panose="020B0609020204030204" pitchFamily="49" charset="0"/>
              </a:rPr>
              <a:t>) </a:t>
            </a:r>
            <a:r>
              <a:rPr lang="en-US" sz="1800" b="1" dirty="0">
                <a:solidFill>
                  <a:schemeClr val="tx1">
                    <a:alpha val="50000"/>
                  </a:schemeClr>
                </a:solidFill>
                <a:latin typeface="Consolas" panose="020B0609020204030204" pitchFamily="49" charset="0"/>
              </a:rPr>
              <a:t>AS NODE</a:t>
            </a:r>
            <a:r>
              <a:rPr lang="en-US" sz="1800" dirty="0">
                <a:solidFill>
                  <a:schemeClr val="tx1">
                    <a:alpha val="50000"/>
                  </a:schemeClr>
                </a:solidFill>
                <a:latin typeface="Consolas" panose="020B0609020204030204" pitchFamily="49" charset="0"/>
              </a:rPr>
              <a:t>;</a:t>
            </a:r>
          </a:p>
          <a:p>
            <a:endParaRPr lang="en-US" sz="1800" dirty="0">
              <a:solidFill>
                <a:schemeClr val="tx1">
                  <a:alpha val="50000"/>
                </a:schemeClr>
              </a:solidFill>
              <a:latin typeface="Consolas" panose="020B0609020204030204" pitchFamily="49" charset="0"/>
            </a:endParaRPr>
          </a:p>
          <a:p>
            <a:r>
              <a:rPr lang="en-US" sz="1800" dirty="0">
                <a:solidFill>
                  <a:schemeClr val="tx1">
                    <a:alpha val="50000"/>
                  </a:schemeClr>
                </a:solidFill>
                <a:latin typeface="Consolas" panose="020B0609020204030204" pitchFamily="49" charset="0"/>
              </a:rPr>
              <a:t>CREATE TABLE Friends (</a:t>
            </a:r>
            <a:br>
              <a:rPr lang="en-US" sz="1800" dirty="0">
                <a:solidFill>
                  <a:schemeClr val="tx1">
                    <a:alpha val="50000"/>
                  </a:schemeClr>
                </a:solidFill>
                <a:latin typeface="Consolas" panose="020B0609020204030204" pitchFamily="49" charset="0"/>
              </a:rPr>
            </a:br>
            <a:r>
              <a:rPr lang="en-US" sz="1800" dirty="0">
                <a:solidFill>
                  <a:schemeClr val="tx1">
                    <a:alpha val="50000"/>
                  </a:schemeClr>
                </a:solidFill>
                <a:latin typeface="Consolas" panose="020B0609020204030204" pitchFamily="49" charset="0"/>
              </a:rPr>
              <a:t>	</a:t>
            </a:r>
            <a:r>
              <a:rPr lang="en-US" sz="1800" dirty="0" err="1">
                <a:solidFill>
                  <a:schemeClr val="tx1">
                    <a:alpha val="50000"/>
                  </a:schemeClr>
                </a:solidFill>
                <a:latin typeface="Consolas" panose="020B0609020204030204" pitchFamily="49" charset="0"/>
              </a:rPr>
              <a:t>StartDate</a:t>
            </a:r>
            <a:r>
              <a:rPr lang="en-US" sz="1800" dirty="0">
                <a:solidFill>
                  <a:schemeClr val="tx1">
                    <a:alpha val="50000"/>
                  </a:schemeClr>
                </a:solidFill>
                <a:latin typeface="Consolas" panose="020B0609020204030204" pitchFamily="49" charset="0"/>
              </a:rPr>
              <a:t> date</a:t>
            </a:r>
            <a:br>
              <a:rPr lang="en-US" sz="1800" dirty="0">
                <a:solidFill>
                  <a:schemeClr val="tx1">
                    <a:alpha val="50000"/>
                  </a:schemeClr>
                </a:solidFill>
                <a:latin typeface="Consolas" panose="020B0609020204030204" pitchFamily="49" charset="0"/>
              </a:rPr>
            </a:br>
            <a:r>
              <a:rPr lang="en-US" sz="1800" dirty="0">
                <a:solidFill>
                  <a:schemeClr val="tx1">
                    <a:alpha val="50000"/>
                  </a:schemeClr>
                </a:solidFill>
                <a:latin typeface="Consolas" panose="020B0609020204030204" pitchFamily="49" charset="0"/>
              </a:rPr>
              <a:t>) </a:t>
            </a:r>
            <a:r>
              <a:rPr lang="en-US" sz="1800" b="1" dirty="0">
                <a:solidFill>
                  <a:schemeClr val="tx1">
                    <a:alpha val="50000"/>
                  </a:schemeClr>
                </a:solidFill>
                <a:latin typeface="Consolas" panose="020B0609020204030204" pitchFamily="49" charset="0"/>
              </a:rPr>
              <a:t>AS EDGE</a:t>
            </a:r>
            <a:r>
              <a:rPr lang="en-US" sz="1800" dirty="0">
                <a:solidFill>
                  <a:schemeClr val="tx1">
                    <a:alpha val="50000"/>
                  </a:schemeClr>
                </a:solidFill>
                <a:latin typeface="Consolas" panose="020B0609020204030204" pitchFamily="49" charset="0"/>
              </a:rPr>
              <a:t>;</a:t>
            </a:r>
          </a:p>
        </p:txBody>
      </p:sp>
      <p:pic>
        <p:nvPicPr>
          <p:cNvPr id="8" name="Picture 7">
            <a:extLst>
              <a:ext uri="{FF2B5EF4-FFF2-40B4-BE49-F238E27FC236}">
                <a16:creationId xmlns:a16="http://schemas.microsoft.com/office/drawing/2014/main" id="{41F03E76-367B-405A-80B9-F333B5F46EE9}"/>
              </a:ext>
            </a:extLst>
          </p:cNvPr>
          <p:cNvPicPr>
            <a:picLocks noChangeAspect="1"/>
          </p:cNvPicPr>
          <p:nvPr/>
        </p:nvPicPr>
        <p:blipFill>
          <a:blip r:embed="rId2"/>
          <a:stretch>
            <a:fillRect/>
          </a:stretch>
        </p:blipFill>
        <p:spPr>
          <a:xfrm>
            <a:off x="1195550" y="1597544"/>
            <a:ext cx="8667750" cy="3228975"/>
          </a:xfrm>
          <a:prstGeom prst="rect">
            <a:avLst/>
          </a:prstGeom>
        </p:spPr>
      </p:pic>
    </p:spTree>
    <p:extLst>
      <p:ext uri="{BB962C8B-B14F-4D97-AF65-F5344CB8AC3E}">
        <p14:creationId xmlns:p14="http://schemas.microsoft.com/office/powerpoint/2010/main" val="245197416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0F461-3CC3-4BA4-B069-056C6DC6E957}"/>
              </a:ext>
            </a:extLst>
          </p:cNvPr>
          <p:cNvSpPr>
            <a:spLocks noGrp="1"/>
          </p:cNvSpPr>
          <p:nvPr>
            <p:ph type="title"/>
          </p:nvPr>
        </p:nvSpPr>
        <p:spPr/>
        <p:txBody>
          <a:bodyPr/>
          <a:lstStyle/>
          <a:p>
            <a:r>
              <a:rPr lang="en-NZ" dirty="0"/>
              <a:t>Node Table</a:t>
            </a:r>
          </a:p>
        </p:txBody>
      </p:sp>
      <p:sp>
        <p:nvSpPr>
          <p:cNvPr id="4" name="Content Placeholder 3">
            <a:extLst>
              <a:ext uri="{FF2B5EF4-FFF2-40B4-BE49-F238E27FC236}">
                <a16:creationId xmlns:a16="http://schemas.microsoft.com/office/drawing/2014/main" id="{D207E696-1395-4AC7-AD8A-8141E43BC213}"/>
              </a:ext>
            </a:extLst>
          </p:cNvPr>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t>A node table represents an entity in a graph schema</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When a node table is created, along with user defined columns, an implicit </a:t>
            </a:r>
            <a:r>
              <a:rPr lang="en-US" b="1" dirty="0"/>
              <a:t>$</a:t>
            </a:r>
            <a:r>
              <a:rPr lang="en-US" b="1" dirty="0" err="1"/>
              <a:t>node_id</a:t>
            </a:r>
            <a:r>
              <a:rPr lang="en-US" b="1" dirty="0"/>
              <a:t> </a:t>
            </a:r>
            <a:r>
              <a:rPr lang="en-US" dirty="0"/>
              <a:t>column is created, which uniquely identifies a given node in the database</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The values in </a:t>
            </a:r>
            <a:r>
              <a:rPr lang="en-US" b="1" dirty="0"/>
              <a:t>$</a:t>
            </a:r>
            <a:r>
              <a:rPr lang="en-US" b="1" dirty="0" err="1"/>
              <a:t>node_id</a:t>
            </a:r>
            <a:r>
              <a:rPr lang="en-US" b="1" dirty="0"/>
              <a:t> </a:t>
            </a:r>
            <a:r>
              <a:rPr lang="en-US" dirty="0"/>
              <a:t>are automatically generated and are a combination of </a:t>
            </a:r>
            <a:r>
              <a:rPr lang="en-US" b="1" dirty="0" err="1"/>
              <a:t>object_id</a:t>
            </a:r>
            <a:r>
              <a:rPr lang="en-US" b="1" dirty="0"/>
              <a:t> </a:t>
            </a:r>
            <a:r>
              <a:rPr lang="en-US" dirty="0"/>
              <a:t>of that node table and an internally generated </a:t>
            </a:r>
            <a:r>
              <a:rPr lang="en-US" b="1" dirty="0" err="1"/>
              <a:t>bigint</a:t>
            </a:r>
            <a:r>
              <a:rPr lang="en-US" dirty="0"/>
              <a:t> value.</a:t>
            </a:r>
            <a:endParaRPr lang="en-NZ" dirty="0"/>
          </a:p>
        </p:txBody>
      </p:sp>
    </p:spTree>
    <p:extLst>
      <p:ext uri="{BB962C8B-B14F-4D97-AF65-F5344CB8AC3E}">
        <p14:creationId xmlns:p14="http://schemas.microsoft.com/office/powerpoint/2010/main" val="404370175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0F461-3CC3-4BA4-B069-056C6DC6E957}"/>
              </a:ext>
            </a:extLst>
          </p:cNvPr>
          <p:cNvSpPr>
            <a:spLocks noGrp="1"/>
          </p:cNvSpPr>
          <p:nvPr>
            <p:ph type="title"/>
          </p:nvPr>
        </p:nvSpPr>
        <p:spPr/>
        <p:txBody>
          <a:bodyPr/>
          <a:lstStyle/>
          <a:p>
            <a:r>
              <a:rPr lang="en-NZ" dirty="0">
                <a:solidFill>
                  <a:schemeClr val="tx1">
                    <a:lumMod val="50000"/>
                    <a:lumOff val="50000"/>
                  </a:schemeClr>
                </a:solidFill>
              </a:rPr>
              <a:t>Node Table</a:t>
            </a:r>
          </a:p>
        </p:txBody>
      </p:sp>
      <p:sp>
        <p:nvSpPr>
          <p:cNvPr id="4" name="Content Placeholder 3">
            <a:extLst>
              <a:ext uri="{FF2B5EF4-FFF2-40B4-BE49-F238E27FC236}">
                <a16:creationId xmlns:a16="http://schemas.microsoft.com/office/drawing/2014/main" id="{D207E696-1395-4AC7-AD8A-8141E43BC213}"/>
              </a:ext>
            </a:extLst>
          </p:cNvPr>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solidFill>
                  <a:schemeClr val="tx1">
                    <a:lumMod val="50000"/>
                    <a:lumOff val="50000"/>
                  </a:schemeClr>
                </a:solidFill>
              </a:rPr>
              <a:t>A node table represents an entity in a graph schema</a:t>
            </a:r>
          </a:p>
          <a:p>
            <a:pPr marL="571500" indent="-571500">
              <a:buFont typeface="Arial" panose="020B0604020202020204" pitchFamily="34" charset="0"/>
              <a:buChar char="•"/>
            </a:pPr>
            <a:endParaRPr lang="en-US" dirty="0">
              <a:solidFill>
                <a:schemeClr val="tx1">
                  <a:lumMod val="50000"/>
                  <a:lumOff val="50000"/>
                </a:schemeClr>
              </a:solidFill>
            </a:endParaRPr>
          </a:p>
          <a:p>
            <a:pPr marL="571500" indent="-571500">
              <a:buFont typeface="Arial" panose="020B0604020202020204" pitchFamily="34" charset="0"/>
              <a:buChar char="•"/>
            </a:pPr>
            <a:r>
              <a:rPr lang="en-US" dirty="0">
                <a:solidFill>
                  <a:schemeClr val="tx1">
                    <a:lumMod val="50000"/>
                    <a:lumOff val="50000"/>
                  </a:schemeClr>
                </a:solidFill>
              </a:rPr>
              <a:t>When a node table is created, along with user defined columns, an implicit </a:t>
            </a:r>
            <a:r>
              <a:rPr lang="en-US" b="1" dirty="0">
                <a:solidFill>
                  <a:schemeClr val="tx1">
                    <a:lumMod val="50000"/>
                    <a:lumOff val="50000"/>
                  </a:schemeClr>
                </a:solidFill>
              </a:rPr>
              <a:t>$</a:t>
            </a:r>
            <a:r>
              <a:rPr lang="en-US" b="1" dirty="0" err="1">
                <a:solidFill>
                  <a:schemeClr val="tx1">
                    <a:lumMod val="50000"/>
                    <a:lumOff val="50000"/>
                  </a:schemeClr>
                </a:solidFill>
              </a:rPr>
              <a:t>node_id</a:t>
            </a:r>
            <a:r>
              <a:rPr lang="en-US" b="1" dirty="0">
                <a:solidFill>
                  <a:schemeClr val="tx1">
                    <a:lumMod val="50000"/>
                    <a:lumOff val="50000"/>
                  </a:schemeClr>
                </a:solidFill>
              </a:rPr>
              <a:t> </a:t>
            </a:r>
            <a:r>
              <a:rPr lang="en-US" dirty="0">
                <a:solidFill>
                  <a:schemeClr val="tx1">
                    <a:lumMod val="50000"/>
                    <a:lumOff val="50000"/>
                  </a:schemeClr>
                </a:solidFill>
              </a:rPr>
              <a:t>column is created, which uniquely identifies a given node in the database</a:t>
            </a:r>
          </a:p>
          <a:p>
            <a:pPr marL="571500" indent="-571500">
              <a:buFont typeface="Arial" panose="020B0604020202020204" pitchFamily="34" charset="0"/>
              <a:buChar char="•"/>
            </a:pPr>
            <a:endParaRPr lang="en-US" dirty="0">
              <a:solidFill>
                <a:schemeClr val="tx1">
                  <a:lumMod val="50000"/>
                  <a:lumOff val="50000"/>
                </a:schemeClr>
              </a:solidFill>
            </a:endParaRPr>
          </a:p>
          <a:p>
            <a:pPr marL="571500" indent="-571500">
              <a:buFont typeface="Arial" panose="020B0604020202020204" pitchFamily="34" charset="0"/>
              <a:buChar char="•"/>
            </a:pPr>
            <a:r>
              <a:rPr lang="en-US" dirty="0">
                <a:solidFill>
                  <a:schemeClr val="tx1">
                    <a:lumMod val="50000"/>
                    <a:lumOff val="50000"/>
                  </a:schemeClr>
                </a:solidFill>
              </a:rPr>
              <a:t>The values in </a:t>
            </a:r>
            <a:r>
              <a:rPr lang="en-US" b="1" dirty="0">
                <a:solidFill>
                  <a:schemeClr val="tx1">
                    <a:lumMod val="50000"/>
                    <a:lumOff val="50000"/>
                  </a:schemeClr>
                </a:solidFill>
              </a:rPr>
              <a:t>$</a:t>
            </a:r>
            <a:r>
              <a:rPr lang="en-US" b="1" dirty="0" err="1">
                <a:solidFill>
                  <a:schemeClr val="tx1">
                    <a:lumMod val="50000"/>
                    <a:lumOff val="50000"/>
                  </a:schemeClr>
                </a:solidFill>
              </a:rPr>
              <a:t>node_id</a:t>
            </a:r>
            <a:r>
              <a:rPr lang="en-US" b="1" dirty="0">
                <a:solidFill>
                  <a:schemeClr val="tx1">
                    <a:lumMod val="50000"/>
                    <a:lumOff val="50000"/>
                  </a:schemeClr>
                </a:solidFill>
              </a:rPr>
              <a:t> </a:t>
            </a:r>
            <a:r>
              <a:rPr lang="en-US" dirty="0">
                <a:solidFill>
                  <a:schemeClr val="tx1">
                    <a:lumMod val="50000"/>
                    <a:lumOff val="50000"/>
                  </a:schemeClr>
                </a:solidFill>
              </a:rPr>
              <a:t>are automatically generated and are a combination of </a:t>
            </a:r>
            <a:r>
              <a:rPr lang="en-US" b="1" dirty="0" err="1">
                <a:solidFill>
                  <a:schemeClr val="tx1">
                    <a:lumMod val="50000"/>
                    <a:lumOff val="50000"/>
                  </a:schemeClr>
                </a:solidFill>
              </a:rPr>
              <a:t>object_id</a:t>
            </a:r>
            <a:r>
              <a:rPr lang="en-US" b="1" dirty="0">
                <a:solidFill>
                  <a:schemeClr val="tx1">
                    <a:lumMod val="50000"/>
                    <a:lumOff val="50000"/>
                  </a:schemeClr>
                </a:solidFill>
              </a:rPr>
              <a:t> </a:t>
            </a:r>
            <a:r>
              <a:rPr lang="en-US" dirty="0">
                <a:solidFill>
                  <a:schemeClr val="tx1">
                    <a:lumMod val="50000"/>
                    <a:lumOff val="50000"/>
                  </a:schemeClr>
                </a:solidFill>
              </a:rPr>
              <a:t>of that node table and an internally generated </a:t>
            </a:r>
            <a:r>
              <a:rPr lang="en-US" b="1" dirty="0" err="1">
                <a:solidFill>
                  <a:schemeClr val="tx1">
                    <a:lumMod val="50000"/>
                    <a:lumOff val="50000"/>
                  </a:schemeClr>
                </a:solidFill>
              </a:rPr>
              <a:t>bigint</a:t>
            </a:r>
            <a:r>
              <a:rPr lang="en-US" dirty="0">
                <a:solidFill>
                  <a:schemeClr val="tx1">
                    <a:lumMod val="50000"/>
                    <a:lumOff val="50000"/>
                  </a:schemeClr>
                </a:solidFill>
              </a:rPr>
              <a:t> value.</a:t>
            </a:r>
            <a:endParaRPr lang="en-NZ" dirty="0">
              <a:solidFill>
                <a:schemeClr val="tx1">
                  <a:lumMod val="50000"/>
                  <a:lumOff val="50000"/>
                </a:schemeClr>
              </a:solidFill>
            </a:endParaRPr>
          </a:p>
        </p:txBody>
      </p:sp>
      <p:pic>
        <p:nvPicPr>
          <p:cNvPr id="5" name="Picture 4">
            <a:extLst>
              <a:ext uri="{FF2B5EF4-FFF2-40B4-BE49-F238E27FC236}">
                <a16:creationId xmlns:a16="http://schemas.microsoft.com/office/drawing/2014/main" id="{0C461465-E8C4-4294-867B-DCB8E76E7457}"/>
              </a:ext>
            </a:extLst>
          </p:cNvPr>
          <p:cNvPicPr>
            <a:picLocks noChangeAspect="1"/>
          </p:cNvPicPr>
          <p:nvPr/>
        </p:nvPicPr>
        <p:blipFill rotWithShape="1">
          <a:blip r:embed="rId2"/>
          <a:srcRect r="57256"/>
          <a:stretch/>
        </p:blipFill>
        <p:spPr>
          <a:xfrm>
            <a:off x="5649273" y="1278460"/>
            <a:ext cx="4909352" cy="4278677"/>
          </a:xfrm>
          <a:prstGeom prst="rect">
            <a:avLst/>
          </a:prstGeom>
        </p:spPr>
      </p:pic>
      <p:pic>
        <p:nvPicPr>
          <p:cNvPr id="2" name="Picture 1">
            <a:extLst>
              <a:ext uri="{FF2B5EF4-FFF2-40B4-BE49-F238E27FC236}">
                <a16:creationId xmlns:a16="http://schemas.microsoft.com/office/drawing/2014/main" id="{82C6FD1D-D2BB-4F57-AC7B-205695FE52E7}"/>
              </a:ext>
            </a:extLst>
          </p:cNvPr>
          <p:cNvPicPr>
            <a:picLocks noChangeAspect="1"/>
          </p:cNvPicPr>
          <p:nvPr/>
        </p:nvPicPr>
        <p:blipFill>
          <a:blip r:embed="rId3"/>
          <a:stretch>
            <a:fillRect/>
          </a:stretch>
        </p:blipFill>
        <p:spPr>
          <a:xfrm>
            <a:off x="333721" y="345010"/>
            <a:ext cx="4638675" cy="1866900"/>
          </a:xfrm>
          <a:prstGeom prst="rect">
            <a:avLst/>
          </a:prstGeom>
        </p:spPr>
      </p:pic>
    </p:spTree>
    <p:extLst>
      <p:ext uri="{BB962C8B-B14F-4D97-AF65-F5344CB8AC3E}">
        <p14:creationId xmlns:p14="http://schemas.microsoft.com/office/powerpoint/2010/main" val="334029241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0F461-3CC3-4BA4-B069-056C6DC6E957}"/>
              </a:ext>
            </a:extLst>
          </p:cNvPr>
          <p:cNvSpPr>
            <a:spLocks noGrp="1"/>
          </p:cNvSpPr>
          <p:nvPr>
            <p:ph type="title"/>
          </p:nvPr>
        </p:nvSpPr>
        <p:spPr/>
        <p:txBody>
          <a:bodyPr/>
          <a:lstStyle/>
          <a:p>
            <a:r>
              <a:rPr lang="en-NZ" dirty="0"/>
              <a:t>Node Table</a:t>
            </a:r>
          </a:p>
        </p:txBody>
      </p:sp>
      <p:sp>
        <p:nvSpPr>
          <p:cNvPr id="4" name="Content Placeholder 3">
            <a:extLst>
              <a:ext uri="{FF2B5EF4-FFF2-40B4-BE49-F238E27FC236}">
                <a16:creationId xmlns:a16="http://schemas.microsoft.com/office/drawing/2014/main" id="{D207E696-1395-4AC7-AD8A-8141E43BC213}"/>
              </a:ext>
            </a:extLst>
          </p:cNvPr>
          <p:cNvSpPr>
            <a:spLocks noGrp="1"/>
          </p:cNvSpPr>
          <p:nvPr>
            <p:ph idx="1"/>
          </p:nvPr>
        </p:nvSpPr>
        <p:spPr/>
        <p:txBody>
          <a:bodyPr>
            <a:normAutofit lnSpcReduction="10000"/>
          </a:bodyPr>
          <a:lstStyle/>
          <a:p>
            <a:pPr marL="571500" indent="-571500">
              <a:buFont typeface="Arial" panose="020B0604020202020204" pitchFamily="34" charset="0"/>
              <a:buChar char="•"/>
            </a:pPr>
            <a:r>
              <a:rPr lang="en-US" b="1" dirty="0"/>
              <a:t>$</a:t>
            </a:r>
            <a:r>
              <a:rPr lang="en-US" b="1" dirty="0" err="1"/>
              <a:t>node_id</a:t>
            </a:r>
            <a:r>
              <a:rPr lang="en-US" b="1" dirty="0"/>
              <a:t> </a:t>
            </a:r>
            <a:r>
              <a:rPr lang="en-US" dirty="0"/>
              <a:t>is a pseudo column, that maps to an internal name with hex string in it. When you select </a:t>
            </a:r>
            <a:r>
              <a:rPr lang="en-US" b="1" dirty="0"/>
              <a:t>$</a:t>
            </a:r>
            <a:r>
              <a:rPr lang="en-US" b="1" dirty="0" err="1"/>
              <a:t>node_id</a:t>
            </a:r>
            <a:r>
              <a:rPr lang="en-US" dirty="0"/>
              <a:t> from the table, the column name will appear as </a:t>
            </a:r>
            <a:r>
              <a:rPr lang="en-US" b="1" dirty="0"/>
              <a:t>$</a:t>
            </a:r>
            <a:r>
              <a:rPr lang="en-US" b="1" dirty="0" err="1"/>
              <a:t>node_id</a:t>
            </a:r>
            <a:r>
              <a:rPr lang="en-US" b="1" dirty="0"/>
              <a:t>_\&lt;</a:t>
            </a:r>
            <a:r>
              <a:rPr lang="en-US" b="1" dirty="0" err="1"/>
              <a:t>hex_string</a:t>
            </a:r>
            <a:r>
              <a:rPr lang="en-US" b="1" dirty="0"/>
              <a:t>&gt;</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If you do not create a unique constraint or index on the </a:t>
            </a:r>
            <a:r>
              <a:rPr lang="en-US" b="1" dirty="0"/>
              <a:t>$</a:t>
            </a:r>
            <a:r>
              <a:rPr lang="en-US" b="1" dirty="0" err="1"/>
              <a:t>node_id</a:t>
            </a:r>
            <a:r>
              <a:rPr lang="en-US" b="1" dirty="0"/>
              <a:t> </a:t>
            </a:r>
            <a:r>
              <a:rPr lang="en-US" dirty="0"/>
              <a:t>column at the time of creation of node table, a default unique, non-clustered index is automatically created</a:t>
            </a:r>
            <a:endParaRPr lang="en-NZ" dirty="0"/>
          </a:p>
        </p:txBody>
      </p:sp>
    </p:spTree>
    <p:extLst>
      <p:ext uri="{BB962C8B-B14F-4D97-AF65-F5344CB8AC3E}">
        <p14:creationId xmlns:p14="http://schemas.microsoft.com/office/powerpoint/2010/main" val="332359407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E601-251A-4047-922B-3B6CD0CA72BD}"/>
              </a:ext>
            </a:extLst>
          </p:cNvPr>
          <p:cNvSpPr>
            <a:spLocks noGrp="1"/>
          </p:cNvSpPr>
          <p:nvPr>
            <p:ph type="title"/>
          </p:nvPr>
        </p:nvSpPr>
        <p:spPr/>
        <p:txBody>
          <a:bodyPr/>
          <a:lstStyle/>
          <a:p>
            <a:r>
              <a:rPr lang="en-NZ" dirty="0"/>
              <a:t>Edge Table</a:t>
            </a:r>
          </a:p>
        </p:txBody>
      </p:sp>
      <p:sp>
        <p:nvSpPr>
          <p:cNvPr id="3" name="Content Placeholder 2">
            <a:extLst>
              <a:ext uri="{FF2B5EF4-FFF2-40B4-BE49-F238E27FC236}">
                <a16:creationId xmlns:a16="http://schemas.microsoft.com/office/drawing/2014/main" id="{D709B84D-F5D2-45A8-88C5-49DDE2C3B855}"/>
              </a:ext>
            </a:extLst>
          </p:cNvPr>
          <p:cNvSpPr>
            <a:spLocks noGrp="1"/>
          </p:cNvSpPr>
          <p:nvPr>
            <p:ph idx="1"/>
          </p:nvPr>
        </p:nvSpPr>
        <p:spPr/>
        <p:txBody>
          <a:bodyPr>
            <a:normAutofit/>
          </a:bodyPr>
          <a:lstStyle/>
          <a:p>
            <a:pPr marL="571500" indent="-571500">
              <a:buFont typeface="Arial" panose="020B0604020202020204" pitchFamily="34" charset="0"/>
              <a:buChar char="•"/>
            </a:pPr>
            <a:r>
              <a:rPr lang="en-US" dirty="0"/>
              <a:t>An edge table represents a relationship in a graph</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Edges are always directed and connect two nodes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An edge table may or may not have any user defined attributes in it</a:t>
            </a:r>
            <a:endParaRPr lang="en-NZ" dirty="0"/>
          </a:p>
        </p:txBody>
      </p:sp>
    </p:spTree>
    <p:extLst>
      <p:ext uri="{BB962C8B-B14F-4D97-AF65-F5344CB8AC3E}">
        <p14:creationId xmlns:p14="http://schemas.microsoft.com/office/powerpoint/2010/main" val="60359870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9986-E0F6-403D-ADFF-D1148CD481D4}"/>
              </a:ext>
            </a:extLst>
          </p:cNvPr>
          <p:cNvSpPr>
            <a:spLocks noGrp="1"/>
          </p:cNvSpPr>
          <p:nvPr>
            <p:ph type="title"/>
          </p:nvPr>
        </p:nvSpPr>
        <p:spPr/>
        <p:txBody>
          <a:bodyPr/>
          <a:lstStyle/>
          <a:p>
            <a:r>
              <a:rPr lang="en-NZ" dirty="0"/>
              <a:t>Populating  Content</a:t>
            </a:r>
          </a:p>
        </p:txBody>
      </p:sp>
      <p:sp>
        <p:nvSpPr>
          <p:cNvPr id="3" name="Text Placeholder 2">
            <a:extLst>
              <a:ext uri="{FF2B5EF4-FFF2-40B4-BE49-F238E27FC236}">
                <a16:creationId xmlns:a16="http://schemas.microsoft.com/office/drawing/2014/main" id="{81CFF94F-AFEE-47E7-B72D-FCEEBD6FC1E0}"/>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33078367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ACB-1A68-47F7-9356-673C8316A21F}"/>
              </a:ext>
            </a:extLst>
          </p:cNvPr>
          <p:cNvSpPr>
            <a:spLocks noGrp="1"/>
          </p:cNvSpPr>
          <p:nvPr>
            <p:ph type="title"/>
          </p:nvPr>
        </p:nvSpPr>
        <p:spPr/>
        <p:txBody>
          <a:bodyPr/>
          <a:lstStyle/>
          <a:p>
            <a:r>
              <a:rPr lang="en-AU" dirty="0"/>
              <a:t>Agenda</a:t>
            </a:r>
          </a:p>
        </p:txBody>
      </p:sp>
      <p:sp>
        <p:nvSpPr>
          <p:cNvPr id="3" name="Content Placeholder 2">
            <a:extLst>
              <a:ext uri="{FF2B5EF4-FFF2-40B4-BE49-F238E27FC236}">
                <a16:creationId xmlns:a16="http://schemas.microsoft.com/office/drawing/2014/main" id="{61C27707-AFE7-421B-BAC6-E96D7CCE2049}"/>
              </a:ext>
            </a:extLst>
          </p:cNvPr>
          <p:cNvSpPr>
            <a:spLocks noGrp="1"/>
          </p:cNvSpPr>
          <p:nvPr>
            <p:ph idx="1"/>
          </p:nvPr>
        </p:nvSpPr>
        <p:spPr/>
        <p:txBody>
          <a:bodyPr>
            <a:normAutofit/>
          </a:bodyPr>
          <a:lstStyle/>
          <a:p>
            <a:pPr>
              <a:lnSpc>
                <a:spcPct val="150000"/>
              </a:lnSpc>
            </a:pPr>
            <a:r>
              <a:rPr lang="en-AU" sz="3200" dirty="0"/>
              <a:t>Graph’s and Graph Database’s</a:t>
            </a:r>
            <a:endParaRPr lang="en-US" sz="3200" dirty="0"/>
          </a:p>
          <a:p>
            <a:pPr>
              <a:lnSpc>
                <a:spcPct val="150000"/>
              </a:lnSpc>
            </a:pPr>
            <a:r>
              <a:rPr lang="en-AU" sz="3200" dirty="0"/>
              <a:t>Why are they useful? </a:t>
            </a:r>
          </a:p>
          <a:p>
            <a:pPr>
              <a:lnSpc>
                <a:spcPct val="150000"/>
              </a:lnSpc>
            </a:pPr>
            <a:r>
              <a:rPr lang="en-AU" sz="3200" dirty="0"/>
              <a:t>What problems do they solve?</a:t>
            </a:r>
            <a:endParaRPr lang="en-US" sz="3200" dirty="0"/>
          </a:p>
          <a:p>
            <a:pPr>
              <a:lnSpc>
                <a:spcPct val="150000"/>
              </a:lnSpc>
            </a:pPr>
            <a:r>
              <a:rPr lang="en-AU" sz="3200" dirty="0" err="1"/>
              <a:t>Implemention</a:t>
            </a:r>
            <a:r>
              <a:rPr lang="en-AU" sz="3200" dirty="0"/>
              <a:t> in SQL Server </a:t>
            </a:r>
          </a:p>
          <a:p>
            <a:pPr>
              <a:lnSpc>
                <a:spcPct val="150000"/>
              </a:lnSpc>
            </a:pPr>
            <a:r>
              <a:rPr lang="en-AU" sz="3200" dirty="0" err="1"/>
              <a:t>Implemention</a:t>
            </a:r>
            <a:r>
              <a:rPr lang="en-AU" sz="3200" dirty="0"/>
              <a:t> in Cosmos DB (very short!)</a:t>
            </a:r>
            <a:endParaRPr lang="en-US" sz="3200" dirty="0"/>
          </a:p>
          <a:p>
            <a:endParaRPr lang="en-AU" dirty="0"/>
          </a:p>
        </p:txBody>
      </p:sp>
    </p:spTree>
    <p:extLst>
      <p:ext uri="{BB962C8B-B14F-4D97-AF65-F5344CB8AC3E}">
        <p14:creationId xmlns:p14="http://schemas.microsoft.com/office/powerpoint/2010/main" val="426950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DD393-12B8-46A1-9328-0F2B621956BE}"/>
              </a:ext>
            </a:extLst>
          </p:cNvPr>
          <p:cNvSpPr>
            <a:spLocks noGrp="1"/>
          </p:cNvSpPr>
          <p:nvPr>
            <p:ph type="title"/>
          </p:nvPr>
        </p:nvSpPr>
        <p:spPr/>
        <p:txBody>
          <a:bodyPr/>
          <a:lstStyle/>
          <a:p>
            <a:r>
              <a:rPr lang="en-NZ" dirty="0"/>
              <a:t>Populating Content - Nodes</a:t>
            </a:r>
          </a:p>
        </p:txBody>
      </p:sp>
      <p:sp>
        <p:nvSpPr>
          <p:cNvPr id="5" name="Content Placeholder 4">
            <a:extLst>
              <a:ext uri="{FF2B5EF4-FFF2-40B4-BE49-F238E27FC236}">
                <a16:creationId xmlns:a16="http://schemas.microsoft.com/office/drawing/2014/main" id="{1684EA6D-9146-490D-9827-5008F2D3DB4D}"/>
              </a:ext>
            </a:extLst>
          </p:cNvPr>
          <p:cNvSpPr>
            <a:spLocks noGrp="1"/>
          </p:cNvSpPr>
          <p:nvPr>
            <p:ph idx="1"/>
          </p:nvPr>
        </p:nvSpPr>
        <p:spPr/>
        <p:txBody>
          <a:bodyPr/>
          <a:lstStyle/>
          <a:p>
            <a:r>
              <a:rPr lang="en-NZ" dirty="0"/>
              <a:t>Same syntax as a normal insert</a:t>
            </a:r>
          </a:p>
          <a:p>
            <a:endParaRPr lang="en-NZ" dirty="0"/>
          </a:p>
          <a:p>
            <a:pPr marL="0" indent="0">
              <a:buNone/>
            </a:pPr>
            <a:r>
              <a:rPr lang="en-NZ" dirty="0">
                <a:latin typeface="Consolas" panose="020B0609020204030204" pitchFamily="49" charset="0"/>
              </a:rPr>
              <a:t>-- Insert into node table</a:t>
            </a:r>
          </a:p>
          <a:p>
            <a:pPr marL="0" indent="0">
              <a:buNone/>
            </a:pPr>
            <a:r>
              <a:rPr lang="en-NZ" dirty="0">
                <a:latin typeface="Consolas" panose="020B0609020204030204" pitchFamily="49" charset="0"/>
              </a:rPr>
              <a:t>INSERT INTO </a:t>
            </a:r>
            <a:r>
              <a:rPr lang="en-NZ" dirty="0" err="1">
                <a:latin typeface="Consolas" panose="020B0609020204030204" pitchFamily="49" charset="0"/>
              </a:rPr>
              <a:t>dbo.Person</a:t>
            </a:r>
            <a:r>
              <a:rPr lang="en-NZ" dirty="0">
                <a:latin typeface="Consolas" panose="020B0609020204030204" pitchFamily="49" charset="0"/>
              </a:rPr>
              <a:t> VALUES (1, 'Alice');</a:t>
            </a:r>
          </a:p>
          <a:p>
            <a:pPr marL="0" indent="0">
              <a:buNone/>
            </a:pPr>
            <a:r>
              <a:rPr lang="en-NZ" dirty="0">
                <a:latin typeface="Consolas" panose="020B0609020204030204" pitchFamily="49" charset="0"/>
              </a:rPr>
              <a:t>INSERT INTO </a:t>
            </a:r>
            <a:r>
              <a:rPr lang="en-NZ" dirty="0" err="1">
                <a:latin typeface="Consolas" panose="020B0609020204030204" pitchFamily="49" charset="0"/>
              </a:rPr>
              <a:t>dbo.Person</a:t>
            </a:r>
            <a:r>
              <a:rPr lang="en-NZ" dirty="0">
                <a:latin typeface="Consolas" panose="020B0609020204030204" pitchFamily="49" charset="0"/>
              </a:rPr>
              <a:t> VALUES (2, 'John');</a:t>
            </a:r>
          </a:p>
          <a:p>
            <a:pPr marL="0" indent="0">
              <a:buNone/>
            </a:pPr>
            <a:r>
              <a:rPr lang="en-NZ" dirty="0">
                <a:latin typeface="Consolas" panose="020B0609020204030204" pitchFamily="49" charset="0"/>
              </a:rPr>
              <a:t>INSERT INTO </a:t>
            </a:r>
            <a:r>
              <a:rPr lang="en-NZ" dirty="0" err="1">
                <a:latin typeface="Consolas" panose="020B0609020204030204" pitchFamily="49" charset="0"/>
              </a:rPr>
              <a:t>dbo.Person</a:t>
            </a:r>
            <a:r>
              <a:rPr lang="en-NZ" dirty="0">
                <a:latin typeface="Consolas" panose="020B0609020204030204" pitchFamily="49" charset="0"/>
              </a:rPr>
              <a:t> VALUES (3, 'Jacob');</a:t>
            </a:r>
          </a:p>
          <a:p>
            <a:endParaRPr lang="en-NZ" dirty="0"/>
          </a:p>
        </p:txBody>
      </p:sp>
    </p:spTree>
    <p:extLst>
      <p:ext uri="{BB962C8B-B14F-4D97-AF65-F5344CB8AC3E}">
        <p14:creationId xmlns:p14="http://schemas.microsoft.com/office/powerpoint/2010/main" val="299223731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E151-534D-4080-93B7-BBBD9A4C425E}"/>
              </a:ext>
            </a:extLst>
          </p:cNvPr>
          <p:cNvSpPr>
            <a:spLocks noGrp="1"/>
          </p:cNvSpPr>
          <p:nvPr>
            <p:ph type="title"/>
          </p:nvPr>
        </p:nvSpPr>
        <p:spPr/>
        <p:txBody>
          <a:bodyPr/>
          <a:lstStyle/>
          <a:p>
            <a:r>
              <a:rPr lang="en-NZ" dirty="0"/>
              <a:t>Populating Content – Edges </a:t>
            </a:r>
            <a:endParaRPr lang="en-NZ" dirty="0">
              <a:solidFill>
                <a:schemeClr val="tx1">
                  <a:alpha val="50000"/>
                </a:schemeClr>
              </a:solidFill>
            </a:endParaRPr>
          </a:p>
        </p:txBody>
      </p:sp>
      <p:sp>
        <p:nvSpPr>
          <p:cNvPr id="3" name="Content Placeholder 2">
            <a:extLst>
              <a:ext uri="{FF2B5EF4-FFF2-40B4-BE49-F238E27FC236}">
                <a16:creationId xmlns:a16="http://schemas.microsoft.com/office/drawing/2014/main" id="{25FA3256-BFA5-4351-80C2-3CBDB5091ADC}"/>
              </a:ext>
            </a:extLst>
          </p:cNvPr>
          <p:cNvSpPr>
            <a:spLocks noGrp="1"/>
          </p:cNvSpPr>
          <p:nvPr>
            <p:ph idx="1"/>
          </p:nvPr>
        </p:nvSpPr>
        <p:spPr/>
        <p:txBody>
          <a:bodyPr>
            <a:normAutofit lnSpcReduction="10000"/>
          </a:bodyPr>
          <a:lstStyle/>
          <a:p>
            <a:r>
              <a:rPr lang="en-NZ" dirty="0"/>
              <a:t>Standard Insert statement using subqueries to retrieve the $</a:t>
            </a:r>
            <a:r>
              <a:rPr lang="en-NZ" dirty="0" err="1"/>
              <a:t>node_id</a:t>
            </a:r>
            <a:r>
              <a:rPr lang="en-NZ" dirty="0"/>
              <a:t> values to use as source and destination values.</a:t>
            </a:r>
          </a:p>
          <a:p>
            <a:endParaRPr lang="en-NZ" dirty="0"/>
          </a:p>
          <a:p>
            <a:pPr marL="0" indent="0">
              <a:buNone/>
            </a:pPr>
            <a:r>
              <a:rPr lang="en-NZ" dirty="0">
                <a:latin typeface="Consolas" panose="020B0609020204030204" pitchFamily="49" charset="0"/>
              </a:rPr>
              <a:t>-- Insert into edge table</a:t>
            </a:r>
          </a:p>
          <a:p>
            <a:pPr marL="0" indent="0">
              <a:buNone/>
            </a:pPr>
            <a:r>
              <a:rPr lang="en-NZ" sz="2200" dirty="0">
                <a:latin typeface="Consolas" panose="020B0609020204030204" pitchFamily="49" charset="0"/>
              </a:rPr>
              <a:t>INSERT INTO </a:t>
            </a:r>
            <a:r>
              <a:rPr lang="en-NZ" sz="2200" dirty="0" err="1">
                <a:latin typeface="Consolas" panose="020B0609020204030204" pitchFamily="49" charset="0"/>
              </a:rPr>
              <a:t>dbo.friend</a:t>
            </a:r>
            <a:r>
              <a:rPr lang="en-NZ" sz="2200" dirty="0">
                <a:latin typeface="Consolas" panose="020B0609020204030204" pitchFamily="49" charset="0"/>
              </a:rPr>
              <a:t> VALUES (</a:t>
            </a:r>
            <a:br>
              <a:rPr lang="en-NZ" sz="2200" dirty="0">
                <a:latin typeface="Consolas" panose="020B0609020204030204" pitchFamily="49" charset="0"/>
              </a:rPr>
            </a:br>
            <a:r>
              <a:rPr lang="en-NZ" sz="2200" dirty="0">
                <a:latin typeface="Consolas" panose="020B0609020204030204" pitchFamily="49" charset="0"/>
              </a:rPr>
              <a:t>	(SELECT $</a:t>
            </a:r>
            <a:r>
              <a:rPr lang="en-NZ" sz="2200" dirty="0" err="1">
                <a:latin typeface="Consolas" panose="020B0609020204030204" pitchFamily="49" charset="0"/>
              </a:rPr>
              <a:t>node_id</a:t>
            </a:r>
            <a:r>
              <a:rPr lang="en-NZ" sz="2200" dirty="0">
                <a:latin typeface="Consolas" panose="020B0609020204030204" pitchFamily="49" charset="0"/>
              </a:rPr>
              <a:t> FROM </a:t>
            </a:r>
            <a:r>
              <a:rPr lang="en-NZ" sz="2200" dirty="0" err="1">
                <a:latin typeface="Consolas" panose="020B0609020204030204" pitchFamily="49" charset="0"/>
              </a:rPr>
              <a:t>dbo.Person</a:t>
            </a:r>
            <a:r>
              <a:rPr lang="en-NZ" sz="2200" dirty="0">
                <a:latin typeface="Consolas" panose="020B0609020204030204" pitchFamily="49" charset="0"/>
              </a:rPr>
              <a:t> WHERE name = 'Alice’),</a:t>
            </a:r>
            <a:br>
              <a:rPr lang="en-NZ" sz="2200" dirty="0">
                <a:latin typeface="Consolas" panose="020B0609020204030204" pitchFamily="49" charset="0"/>
              </a:rPr>
            </a:br>
            <a:r>
              <a:rPr lang="en-NZ" sz="2200" dirty="0">
                <a:latin typeface="Consolas" panose="020B0609020204030204" pitchFamily="49" charset="0"/>
              </a:rPr>
              <a:t>	(SELECT $</a:t>
            </a:r>
            <a:r>
              <a:rPr lang="en-NZ" sz="2200" dirty="0" err="1">
                <a:latin typeface="Consolas" panose="020B0609020204030204" pitchFamily="49" charset="0"/>
              </a:rPr>
              <a:t>node_id</a:t>
            </a:r>
            <a:r>
              <a:rPr lang="en-NZ" sz="2200" dirty="0">
                <a:latin typeface="Consolas" panose="020B0609020204030204" pitchFamily="49" charset="0"/>
              </a:rPr>
              <a:t> FROM </a:t>
            </a:r>
            <a:r>
              <a:rPr lang="en-NZ" sz="2200" dirty="0" err="1">
                <a:latin typeface="Consolas" panose="020B0609020204030204" pitchFamily="49" charset="0"/>
              </a:rPr>
              <a:t>dbo.Person</a:t>
            </a:r>
            <a:r>
              <a:rPr lang="en-NZ" sz="2200" dirty="0">
                <a:latin typeface="Consolas" panose="020B0609020204030204" pitchFamily="49" charset="0"/>
              </a:rPr>
              <a:t> WHERE name = 'John’),</a:t>
            </a:r>
            <a:br>
              <a:rPr lang="en-NZ" sz="2200" dirty="0">
                <a:latin typeface="Consolas" panose="020B0609020204030204" pitchFamily="49" charset="0"/>
              </a:rPr>
            </a:br>
            <a:r>
              <a:rPr lang="en-NZ" sz="2200" dirty="0">
                <a:latin typeface="Consolas" panose="020B0609020204030204" pitchFamily="49" charset="0"/>
              </a:rPr>
              <a:t>	'9/15/2011’</a:t>
            </a:r>
            <a:br>
              <a:rPr lang="en-NZ" sz="2200" dirty="0">
                <a:latin typeface="Consolas" panose="020B0609020204030204" pitchFamily="49" charset="0"/>
              </a:rPr>
            </a:br>
            <a:r>
              <a:rPr lang="en-NZ" sz="2200" dirty="0">
                <a:latin typeface="Consolas" panose="020B0609020204030204" pitchFamily="49" charset="0"/>
              </a:rPr>
              <a:t>);</a:t>
            </a:r>
          </a:p>
          <a:p>
            <a:pPr marL="0" indent="0">
              <a:buNone/>
            </a:pPr>
            <a:endParaRPr lang="en-NZ" dirty="0"/>
          </a:p>
          <a:p>
            <a:endParaRPr lang="en-NZ" dirty="0"/>
          </a:p>
        </p:txBody>
      </p:sp>
    </p:spTree>
    <p:extLst>
      <p:ext uri="{BB962C8B-B14F-4D97-AF65-F5344CB8AC3E}">
        <p14:creationId xmlns:p14="http://schemas.microsoft.com/office/powerpoint/2010/main" val="259803781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E151-534D-4080-93B7-BBBD9A4C425E}"/>
              </a:ext>
            </a:extLst>
          </p:cNvPr>
          <p:cNvSpPr>
            <a:spLocks noGrp="1"/>
          </p:cNvSpPr>
          <p:nvPr>
            <p:ph type="title"/>
          </p:nvPr>
        </p:nvSpPr>
        <p:spPr/>
        <p:txBody>
          <a:bodyPr/>
          <a:lstStyle/>
          <a:p>
            <a:r>
              <a:rPr lang="en-NZ" dirty="0">
                <a:solidFill>
                  <a:schemeClr val="tx1">
                    <a:lumMod val="50000"/>
                    <a:lumOff val="50000"/>
                  </a:schemeClr>
                </a:solidFill>
              </a:rPr>
              <a:t>Populating Content - Edges</a:t>
            </a:r>
          </a:p>
        </p:txBody>
      </p:sp>
      <p:sp>
        <p:nvSpPr>
          <p:cNvPr id="3" name="Content Placeholder 2">
            <a:extLst>
              <a:ext uri="{FF2B5EF4-FFF2-40B4-BE49-F238E27FC236}">
                <a16:creationId xmlns:a16="http://schemas.microsoft.com/office/drawing/2014/main" id="{25FA3256-BFA5-4351-80C2-3CBDB5091ADC}"/>
              </a:ext>
            </a:extLst>
          </p:cNvPr>
          <p:cNvSpPr>
            <a:spLocks noGrp="1"/>
          </p:cNvSpPr>
          <p:nvPr>
            <p:ph idx="1"/>
          </p:nvPr>
        </p:nvSpPr>
        <p:spPr/>
        <p:txBody>
          <a:bodyPr>
            <a:normAutofit lnSpcReduction="10000"/>
          </a:bodyPr>
          <a:lstStyle/>
          <a:p>
            <a:r>
              <a:rPr lang="en-NZ" dirty="0">
                <a:solidFill>
                  <a:schemeClr val="tx1">
                    <a:lumMod val="50000"/>
                    <a:lumOff val="50000"/>
                  </a:schemeClr>
                </a:solidFill>
              </a:rPr>
              <a:t>Standard Insert statement using subqueries to retrieve the $</a:t>
            </a:r>
            <a:r>
              <a:rPr lang="en-NZ" dirty="0" err="1">
                <a:solidFill>
                  <a:schemeClr val="tx1">
                    <a:lumMod val="50000"/>
                    <a:lumOff val="50000"/>
                  </a:schemeClr>
                </a:solidFill>
              </a:rPr>
              <a:t>node_id</a:t>
            </a:r>
            <a:r>
              <a:rPr lang="en-NZ" dirty="0">
                <a:solidFill>
                  <a:schemeClr val="tx1">
                    <a:lumMod val="50000"/>
                    <a:lumOff val="50000"/>
                  </a:schemeClr>
                </a:solidFill>
              </a:rPr>
              <a:t> values to use as source and destination values.</a:t>
            </a:r>
          </a:p>
          <a:p>
            <a:endParaRPr lang="en-NZ" dirty="0">
              <a:solidFill>
                <a:schemeClr val="tx1">
                  <a:lumMod val="50000"/>
                  <a:lumOff val="50000"/>
                </a:schemeClr>
              </a:solidFill>
            </a:endParaRPr>
          </a:p>
          <a:p>
            <a:pPr marL="0" indent="0">
              <a:buNone/>
            </a:pPr>
            <a:r>
              <a:rPr lang="en-NZ" dirty="0">
                <a:solidFill>
                  <a:schemeClr val="tx1">
                    <a:lumMod val="50000"/>
                    <a:lumOff val="50000"/>
                  </a:schemeClr>
                </a:solidFill>
                <a:latin typeface="Consolas" panose="020B0609020204030204" pitchFamily="49" charset="0"/>
              </a:rPr>
              <a:t>-- Insert into edge table</a:t>
            </a:r>
          </a:p>
          <a:p>
            <a:pPr marL="0" indent="0">
              <a:buNone/>
            </a:pPr>
            <a:r>
              <a:rPr lang="en-NZ" sz="2200" dirty="0">
                <a:solidFill>
                  <a:schemeClr val="tx1">
                    <a:lumMod val="50000"/>
                    <a:lumOff val="50000"/>
                  </a:schemeClr>
                </a:solidFill>
                <a:latin typeface="Consolas" panose="020B0609020204030204" pitchFamily="49" charset="0"/>
              </a:rPr>
              <a:t>INSERT INTO </a:t>
            </a:r>
            <a:r>
              <a:rPr lang="en-NZ" sz="2200" dirty="0" err="1">
                <a:solidFill>
                  <a:schemeClr val="tx1">
                    <a:lumMod val="50000"/>
                    <a:lumOff val="50000"/>
                  </a:schemeClr>
                </a:solidFill>
                <a:latin typeface="Consolas" panose="020B0609020204030204" pitchFamily="49" charset="0"/>
              </a:rPr>
              <a:t>dbo.friend</a:t>
            </a:r>
            <a:r>
              <a:rPr lang="en-NZ" sz="2200" dirty="0">
                <a:solidFill>
                  <a:schemeClr val="tx1">
                    <a:lumMod val="50000"/>
                    <a:lumOff val="50000"/>
                  </a:schemeClr>
                </a:solidFill>
                <a:latin typeface="Consolas" panose="020B0609020204030204" pitchFamily="49" charset="0"/>
              </a:rPr>
              <a:t> VALUES (</a:t>
            </a:r>
            <a:br>
              <a:rPr lang="en-NZ" sz="2200" dirty="0">
                <a:solidFill>
                  <a:schemeClr val="tx1">
                    <a:lumMod val="50000"/>
                    <a:lumOff val="50000"/>
                  </a:schemeClr>
                </a:solidFill>
                <a:latin typeface="Consolas" panose="020B0609020204030204" pitchFamily="49" charset="0"/>
              </a:rPr>
            </a:br>
            <a:r>
              <a:rPr lang="en-NZ" sz="2200" dirty="0">
                <a:solidFill>
                  <a:schemeClr val="tx1">
                    <a:lumMod val="50000"/>
                    <a:lumOff val="50000"/>
                  </a:schemeClr>
                </a:solidFill>
                <a:latin typeface="Consolas" panose="020B0609020204030204" pitchFamily="49" charset="0"/>
              </a:rPr>
              <a:t>	(SELECT $</a:t>
            </a:r>
            <a:r>
              <a:rPr lang="en-NZ" sz="2200" dirty="0" err="1">
                <a:solidFill>
                  <a:schemeClr val="tx1">
                    <a:lumMod val="50000"/>
                    <a:lumOff val="50000"/>
                  </a:schemeClr>
                </a:solidFill>
                <a:latin typeface="Consolas" panose="020B0609020204030204" pitchFamily="49" charset="0"/>
              </a:rPr>
              <a:t>node_id</a:t>
            </a:r>
            <a:r>
              <a:rPr lang="en-NZ" sz="2200" dirty="0">
                <a:solidFill>
                  <a:schemeClr val="tx1">
                    <a:lumMod val="50000"/>
                    <a:lumOff val="50000"/>
                  </a:schemeClr>
                </a:solidFill>
                <a:latin typeface="Consolas" panose="020B0609020204030204" pitchFamily="49" charset="0"/>
              </a:rPr>
              <a:t> FROM </a:t>
            </a:r>
            <a:r>
              <a:rPr lang="en-NZ" sz="2200" dirty="0" err="1">
                <a:solidFill>
                  <a:schemeClr val="tx1">
                    <a:lumMod val="50000"/>
                    <a:lumOff val="50000"/>
                  </a:schemeClr>
                </a:solidFill>
                <a:latin typeface="Consolas" panose="020B0609020204030204" pitchFamily="49" charset="0"/>
              </a:rPr>
              <a:t>dbo.Person</a:t>
            </a:r>
            <a:r>
              <a:rPr lang="en-NZ" sz="2200" dirty="0">
                <a:solidFill>
                  <a:schemeClr val="tx1">
                    <a:lumMod val="50000"/>
                    <a:lumOff val="50000"/>
                  </a:schemeClr>
                </a:solidFill>
                <a:latin typeface="Consolas" panose="020B0609020204030204" pitchFamily="49" charset="0"/>
              </a:rPr>
              <a:t> WHERE name = 'Alice’),</a:t>
            </a:r>
            <a:br>
              <a:rPr lang="en-NZ" sz="2200" dirty="0">
                <a:solidFill>
                  <a:schemeClr val="tx1">
                    <a:lumMod val="50000"/>
                    <a:lumOff val="50000"/>
                  </a:schemeClr>
                </a:solidFill>
                <a:latin typeface="Consolas" panose="020B0609020204030204" pitchFamily="49" charset="0"/>
              </a:rPr>
            </a:br>
            <a:r>
              <a:rPr lang="en-NZ" sz="2200" dirty="0">
                <a:solidFill>
                  <a:schemeClr val="tx1">
                    <a:lumMod val="50000"/>
                    <a:lumOff val="50000"/>
                  </a:schemeClr>
                </a:solidFill>
                <a:latin typeface="Consolas" panose="020B0609020204030204" pitchFamily="49" charset="0"/>
              </a:rPr>
              <a:t>	(SELECT $</a:t>
            </a:r>
            <a:r>
              <a:rPr lang="en-NZ" sz="2200" dirty="0" err="1">
                <a:solidFill>
                  <a:schemeClr val="tx1">
                    <a:lumMod val="50000"/>
                    <a:lumOff val="50000"/>
                  </a:schemeClr>
                </a:solidFill>
                <a:latin typeface="Consolas" panose="020B0609020204030204" pitchFamily="49" charset="0"/>
              </a:rPr>
              <a:t>node_id</a:t>
            </a:r>
            <a:r>
              <a:rPr lang="en-NZ" sz="2200" dirty="0">
                <a:solidFill>
                  <a:schemeClr val="tx1">
                    <a:lumMod val="50000"/>
                    <a:lumOff val="50000"/>
                  </a:schemeClr>
                </a:solidFill>
                <a:latin typeface="Consolas" panose="020B0609020204030204" pitchFamily="49" charset="0"/>
              </a:rPr>
              <a:t> FROM </a:t>
            </a:r>
            <a:r>
              <a:rPr lang="en-NZ" sz="2200" dirty="0" err="1">
                <a:solidFill>
                  <a:schemeClr val="tx1">
                    <a:lumMod val="50000"/>
                    <a:lumOff val="50000"/>
                  </a:schemeClr>
                </a:solidFill>
                <a:latin typeface="Consolas" panose="020B0609020204030204" pitchFamily="49" charset="0"/>
              </a:rPr>
              <a:t>dbo.Person</a:t>
            </a:r>
            <a:r>
              <a:rPr lang="en-NZ" sz="2200" dirty="0">
                <a:solidFill>
                  <a:schemeClr val="tx1">
                    <a:lumMod val="50000"/>
                    <a:lumOff val="50000"/>
                  </a:schemeClr>
                </a:solidFill>
                <a:latin typeface="Consolas" panose="020B0609020204030204" pitchFamily="49" charset="0"/>
              </a:rPr>
              <a:t> WHERE name = 'John’),</a:t>
            </a:r>
            <a:br>
              <a:rPr lang="en-NZ" sz="2200" dirty="0">
                <a:solidFill>
                  <a:schemeClr val="tx1">
                    <a:lumMod val="50000"/>
                    <a:lumOff val="50000"/>
                  </a:schemeClr>
                </a:solidFill>
                <a:latin typeface="Consolas" panose="020B0609020204030204" pitchFamily="49" charset="0"/>
              </a:rPr>
            </a:br>
            <a:r>
              <a:rPr lang="en-NZ" sz="2200" dirty="0">
                <a:solidFill>
                  <a:schemeClr val="tx1">
                    <a:lumMod val="50000"/>
                    <a:lumOff val="50000"/>
                  </a:schemeClr>
                </a:solidFill>
                <a:latin typeface="Consolas" panose="020B0609020204030204" pitchFamily="49" charset="0"/>
              </a:rPr>
              <a:t>	'9/15/2011’</a:t>
            </a:r>
            <a:br>
              <a:rPr lang="en-NZ" sz="2200" dirty="0">
                <a:solidFill>
                  <a:schemeClr val="tx1">
                    <a:lumMod val="50000"/>
                    <a:lumOff val="50000"/>
                  </a:schemeClr>
                </a:solidFill>
                <a:latin typeface="Consolas" panose="020B0609020204030204" pitchFamily="49" charset="0"/>
              </a:rPr>
            </a:br>
            <a:r>
              <a:rPr lang="en-NZ" sz="2200" dirty="0">
                <a:solidFill>
                  <a:schemeClr val="tx1">
                    <a:lumMod val="50000"/>
                    <a:lumOff val="50000"/>
                  </a:schemeClr>
                </a:solidFill>
                <a:latin typeface="Consolas" panose="020B0609020204030204" pitchFamily="49" charset="0"/>
              </a:rPr>
              <a:t>);</a:t>
            </a:r>
          </a:p>
        </p:txBody>
      </p:sp>
      <p:pic>
        <p:nvPicPr>
          <p:cNvPr id="4" name="Picture 3">
            <a:extLst>
              <a:ext uri="{FF2B5EF4-FFF2-40B4-BE49-F238E27FC236}">
                <a16:creationId xmlns:a16="http://schemas.microsoft.com/office/drawing/2014/main" id="{ABBB9857-825E-41A7-8C4B-C9491CC8F0B3}"/>
              </a:ext>
            </a:extLst>
          </p:cNvPr>
          <p:cNvPicPr>
            <a:picLocks noChangeAspect="1"/>
          </p:cNvPicPr>
          <p:nvPr/>
        </p:nvPicPr>
        <p:blipFill>
          <a:blip r:embed="rId2"/>
          <a:stretch>
            <a:fillRect/>
          </a:stretch>
        </p:blipFill>
        <p:spPr>
          <a:xfrm>
            <a:off x="1195550" y="1597544"/>
            <a:ext cx="8667750" cy="3228975"/>
          </a:xfrm>
          <a:prstGeom prst="rect">
            <a:avLst/>
          </a:prstGeom>
        </p:spPr>
      </p:pic>
    </p:spTree>
    <p:extLst>
      <p:ext uri="{BB962C8B-B14F-4D97-AF65-F5344CB8AC3E}">
        <p14:creationId xmlns:p14="http://schemas.microsoft.com/office/powerpoint/2010/main" val="90570140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ABB-DC9E-4696-BD57-81D6538277B3}"/>
              </a:ext>
            </a:extLst>
          </p:cNvPr>
          <p:cNvSpPr>
            <a:spLocks noGrp="1"/>
          </p:cNvSpPr>
          <p:nvPr>
            <p:ph type="title"/>
          </p:nvPr>
        </p:nvSpPr>
        <p:spPr/>
        <p:txBody>
          <a:bodyPr/>
          <a:lstStyle/>
          <a:p>
            <a:r>
              <a:rPr lang="en-NZ" dirty="0"/>
              <a:t>SQL language extensions</a:t>
            </a:r>
          </a:p>
        </p:txBody>
      </p:sp>
      <p:sp>
        <p:nvSpPr>
          <p:cNvPr id="3" name="Text Placeholder 2">
            <a:extLst>
              <a:ext uri="{FF2B5EF4-FFF2-40B4-BE49-F238E27FC236}">
                <a16:creationId xmlns:a16="http://schemas.microsoft.com/office/drawing/2014/main" id="{0936CC1E-7B2D-4608-9EA0-6ADB8544669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18872393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F5D1-AE2E-49FA-9918-501C58B2E2CB}"/>
              </a:ext>
            </a:extLst>
          </p:cNvPr>
          <p:cNvSpPr>
            <a:spLocks noGrp="1"/>
          </p:cNvSpPr>
          <p:nvPr>
            <p:ph type="title"/>
          </p:nvPr>
        </p:nvSpPr>
        <p:spPr/>
        <p:txBody>
          <a:bodyPr/>
          <a:lstStyle/>
          <a:p>
            <a:r>
              <a:rPr lang="en-NZ" dirty="0"/>
              <a:t>Query language extensions</a:t>
            </a:r>
          </a:p>
        </p:txBody>
      </p:sp>
      <p:sp>
        <p:nvSpPr>
          <p:cNvPr id="3" name="Content Placeholder 2">
            <a:extLst>
              <a:ext uri="{FF2B5EF4-FFF2-40B4-BE49-F238E27FC236}">
                <a16:creationId xmlns:a16="http://schemas.microsoft.com/office/drawing/2014/main" id="{C1998372-E06B-42EC-9485-A4AA226F3435}"/>
              </a:ext>
            </a:extLst>
          </p:cNvPr>
          <p:cNvSpPr>
            <a:spLocks noGrp="1"/>
          </p:cNvSpPr>
          <p:nvPr>
            <p:ph idx="1"/>
          </p:nvPr>
        </p:nvSpPr>
        <p:spPr/>
        <p:txBody>
          <a:bodyPr>
            <a:normAutofit fontScale="85000" lnSpcReduction="20000"/>
          </a:bodyPr>
          <a:lstStyle/>
          <a:p>
            <a:pPr marL="571500" indent="-571500">
              <a:buFont typeface="Arial" panose="020B0604020202020204" pitchFamily="34" charset="0"/>
              <a:buChar char="•"/>
            </a:pPr>
            <a:r>
              <a:rPr lang="en-US" dirty="0"/>
              <a:t>New </a:t>
            </a:r>
            <a:r>
              <a:rPr lang="en-US" b="1" dirty="0">
                <a:latin typeface="Consolas" panose="020B0609020204030204" pitchFamily="49" charset="0"/>
              </a:rPr>
              <a:t>MATCH</a:t>
            </a:r>
            <a:r>
              <a:rPr lang="en-US" dirty="0"/>
              <a:t> clause is introduced to support pattern matching and multi-hop navigation through the graph</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The </a:t>
            </a:r>
            <a:r>
              <a:rPr lang="en-US" b="1" dirty="0">
                <a:latin typeface="Consolas" panose="020B0609020204030204" pitchFamily="49" charset="0"/>
              </a:rPr>
              <a:t>MATCH</a:t>
            </a:r>
            <a:r>
              <a:rPr lang="en-US" dirty="0"/>
              <a:t> function uses ASCII-art style syntax for pattern matching</a:t>
            </a:r>
          </a:p>
          <a:p>
            <a:endParaRPr lang="en-US" dirty="0"/>
          </a:p>
          <a:p>
            <a:pPr lvl="1"/>
            <a:r>
              <a:rPr lang="en-US" dirty="0"/>
              <a:t>-- Find friends of John</a:t>
            </a:r>
          </a:p>
          <a:p>
            <a:pPr lvl="1"/>
            <a:r>
              <a:rPr lang="en-US" dirty="0">
                <a:latin typeface="Consolas" panose="020B0609020204030204" pitchFamily="49" charset="0"/>
              </a:rPr>
              <a:t>SELECT Person2.Name </a:t>
            </a:r>
          </a:p>
          <a:p>
            <a:pPr lvl="1"/>
            <a:r>
              <a:rPr lang="en-US" dirty="0">
                <a:latin typeface="Consolas" panose="020B0609020204030204" pitchFamily="49" charset="0"/>
              </a:rPr>
              <a:t>FROM Person Person1, Friends, Person Person2</a:t>
            </a:r>
          </a:p>
          <a:p>
            <a:pPr lvl="1"/>
            <a:r>
              <a:rPr lang="en-US" dirty="0">
                <a:latin typeface="Consolas" panose="020B0609020204030204" pitchFamily="49" charset="0"/>
              </a:rPr>
              <a:t>WHERE MATCH(Person1-(Friends)-&gt;Person2)</a:t>
            </a:r>
          </a:p>
          <a:p>
            <a:pPr lvl="1"/>
            <a:r>
              <a:rPr lang="en-US" dirty="0">
                <a:latin typeface="Consolas" panose="020B0609020204030204" pitchFamily="49" charset="0"/>
              </a:rPr>
              <a:t>AND Person1.Name = 'John';</a:t>
            </a:r>
            <a:endParaRPr lang="en-NZ" dirty="0">
              <a:latin typeface="Consolas" panose="020B0609020204030204" pitchFamily="49" charset="0"/>
            </a:endParaRPr>
          </a:p>
        </p:txBody>
      </p:sp>
    </p:spTree>
    <p:extLst>
      <p:ext uri="{BB962C8B-B14F-4D97-AF65-F5344CB8AC3E}">
        <p14:creationId xmlns:p14="http://schemas.microsoft.com/office/powerpoint/2010/main" val="3600025332"/>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 Query Language </a:t>
            </a:r>
            <a:endParaRPr lang="en-GB" dirty="0"/>
          </a:p>
        </p:txBody>
      </p:sp>
      <p:sp>
        <p:nvSpPr>
          <p:cNvPr id="3" name="Content Placeholder 2"/>
          <p:cNvSpPr>
            <a:spLocks noGrp="1"/>
          </p:cNvSpPr>
          <p:nvPr>
            <p:ph idx="1"/>
          </p:nvPr>
        </p:nvSpPr>
        <p:spPr>
          <a:xfrm>
            <a:off x="360125" y="1252243"/>
            <a:ext cx="10800000" cy="482772"/>
          </a:xfrm>
        </p:spPr>
        <p:txBody>
          <a:bodyPr/>
          <a:lstStyle/>
          <a:p>
            <a:r>
              <a:rPr lang="en-US" sz="2800" dirty="0"/>
              <a:t>Almost CQL but not quite</a:t>
            </a:r>
          </a:p>
          <a:p>
            <a:endParaRPr lang="en-US" sz="2800" dirty="0"/>
          </a:p>
        </p:txBody>
      </p:sp>
      <p:sp>
        <p:nvSpPr>
          <p:cNvPr id="4" name="TextBox 3"/>
          <p:cNvSpPr txBox="1"/>
          <p:nvPr/>
        </p:nvSpPr>
        <p:spPr>
          <a:xfrm>
            <a:off x="361039" y="1910861"/>
            <a:ext cx="4545812" cy="3108543"/>
          </a:xfrm>
          <a:prstGeom prst="rect">
            <a:avLst/>
          </a:prstGeom>
          <a:noFill/>
          <a:ln>
            <a:solidFill>
              <a:schemeClr val="accent4"/>
            </a:solidFill>
          </a:ln>
        </p:spPr>
        <p:txBody>
          <a:bodyPr wrap="square" rtlCol="0">
            <a:spAutoFit/>
          </a:bodyPr>
          <a:lstStyle/>
          <a:p>
            <a:r>
              <a:rPr lang="en-GB" sz="1600" dirty="0">
                <a:solidFill>
                  <a:schemeClr val="tx2"/>
                </a:solidFill>
              </a:rPr>
              <a:t>MATCH (&lt;</a:t>
            </a:r>
            <a:r>
              <a:rPr lang="en-GB" sz="1600" dirty="0" err="1">
                <a:solidFill>
                  <a:schemeClr val="tx2"/>
                </a:solidFill>
              </a:rPr>
              <a:t>graph_search_pattern</a:t>
            </a:r>
            <a:r>
              <a:rPr lang="en-GB" sz="1600" dirty="0">
                <a:solidFill>
                  <a:schemeClr val="tx2"/>
                </a:solidFill>
              </a:rPr>
              <a:t>&gt;)</a:t>
            </a:r>
          </a:p>
          <a:p>
            <a:endParaRPr lang="en-GB" sz="1600" dirty="0">
              <a:solidFill>
                <a:schemeClr val="tx2"/>
              </a:solidFill>
            </a:endParaRPr>
          </a:p>
          <a:p>
            <a:r>
              <a:rPr lang="en-GB" sz="1600" dirty="0">
                <a:solidFill>
                  <a:schemeClr val="tx2"/>
                </a:solidFill>
              </a:rPr>
              <a:t>&lt;</a:t>
            </a:r>
            <a:r>
              <a:rPr lang="en-GB" sz="1600" dirty="0" err="1">
                <a:solidFill>
                  <a:schemeClr val="tx2"/>
                </a:solidFill>
              </a:rPr>
              <a:t>graph_search_pattern</a:t>
            </a:r>
            <a:r>
              <a:rPr lang="en-GB" sz="1600" dirty="0">
                <a:solidFill>
                  <a:schemeClr val="tx2"/>
                </a:solidFill>
              </a:rPr>
              <a:t>&gt;::=</a:t>
            </a:r>
          </a:p>
          <a:p>
            <a:r>
              <a:rPr lang="en-GB" sz="1600" dirty="0">
                <a:solidFill>
                  <a:schemeClr val="tx2"/>
                </a:solidFill>
              </a:rPr>
              <a:t>    {&lt;</a:t>
            </a:r>
            <a:r>
              <a:rPr lang="en-GB" sz="1600" dirty="0" err="1">
                <a:solidFill>
                  <a:schemeClr val="tx2"/>
                </a:solidFill>
              </a:rPr>
              <a:t>node_alias</a:t>
            </a:r>
            <a:r>
              <a:rPr lang="en-GB" sz="1600" dirty="0">
                <a:solidFill>
                  <a:schemeClr val="tx2"/>
                </a:solidFill>
              </a:rPr>
              <a:t>&gt; { </a:t>
            </a:r>
          </a:p>
          <a:p>
            <a:r>
              <a:rPr lang="en-GB" sz="1600" dirty="0">
                <a:solidFill>
                  <a:schemeClr val="tx2"/>
                </a:solidFill>
              </a:rPr>
              <a:t>                     { &lt;-( &lt;</a:t>
            </a:r>
            <a:r>
              <a:rPr lang="en-GB" sz="1600" dirty="0" err="1">
                <a:solidFill>
                  <a:schemeClr val="tx2"/>
                </a:solidFill>
              </a:rPr>
              <a:t>edge_alias</a:t>
            </a:r>
            <a:r>
              <a:rPr lang="en-GB" sz="1600" dirty="0">
                <a:solidFill>
                  <a:schemeClr val="tx2"/>
                </a:solidFill>
              </a:rPr>
              <a:t>&gt; )- } </a:t>
            </a:r>
          </a:p>
          <a:p>
            <a:r>
              <a:rPr lang="en-GB" sz="1600" dirty="0">
                <a:solidFill>
                  <a:schemeClr val="tx2"/>
                </a:solidFill>
              </a:rPr>
              <a:t>                   | { -( &lt;</a:t>
            </a:r>
            <a:r>
              <a:rPr lang="en-GB" sz="1600" dirty="0" err="1">
                <a:solidFill>
                  <a:schemeClr val="tx2"/>
                </a:solidFill>
              </a:rPr>
              <a:t>edge_alias</a:t>
            </a:r>
            <a:r>
              <a:rPr lang="en-GB" sz="1600" dirty="0">
                <a:solidFill>
                  <a:schemeClr val="tx2"/>
                </a:solidFill>
              </a:rPr>
              <a:t>&gt; )-&gt; }</a:t>
            </a:r>
          </a:p>
          <a:p>
            <a:r>
              <a:rPr lang="en-GB" sz="1600" dirty="0">
                <a:solidFill>
                  <a:schemeClr val="tx2"/>
                </a:solidFill>
              </a:rPr>
              <a:t>                 &lt;</a:t>
            </a:r>
            <a:r>
              <a:rPr lang="en-GB" sz="1600" dirty="0" err="1">
                <a:solidFill>
                  <a:schemeClr val="tx2"/>
                </a:solidFill>
              </a:rPr>
              <a:t>node_alias</a:t>
            </a:r>
            <a:r>
              <a:rPr lang="en-GB" sz="1600" dirty="0">
                <a:solidFill>
                  <a:schemeClr val="tx2"/>
                </a:solidFill>
              </a:rPr>
              <a:t>&gt; </a:t>
            </a:r>
          </a:p>
          <a:p>
            <a:r>
              <a:rPr lang="en-GB" sz="1600" dirty="0">
                <a:solidFill>
                  <a:schemeClr val="tx2"/>
                </a:solidFill>
              </a:rPr>
              <a:t>                 } </a:t>
            </a:r>
          </a:p>
          <a:p>
            <a:r>
              <a:rPr lang="en-GB" sz="1600" dirty="0">
                <a:solidFill>
                  <a:schemeClr val="tx2"/>
                </a:solidFill>
              </a:rPr>
              <a:t>     }</a:t>
            </a:r>
          </a:p>
          <a:p>
            <a:r>
              <a:rPr lang="en-GB" sz="1600" dirty="0">
                <a:solidFill>
                  <a:schemeClr val="tx2"/>
                </a:solidFill>
              </a:rPr>
              <a:t>     [ { AND } { ( &lt;</a:t>
            </a:r>
            <a:r>
              <a:rPr lang="en-GB" sz="1600" dirty="0" err="1">
                <a:solidFill>
                  <a:schemeClr val="tx2"/>
                </a:solidFill>
              </a:rPr>
              <a:t>graph_search_pattern</a:t>
            </a:r>
            <a:r>
              <a:rPr lang="en-GB" sz="1600" dirty="0">
                <a:solidFill>
                  <a:schemeClr val="tx2"/>
                </a:solidFill>
              </a:rPr>
              <a:t>&gt; ) } ]</a:t>
            </a:r>
          </a:p>
          <a:p>
            <a:r>
              <a:rPr lang="en-GB" sz="1600" dirty="0">
                <a:solidFill>
                  <a:schemeClr val="tx2"/>
                </a:solidFill>
              </a:rPr>
              <a:t>     [ ,...n ]</a:t>
            </a:r>
          </a:p>
          <a:p>
            <a:endParaRPr lang="en-GB" dirty="0"/>
          </a:p>
        </p:txBody>
      </p:sp>
      <p:sp>
        <p:nvSpPr>
          <p:cNvPr id="5" name="Rectangle 4">
            <a:extLst>
              <a:ext uri="{FF2B5EF4-FFF2-40B4-BE49-F238E27FC236}">
                <a16:creationId xmlns:a16="http://schemas.microsoft.com/office/drawing/2014/main" id="{73598779-7CEC-414E-B335-E73883FABECF}"/>
              </a:ext>
            </a:extLst>
          </p:cNvPr>
          <p:cNvSpPr/>
          <p:nvPr/>
        </p:nvSpPr>
        <p:spPr>
          <a:xfrm>
            <a:off x="5249438" y="1937788"/>
            <a:ext cx="5759450" cy="1815882"/>
          </a:xfrm>
          <a:prstGeom prst="rect">
            <a:avLst/>
          </a:prstGeom>
          <a:ln>
            <a:solidFill>
              <a:schemeClr val="accent4"/>
            </a:solidFill>
          </a:ln>
        </p:spPr>
        <p:txBody>
          <a:bodyPr>
            <a:spAutoFit/>
          </a:bodyPr>
          <a:lstStyle/>
          <a:p>
            <a:r>
              <a:rPr lang="en-GB" sz="1400" dirty="0">
                <a:solidFill>
                  <a:srgbClr val="008000"/>
                </a:solidFill>
                <a:latin typeface="Consolas" panose="020B0609020204030204" pitchFamily="49" charset="0"/>
              </a:rPr>
              <a:t>--Find all tournaments that Roger played at</a:t>
            </a:r>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SELECT</a:t>
            </a:r>
            <a:r>
              <a:rPr lang="en-GB" sz="1400" dirty="0">
                <a:solidFill>
                  <a:srgbClr val="000000"/>
                </a:solidFill>
                <a:latin typeface="Consolas" panose="020B0609020204030204" pitchFamily="49" charset="0"/>
              </a:rPr>
              <a:t> [Tournament]</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[year]</a:t>
            </a:r>
          </a:p>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NPlayers</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PlayedAt</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Ntournaments</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WHERE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MATCH </a:t>
            </a:r>
            <a:r>
              <a:rPr lang="en-GB" sz="1400" dirty="0">
                <a:solidFill>
                  <a:srgbClr val="808080"/>
                </a:solidFill>
                <a:latin typeface="Consolas" panose="020B0609020204030204" pitchFamily="49" charset="0"/>
              </a:rPr>
              <a:t>(</a:t>
            </a:r>
            <a:r>
              <a:rPr lang="en-GB" sz="1400" dirty="0" err="1">
                <a:solidFill>
                  <a:srgbClr val="000000"/>
                </a:solidFill>
                <a:latin typeface="Consolas" panose="020B0609020204030204" pitchFamily="49" charset="0"/>
              </a:rPr>
              <a:t>NPlayers</a:t>
            </a:r>
            <a:r>
              <a:rPr lang="en-GB" sz="1400" dirty="0">
                <a:solidFill>
                  <a:srgbClr val="808080"/>
                </a:solidFill>
                <a:latin typeface="Consolas" panose="020B0609020204030204" pitchFamily="49" charset="0"/>
              </a:rPr>
              <a:t>-(</a:t>
            </a:r>
            <a:r>
              <a:rPr lang="en-GB" sz="1400" dirty="0" err="1">
                <a:solidFill>
                  <a:srgbClr val="000000"/>
                </a:solidFill>
                <a:latin typeface="Consolas" panose="020B0609020204030204" pitchFamily="49" charset="0"/>
              </a:rPr>
              <a:t>PlayedAt</a:t>
            </a:r>
            <a:r>
              <a:rPr lang="en-GB" sz="1400" dirty="0">
                <a:solidFill>
                  <a:srgbClr val="808080"/>
                </a:solidFill>
                <a:latin typeface="Consolas" panose="020B0609020204030204" pitchFamily="49" charset="0"/>
              </a:rPr>
              <a:t>)-&gt;</a:t>
            </a:r>
            <a:r>
              <a:rPr lang="en-GB" sz="1400" dirty="0" err="1">
                <a:solidFill>
                  <a:srgbClr val="000000"/>
                </a:solidFill>
                <a:latin typeface="Consolas" panose="020B0609020204030204" pitchFamily="49" charset="0"/>
              </a:rPr>
              <a:t>Ntournaments</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endParaRPr lang="en-GB" sz="1400" dirty="0">
              <a:solidFill>
                <a:srgbClr val="808080"/>
              </a:solidFill>
              <a:latin typeface="Consolas" panose="020B0609020204030204" pitchFamily="49" charset="0"/>
            </a:endParaRPr>
          </a:p>
          <a:p>
            <a:r>
              <a:rPr lang="en-GB" sz="1400" dirty="0">
                <a:solidFill>
                  <a:srgbClr val="808080"/>
                </a:solidFill>
                <a:latin typeface="Consolas" panose="020B0609020204030204" pitchFamily="49" charset="0"/>
              </a:rPr>
              <a:t>AND</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NPlayers</a:t>
            </a:r>
            <a:r>
              <a:rPr lang="en-GB" sz="1400" dirty="0" err="1">
                <a:solidFill>
                  <a:srgbClr val="808080"/>
                </a:solidFill>
                <a:latin typeface="Consolas" panose="020B0609020204030204" pitchFamily="49" charset="0"/>
              </a:rPr>
              <a:t>.</a:t>
            </a:r>
            <a:r>
              <a:rPr lang="en-GB" sz="1400" dirty="0" err="1">
                <a:solidFill>
                  <a:srgbClr val="000000"/>
                </a:solidFill>
                <a:latin typeface="Consolas" panose="020B0609020204030204" pitchFamily="49" charset="0"/>
              </a:rPr>
              <a:t>player_Name</a:t>
            </a:r>
            <a:r>
              <a:rPr lang="en-GB" sz="1400" dirty="0">
                <a:solidFill>
                  <a:srgbClr val="000000"/>
                </a:solidFill>
                <a:latin typeface="Consolas" panose="020B0609020204030204" pitchFamily="49" charset="0"/>
              </a:rPr>
              <a:t> </a:t>
            </a:r>
            <a:r>
              <a:rPr lang="en-GB" sz="1400" dirty="0">
                <a:solidFill>
                  <a:srgbClr val="808080"/>
                </a:solidFill>
                <a:latin typeface="Consolas" panose="020B0609020204030204" pitchFamily="49" charset="0"/>
              </a:rPr>
              <a:t>like</a:t>
            </a:r>
            <a:r>
              <a:rPr lang="en-GB" sz="1400" dirty="0">
                <a:solidFill>
                  <a:srgbClr val="000000"/>
                </a:solidFill>
                <a:latin typeface="Consolas" panose="020B0609020204030204" pitchFamily="49" charset="0"/>
              </a:rPr>
              <a:t> </a:t>
            </a:r>
            <a:r>
              <a:rPr lang="en-GB" sz="1400" dirty="0">
                <a:solidFill>
                  <a:srgbClr val="FF0000"/>
                </a:solidFill>
                <a:latin typeface="Consolas" panose="020B0609020204030204" pitchFamily="49" charset="0"/>
              </a:rPr>
              <a:t>'%Federer%'</a:t>
            </a:r>
            <a:endParaRPr lang="en-GB" sz="1400" dirty="0">
              <a:solidFill>
                <a:srgbClr val="000000"/>
              </a:solidFill>
              <a:latin typeface="Consolas" panose="020B0609020204030204" pitchFamily="49" charset="0"/>
            </a:endParaRPr>
          </a:p>
          <a:p>
            <a:r>
              <a:rPr lang="en-GB" sz="1400" dirty="0">
                <a:solidFill>
                  <a:srgbClr val="0000FF"/>
                </a:solidFill>
                <a:latin typeface="Consolas" panose="020B0609020204030204" pitchFamily="49" charset="0"/>
              </a:rPr>
              <a:t>GO</a:t>
            </a:r>
            <a:endParaRPr lang="en-GB" sz="1400" dirty="0"/>
          </a:p>
        </p:txBody>
      </p:sp>
    </p:spTree>
    <p:extLst>
      <p:ext uri="{BB962C8B-B14F-4D97-AF65-F5344CB8AC3E}">
        <p14:creationId xmlns:p14="http://schemas.microsoft.com/office/powerpoint/2010/main" val="1395753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485-2888-4518-A44B-4B5641B62088}"/>
              </a:ext>
            </a:extLst>
          </p:cNvPr>
          <p:cNvSpPr>
            <a:spLocks noGrp="1"/>
          </p:cNvSpPr>
          <p:nvPr>
            <p:ph type="title"/>
          </p:nvPr>
        </p:nvSpPr>
        <p:spPr/>
        <p:txBody>
          <a:bodyPr/>
          <a:lstStyle/>
          <a:p>
            <a:r>
              <a:rPr lang="en-NZ" dirty="0"/>
              <a:t>System Functions</a:t>
            </a:r>
          </a:p>
        </p:txBody>
      </p:sp>
      <p:sp>
        <p:nvSpPr>
          <p:cNvPr id="7" name="Content Placeholder 6">
            <a:extLst>
              <a:ext uri="{FF2B5EF4-FFF2-40B4-BE49-F238E27FC236}">
                <a16:creationId xmlns:a16="http://schemas.microsoft.com/office/drawing/2014/main" id="{375F3C28-4A21-41D0-952E-90428E25FFFE}"/>
              </a:ext>
            </a:extLst>
          </p:cNvPr>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t>OBJECT_ID_FROM_NODE_ID</a:t>
            </a:r>
          </a:p>
          <a:p>
            <a:pPr marL="1147527" lvl="1" indent="-571500">
              <a:buFont typeface="Arial" panose="020B0604020202020204" pitchFamily="34" charset="0"/>
              <a:buChar char="•"/>
            </a:pPr>
            <a:r>
              <a:rPr lang="en-US" dirty="0"/>
              <a:t>Extract the </a:t>
            </a:r>
            <a:r>
              <a:rPr lang="en-US" dirty="0" err="1"/>
              <a:t>object_id</a:t>
            </a:r>
            <a:r>
              <a:rPr lang="en-US" dirty="0"/>
              <a:t> from a </a:t>
            </a:r>
            <a:r>
              <a:rPr lang="en-US" dirty="0" err="1"/>
              <a:t>node_id</a:t>
            </a:r>
            <a:endParaRPr lang="en-US" dirty="0"/>
          </a:p>
          <a:p>
            <a:pPr marL="571500" indent="-571500">
              <a:buFont typeface="Arial" panose="020B0604020202020204" pitchFamily="34" charset="0"/>
              <a:buChar char="•"/>
            </a:pPr>
            <a:r>
              <a:rPr lang="en-US" dirty="0"/>
              <a:t>GRAPH_ID_FROM_NODE_ID</a:t>
            </a:r>
          </a:p>
          <a:p>
            <a:pPr marL="1147527" lvl="1" indent="-571500">
              <a:buFont typeface="Arial" panose="020B0604020202020204" pitchFamily="34" charset="0"/>
              <a:buChar char="•"/>
            </a:pPr>
            <a:r>
              <a:rPr lang="en-US" dirty="0"/>
              <a:t>Extract the </a:t>
            </a:r>
            <a:r>
              <a:rPr lang="en-US" dirty="0" err="1"/>
              <a:t>graph_id</a:t>
            </a:r>
            <a:r>
              <a:rPr lang="en-US" dirty="0"/>
              <a:t> from a </a:t>
            </a:r>
            <a:r>
              <a:rPr lang="en-US" dirty="0" err="1"/>
              <a:t>node_id</a:t>
            </a:r>
            <a:endParaRPr lang="en-US" dirty="0"/>
          </a:p>
          <a:p>
            <a:pPr marL="571500" indent="-571500">
              <a:buFont typeface="Arial" panose="020B0604020202020204" pitchFamily="34" charset="0"/>
              <a:buChar char="•"/>
            </a:pPr>
            <a:r>
              <a:rPr lang="en-US" dirty="0"/>
              <a:t>NODE_ID_FROM_PARTS</a:t>
            </a:r>
          </a:p>
          <a:p>
            <a:pPr marL="1147527" lvl="1" indent="-571500">
              <a:buFont typeface="Arial" panose="020B0604020202020204" pitchFamily="34" charset="0"/>
              <a:buChar char="•"/>
            </a:pPr>
            <a:r>
              <a:rPr lang="en-US" dirty="0"/>
              <a:t>Construct a </a:t>
            </a:r>
            <a:r>
              <a:rPr lang="en-US" dirty="0" err="1"/>
              <a:t>node_id</a:t>
            </a:r>
            <a:r>
              <a:rPr lang="en-US" dirty="0"/>
              <a:t> from an </a:t>
            </a:r>
            <a:r>
              <a:rPr lang="en-US" dirty="0" err="1"/>
              <a:t>object_id</a:t>
            </a:r>
            <a:r>
              <a:rPr lang="en-US" dirty="0"/>
              <a:t> and a </a:t>
            </a:r>
            <a:r>
              <a:rPr lang="en-US" dirty="0" err="1"/>
              <a:t>graph_id</a:t>
            </a:r>
            <a:endParaRPr lang="en-US" dirty="0"/>
          </a:p>
          <a:p>
            <a:pPr marL="571500" indent="-571500">
              <a:buFont typeface="Arial" panose="020B0604020202020204" pitchFamily="34" charset="0"/>
              <a:buChar char="•"/>
            </a:pPr>
            <a:r>
              <a:rPr lang="en-US" dirty="0"/>
              <a:t>OBJECT_ID_FROM_EDGE_ID</a:t>
            </a:r>
          </a:p>
          <a:p>
            <a:pPr marL="1147527" lvl="1" indent="-571500">
              <a:buFont typeface="Arial" panose="020B0604020202020204" pitchFamily="34" charset="0"/>
              <a:buChar char="•"/>
            </a:pPr>
            <a:r>
              <a:rPr lang="en-US" dirty="0"/>
              <a:t>Extract </a:t>
            </a:r>
            <a:r>
              <a:rPr lang="en-US" dirty="0" err="1"/>
              <a:t>object_id</a:t>
            </a:r>
            <a:r>
              <a:rPr lang="en-US" dirty="0"/>
              <a:t> from </a:t>
            </a:r>
            <a:r>
              <a:rPr lang="en-US" dirty="0" err="1"/>
              <a:t>edge_id</a:t>
            </a:r>
            <a:endParaRPr lang="en-US" dirty="0"/>
          </a:p>
          <a:p>
            <a:pPr marL="571500" indent="-571500">
              <a:buFont typeface="Arial" panose="020B0604020202020204" pitchFamily="34" charset="0"/>
              <a:buChar char="•"/>
            </a:pPr>
            <a:r>
              <a:rPr lang="en-US" dirty="0"/>
              <a:t>GRAPH_ID_FROM_EDGE_ID</a:t>
            </a:r>
          </a:p>
          <a:p>
            <a:pPr marL="1147527" lvl="1" indent="-571500">
              <a:buFont typeface="Arial" panose="020B0604020202020204" pitchFamily="34" charset="0"/>
              <a:buChar char="•"/>
            </a:pPr>
            <a:r>
              <a:rPr lang="en-US" dirty="0"/>
              <a:t>Extract identity from </a:t>
            </a:r>
            <a:r>
              <a:rPr lang="en-US" dirty="0" err="1"/>
              <a:t>edge_id</a:t>
            </a:r>
            <a:endParaRPr lang="en-US" dirty="0"/>
          </a:p>
          <a:p>
            <a:pPr marL="571500" indent="-571500">
              <a:buFont typeface="Arial" panose="020B0604020202020204" pitchFamily="34" charset="0"/>
              <a:buChar char="•"/>
            </a:pPr>
            <a:r>
              <a:rPr lang="en-US" dirty="0"/>
              <a:t>EDGE_ID_FROM_PARTS</a:t>
            </a:r>
          </a:p>
          <a:p>
            <a:pPr marL="1147527" lvl="1" indent="-571500">
              <a:buFont typeface="Arial" panose="020B0604020202020204" pitchFamily="34" charset="0"/>
              <a:buChar char="•"/>
            </a:pPr>
            <a:r>
              <a:rPr lang="en-US" dirty="0"/>
              <a:t>Construct </a:t>
            </a:r>
            <a:r>
              <a:rPr lang="en-US" dirty="0" err="1"/>
              <a:t>edge_id</a:t>
            </a:r>
            <a:r>
              <a:rPr lang="en-US" dirty="0"/>
              <a:t> from </a:t>
            </a:r>
            <a:r>
              <a:rPr lang="en-US" dirty="0" err="1"/>
              <a:t>object_id</a:t>
            </a:r>
            <a:r>
              <a:rPr lang="en-US" dirty="0"/>
              <a:t> and identity</a:t>
            </a:r>
            <a:endParaRPr lang="en-NZ" dirty="0"/>
          </a:p>
        </p:txBody>
      </p:sp>
    </p:spTree>
    <p:extLst>
      <p:ext uri="{BB962C8B-B14F-4D97-AF65-F5344CB8AC3E}">
        <p14:creationId xmlns:p14="http://schemas.microsoft.com/office/powerpoint/2010/main" val="402365420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8ACB89-F525-42F9-8763-EBD7999F93A0}"/>
              </a:ext>
            </a:extLst>
          </p:cNvPr>
          <p:cNvSpPr>
            <a:spLocks noGrp="1"/>
          </p:cNvSpPr>
          <p:nvPr>
            <p:ph type="title"/>
          </p:nvPr>
        </p:nvSpPr>
        <p:spPr/>
        <p:txBody>
          <a:bodyPr/>
          <a:lstStyle/>
          <a:p>
            <a:r>
              <a:rPr lang="en-NZ" dirty="0"/>
              <a:t>Examples</a:t>
            </a:r>
          </a:p>
        </p:txBody>
      </p:sp>
      <p:sp>
        <p:nvSpPr>
          <p:cNvPr id="2" name="Text Placeholder 1">
            <a:extLst>
              <a:ext uri="{FF2B5EF4-FFF2-40B4-BE49-F238E27FC236}">
                <a16:creationId xmlns:a16="http://schemas.microsoft.com/office/drawing/2014/main" id="{D594C028-452E-4371-BA3D-DC7866438248}"/>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191954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Kevin Bacon Problem</a:t>
            </a:r>
          </a:p>
        </p:txBody>
      </p:sp>
      <p:pic>
        <p:nvPicPr>
          <p:cNvPr id="10242" name="Picture 2" descr="https://upload.wikimedia.org/wikipedia/commons/thumb/4/4a/Six_degrees_of_separation.svg/800px-Six_degrees_of_separation.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0120" y="1751369"/>
            <a:ext cx="4960620" cy="3720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930" y="1173718"/>
            <a:ext cx="4361771" cy="369332"/>
          </a:xfrm>
          <a:prstGeom prst="rect">
            <a:avLst/>
          </a:prstGeom>
          <a:noFill/>
        </p:spPr>
        <p:txBody>
          <a:bodyPr wrap="none" rtlCol="0">
            <a:spAutoFit/>
          </a:bodyPr>
          <a:lstStyle/>
          <a:p>
            <a:r>
              <a:rPr lang="en-GB" dirty="0"/>
              <a:t>The Theory of Six Degrees of Separation</a:t>
            </a:r>
          </a:p>
        </p:txBody>
      </p:sp>
      <p:pic>
        <p:nvPicPr>
          <p:cNvPr id="10244" name="Picture 4" descr="File:KevinBacon6Degrees.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345" y="1931670"/>
            <a:ext cx="5086350"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Image result for brent ozar"/>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brent ozar"/>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8D19A1F5-4098-40C2-91BF-990F3AAF5946}"/>
              </a:ext>
            </a:extLst>
          </p:cNvPr>
          <p:cNvPicPr>
            <a:picLocks noChangeAspect="1"/>
          </p:cNvPicPr>
          <p:nvPr/>
        </p:nvPicPr>
        <p:blipFill>
          <a:blip r:embed="rId6"/>
          <a:stretch>
            <a:fillRect/>
          </a:stretch>
        </p:blipFill>
        <p:spPr>
          <a:xfrm>
            <a:off x="2763815" y="2490536"/>
            <a:ext cx="1260052" cy="1899624"/>
          </a:xfrm>
          <a:prstGeom prst="rect">
            <a:avLst/>
          </a:prstGeom>
        </p:spPr>
      </p:pic>
    </p:spTree>
    <p:extLst>
      <p:ext uri="{BB962C8B-B14F-4D97-AF65-F5344CB8AC3E}">
        <p14:creationId xmlns:p14="http://schemas.microsoft.com/office/powerpoint/2010/main" val="356561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Saturday Conferences</a:t>
            </a:r>
          </a:p>
        </p:txBody>
      </p:sp>
      <p:sp>
        <p:nvSpPr>
          <p:cNvPr id="6" name="Oval 5"/>
          <p:cNvSpPr/>
          <p:nvPr/>
        </p:nvSpPr>
        <p:spPr>
          <a:xfrm>
            <a:off x="5794897" y="1631908"/>
            <a:ext cx="1367074" cy="779026"/>
          </a:xfrm>
          <a:prstGeom prst="ellipse">
            <a:avLst/>
          </a:prstGeom>
          <a:solidFill>
            <a:schemeClr val="bg1">
              <a:lumMod val="85000"/>
            </a:schemeClr>
          </a:solidFill>
          <a:ln>
            <a:solidFill>
              <a:schemeClr val="accent4"/>
            </a:solidFill>
          </a:ln>
        </p:spPr>
        <p:txBody>
          <a:bodyPr lIns="0" tIns="0" rIns="0" bIns="0" rtlCol="0" anchor="ctr">
            <a:spAutoFit/>
          </a:bodyPr>
          <a:lstStyle/>
          <a:p>
            <a:pPr algn="ctr"/>
            <a:br>
              <a:rPr lang="en-GB" sz="1200" dirty="0">
                <a:solidFill>
                  <a:schemeClr val="accent1"/>
                </a:solidFill>
              </a:rPr>
            </a:br>
            <a:r>
              <a:rPr lang="en-GB" sz="1200" b="1" dirty="0">
                <a:solidFill>
                  <a:schemeClr val="tx2"/>
                </a:solidFill>
              </a:rPr>
              <a:t>Speaker</a:t>
            </a:r>
            <a:br>
              <a:rPr lang="en-GB" sz="1200" b="1" dirty="0">
                <a:solidFill>
                  <a:schemeClr val="tx2"/>
                </a:solidFill>
              </a:rPr>
            </a:br>
            <a:endParaRPr lang="en-GB" sz="1200" b="1" dirty="0">
              <a:solidFill>
                <a:schemeClr val="tx2"/>
              </a:solidFill>
            </a:endParaRPr>
          </a:p>
        </p:txBody>
      </p:sp>
      <p:sp>
        <p:nvSpPr>
          <p:cNvPr id="14" name="TextBox 13"/>
          <p:cNvSpPr txBox="1"/>
          <p:nvPr/>
        </p:nvSpPr>
        <p:spPr>
          <a:xfrm>
            <a:off x="7567378" y="1089226"/>
            <a:ext cx="724878" cy="307777"/>
          </a:xfrm>
          <a:prstGeom prst="rect">
            <a:avLst/>
          </a:prstGeom>
          <a:noFill/>
        </p:spPr>
        <p:txBody>
          <a:bodyPr wrap="none" rtlCol="0">
            <a:spAutoFit/>
          </a:bodyPr>
          <a:lstStyle/>
          <a:p>
            <a:r>
              <a:rPr lang="en-GB" sz="1400" b="1" dirty="0"/>
              <a:t>knows</a:t>
            </a:r>
          </a:p>
        </p:txBody>
      </p:sp>
      <p:sp>
        <p:nvSpPr>
          <p:cNvPr id="16" name="Oval 15"/>
          <p:cNvSpPr/>
          <p:nvPr/>
        </p:nvSpPr>
        <p:spPr>
          <a:xfrm>
            <a:off x="946959" y="2461061"/>
            <a:ext cx="1367074" cy="779026"/>
          </a:xfrm>
          <a:prstGeom prst="ellipse">
            <a:avLst/>
          </a:prstGeom>
          <a:solidFill>
            <a:schemeClr val="bg1">
              <a:lumMod val="85000"/>
            </a:schemeClr>
          </a:solidFill>
          <a:ln>
            <a:solidFill>
              <a:schemeClr val="accent4"/>
            </a:solidFill>
          </a:ln>
        </p:spPr>
        <p:txBody>
          <a:bodyPr lIns="0" tIns="0" rIns="0" bIns="0" rtlCol="0" anchor="ctr">
            <a:spAutoFit/>
          </a:bodyPr>
          <a:lstStyle/>
          <a:p>
            <a:pPr algn="ctr"/>
            <a:br>
              <a:rPr lang="en-GB" sz="1200" dirty="0">
                <a:solidFill>
                  <a:schemeClr val="accent1"/>
                </a:solidFill>
              </a:rPr>
            </a:br>
            <a:r>
              <a:rPr lang="en-GB" sz="1200" b="1" dirty="0">
                <a:solidFill>
                  <a:schemeClr val="tx2"/>
                </a:solidFill>
              </a:rPr>
              <a:t>Event</a:t>
            </a:r>
            <a:br>
              <a:rPr lang="en-GB" sz="1200" b="1" dirty="0">
                <a:solidFill>
                  <a:schemeClr val="tx2"/>
                </a:solidFill>
              </a:rPr>
            </a:br>
            <a:endParaRPr lang="en-GB" sz="1200" b="1" dirty="0">
              <a:solidFill>
                <a:schemeClr val="tx2"/>
              </a:solidFill>
            </a:endParaRPr>
          </a:p>
        </p:txBody>
      </p:sp>
      <p:sp>
        <p:nvSpPr>
          <p:cNvPr id="17" name="Oval 16"/>
          <p:cNvSpPr/>
          <p:nvPr/>
        </p:nvSpPr>
        <p:spPr>
          <a:xfrm>
            <a:off x="4290659" y="4657135"/>
            <a:ext cx="1367074" cy="779026"/>
          </a:xfrm>
          <a:prstGeom prst="ellipse">
            <a:avLst/>
          </a:prstGeom>
          <a:solidFill>
            <a:schemeClr val="bg1">
              <a:lumMod val="85000"/>
            </a:schemeClr>
          </a:solidFill>
          <a:ln>
            <a:solidFill>
              <a:schemeClr val="accent4"/>
            </a:solidFill>
          </a:ln>
        </p:spPr>
        <p:txBody>
          <a:bodyPr lIns="0" tIns="0" rIns="0" bIns="0" rtlCol="0" anchor="ctr">
            <a:spAutoFit/>
          </a:bodyPr>
          <a:lstStyle/>
          <a:p>
            <a:pPr algn="ctr"/>
            <a:br>
              <a:rPr lang="en-GB" sz="1200" dirty="0">
                <a:solidFill>
                  <a:schemeClr val="accent1"/>
                </a:solidFill>
              </a:rPr>
            </a:br>
            <a:r>
              <a:rPr lang="en-GB" sz="1200" b="1" dirty="0">
                <a:solidFill>
                  <a:schemeClr val="tx2"/>
                </a:solidFill>
              </a:rPr>
              <a:t>Session</a:t>
            </a:r>
            <a:br>
              <a:rPr lang="en-GB" sz="1200" b="1" dirty="0">
                <a:solidFill>
                  <a:schemeClr val="tx2"/>
                </a:solidFill>
              </a:rPr>
            </a:br>
            <a:endParaRPr lang="en-GB" sz="1200" b="1" dirty="0">
              <a:solidFill>
                <a:schemeClr val="tx2"/>
              </a:solidFill>
            </a:endParaRPr>
          </a:p>
        </p:txBody>
      </p:sp>
      <p:sp>
        <p:nvSpPr>
          <p:cNvPr id="18" name="Oval 17"/>
          <p:cNvSpPr/>
          <p:nvPr/>
        </p:nvSpPr>
        <p:spPr>
          <a:xfrm>
            <a:off x="3204504" y="1159098"/>
            <a:ext cx="1367074" cy="779026"/>
          </a:xfrm>
          <a:prstGeom prst="ellipse">
            <a:avLst/>
          </a:prstGeom>
          <a:solidFill>
            <a:schemeClr val="bg1">
              <a:lumMod val="85000"/>
            </a:schemeClr>
          </a:solidFill>
          <a:ln>
            <a:solidFill>
              <a:schemeClr val="accent4"/>
            </a:solidFill>
          </a:ln>
        </p:spPr>
        <p:txBody>
          <a:bodyPr lIns="0" tIns="0" rIns="0" bIns="0" rtlCol="0" anchor="ctr">
            <a:spAutoFit/>
          </a:bodyPr>
          <a:lstStyle/>
          <a:p>
            <a:pPr algn="ctr"/>
            <a:br>
              <a:rPr lang="en-GB" sz="1200" dirty="0">
                <a:solidFill>
                  <a:schemeClr val="accent1"/>
                </a:solidFill>
              </a:rPr>
            </a:br>
            <a:r>
              <a:rPr lang="en-GB" sz="1200" b="1" dirty="0">
                <a:solidFill>
                  <a:schemeClr val="tx2"/>
                </a:solidFill>
              </a:rPr>
              <a:t>Attendee</a:t>
            </a:r>
            <a:br>
              <a:rPr lang="en-GB" sz="1200" b="1" dirty="0">
                <a:solidFill>
                  <a:schemeClr val="tx2"/>
                </a:solidFill>
              </a:rPr>
            </a:br>
            <a:endParaRPr lang="en-GB" sz="1200" b="1" dirty="0">
              <a:solidFill>
                <a:schemeClr val="tx2"/>
              </a:solidFill>
            </a:endParaRPr>
          </a:p>
        </p:txBody>
      </p:sp>
      <p:sp>
        <p:nvSpPr>
          <p:cNvPr id="20" name="TextBox 19"/>
          <p:cNvSpPr txBox="1"/>
          <p:nvPr/>
        </p:nvSpPr>
        <p:spPr>
          <a:xfrm>
            <a:off x="3627167" y="2064980"/>
            <a:ext cx="1244443" cy="307777"/>
          </a:xfrm>
          <a:prstGeom prst="rect">
            <a:avLst/>
          </a:prstGeom>
          <a:noFill/>
        </p:spPr>
        <p:txBody>
          <a:bodyPr wrap="none" rtlCol="0">
            <a:spAutoFit/>
          </a:bodyPr>
          <a:lstStyle/>
          <a:p>
            <a:r>
              <a:rPr lang="en-GB" sz="1400" b="1" dirty="0"/>
              <a:t>Presented at</a:t>
            </a:r>
          </a:p>
        </p:txBody>
      </p:sp>
      <p:sp>
        <p:nvSpPr>
          <p:cNvPr id="21" name="TextBox 20"/>
          <p:cNvSpPr txBox="1"/>
          <p:nvPr/>
        </p:nvSpPr>
        <p:spPr>
          <a:xfrm>
            <a:off x="1991408" y="3749266"/>
            <a:ext cx="1185709" cy="307777"/>
          </a:xfrm>
          <a:prstGeom prst="rect">
            <a:avLst/>
          </a:prstGeom>
          <a:noFill/>
        </p:spPr>
        <p:txBody>
          <a:bodyPr wrap="none" rtlCol="0">
            <a:spAutoFit/>
          </a:bodyPr>
          <a:lstStyle/>
          <a:p>
            <a:r>
              <a:rPr lang="en-GB" sz="1400" b="1" dirty="0"/>
              <a:t>delivered at</a:t>
            </a:r>
          </a:p>
        </p:txBody>
      </p:sp>
      <p:sp>
        <p:nvSpPr>
          <p:cNvPr id="22" name="TextBox 21"/>
          <p:cNvSpPr txBox="1"/>
          <p:nvPr/>
        </p:nvSpPr>
        <p:spPr>
          <a:xfrm>
            <a:off x="6581690" y="3071914"/>
            <a:ext cx="1028038" cy="307777"/>
          </a:xfrm>
          <a:prstGeom prst="rect">
            <a:avLst/>
          </a:prstGeom>
          <a:noFill/>
        </p:spPr>
        <p:txBody>
          <a:bodyPr wrap="none" rtlCol="0">
            <a:spAutoFit/>
          </a:bodyPr>
          <a:lstStyle/>
          <a:p>
            <a:r>
              <a:rPr lang="en-GB" sz="1400" b="1" dirty="0"/>
              <a:t>presented</a:t>
            </a:r>
          </a:p>
        </p:txBody>
      </p:sp>
      <p:sp>
        <p:nvSpPr>
          <p:cNvPr id="23" name="TextBox 22"/>
          <p:cNvSpPr txBox="1"/>
          <p:nvPr/>
        </p:nvSpPr>
        <p:spPr>
          <a:xfrm>
            <a:off x="2257513" y="1829755"/>
            <a:ext cx="946991" cy="307777"/>
          </a:xfrm>
          <a:prstGeom prst="rect">
            <a:avLst/>
          </a:prstGeom>
          <a:noFill/>
        </p:spPr>
        <p:txBody>
          <a:bodyPr wrap="none" rtlCol="0">
            <a:spAutoFit/>
          </a:bodyPr>
          <a:lstStyle/>
          <a:p>
            <a:r>
              <a:rPr lang="en-GB" sz="1400" b="1" dirty="0"/>
              <a:t>attended</a:t>
            </a:r>
          </a:p>
        </p:txBody>
      </p:sp>
      <p:cxnSp>
        <p:nvCxnSpPr>
          <p:cNvPr id="10" name="Curved Connector 9"/>
          <p:cNvCxnSpPr>
            <a:cxnSpLocks/>
            <a:endCxn id="6" idx="1"/>
          </p:cNvCxnSpPr>
          <p:nvPr/>
        </p:nvCxnSpPr>
        <p:spPr>
          <a:xfrm rot="10800000">
            <a:off x="5995100" y="1745994"/>
            <a:ext cx="1044744" cy="192130"/>
          </a:xfrm>
          <a:prstGeom prst="curvedConnector4">
            <a:avLst>
              <a:gd name="adj1" fmla="val -114068"/>
              <a:gd name="adj2" fmla="val 27836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p:cNvCxnSpPr>
            <a:cxnSpLocks/>
          </p:cNvCxnSpPr>
          <p:nvPr/>
        </p:nvCxnSpPr>
        <p:spPr>
          <a:xfrm rot="10800000" flipV="1">
            <a:off x="2257514" y="2033487"/>
            <a:ext cx="3537383" cy="678539"/>
          </a:xfrm>
          <a:prstGeom prst="curvedConnector3">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7" idx="2"/>
            <a:endCxn id="16" idx="6"/>
          </p:cNvCxnSpPr>
          <p:nvPr/>
        </p:nvCxnSpPr>
        <p:spPr>
          <a:xfrm rot="10800000">
            <a:off x="2314033" y="2850574"/>
            <a:ext cx="1976626" cy="2196074"/>
          </a:xfrm>
          <a:prstGeom prst="curvedConnector3">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cxnSpLocks/>
            <a:endCxn id="17" idx="0"/>
          </p:cNvCxnSpPr>
          <p:nvPr/>
        </p:nvCxnSpPr>
        <p:spPr>
          <a:xfrm rot="5400000">
            <a:off x="4629220" y="2703713"/>
            <a:ext cx="2298399" cy="1608445"/>
          </a:xfrm>
          <a:prstGeom prst="curvedConnector3">
            <a:avLst>
              <a:gd name="adj1" fmla="val 6740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cxnSpLocks/>
          </p:cNvCxnSpPr>
          <p:nvPr/>
        </p:nvCxnSpPr>
        <p:spPr>
          <a:xfrm rot="10800000" flipV="1">
            <a:off x="2126884" y="1536529"/>
            <a:ext cx="1077620" cy="1038393"/>
          </a:xfrm>
          <a:prstGeom prst="curvedConnector3">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38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2824-E838-427B-BA49-01BF7503A2C2}"/>
              </a:ext>
            </a:extLst>
          </p:cNvPr>
          <p:cNvSpPr>
            <a:spLocks noGrp="1"/>
          </p:cNvSpPr>
          <p:nvPr>
            <p:ph type="title"/>
          </p:nvPr>
        </p:nvSpPr>
        <p:spPr/>
        <p:txBody>
          <a:bodyPr/>
          <a:lstStyle/>
          <a:p>
            <a:r>
              <a:rPr lang="en-AU" dirty="0"/>
              <a:t>What is a Graph ?</a:t>
            </a:r>
          </a:p>
        </p:txBody>
      </p:sp>
    </p:spTree>
    <p:extLst>
      <p:ext uri="{BB962C8B-B14F-4D97-AF65-F5344CB8AC3E}">
        <p14:creationId xmlns:p14="http://schemas.microsoft.com/office/powerpoint/2010/main" val="2023516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31DF2-755A-48C6-B3FF-8C494CF86A43}"/>
              </a:ext>
            </a:extLst>
          </p:cNvPr>
          <p:cNvSpPr>
            <a:spLocks noGrp="1"/>
          </p:cNvSpPr>
          <p:nvPr>
            <p:ph type="title"/>
          </p:nvPr>
        </p:nvSpPr>
        <p:spPr/>
        <p:txBody>
          <a:bodyPr/>
          <a:lstStyle/>
          <a:p>
            <a:r>
              <a:rPr lang="en-NZ" dirty="0"/>
              <a:t>Limitations</a:t>
            </a:r>
          </a:p>
        </p:txBody>
      </p:sp>
      <p:sp>
        <p:nvSpPr>
          <p:cNvPr id="5" name="Text Placeholder 4">
            <a:extLst>
              <a:ext uri="{FF2B5EF4-FFF2-40B4-BE49-F238E27FC236}">
                <a16:creationId xmlns:a16="http://schemas.microsoft.com/office/drawing/2014/main" id="{8755DFEF-D5E8-485A-A39D-63A563BC0023}"/>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4646860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D7D8A-9BEC-4910-A5B8-3E445E396AB9}"/>
              </a:ext>
            </a:extLst>
          </p:cNvPr>
          <p:cNvSpPr>
            <a:spLocks noGrp="1"/>
          </p:cNvSpPr>
          <p:nvPr>
            <p:ph type="title"/>
          </p:nvPr>
        </p:nvSpPr>
        <p:spPr/>
        <p:txBody>
          <a:bodyPr/>
          <a:lstStyle/>
          <a:p>
            <a:r>
              <a:rPr lang="en-US" dirty="0"/>
              <a:t>Limitations</a:t>
            </a:r>
            <a:endParaRPr lang="en-NZ" dirty="0"/>
          </a:p>
        </p:txBody>
      </p:sp>
      <p:sp>
        <p:nvSpPr>
          <p:cNvPr id="4" name="Content Placeholder 3">
            <a:extLst>
              <a:ext uri="{FF2B5EF4-FFF2-40B4-BE49-F238E27FC236}">
                <a16:creationId xmlns:a16="http://schemas.microsoft.com/office/drawing/2014/main" id="{00211118-CD04-498E-9B5F-138C163E1BBA}"/>
              </a:ext>
            </a:extLst>
          </p:cNvPr>
          <p:cNvSpPr>
            <a:spLocks noGrp="1"/>
          </p:cNvSpPr>
          <p:nvPr>
            <p:ph idx="1"/>
          </p:nvPr>
        </p:nvSpPr>
        <p:spPr/>
        <p:txBody>
          <a:bodyPr>
            <a:normAutofit lnSpcReduction="10000"/>
          </a:bodyPr>
          <a:lstStyle/>
          <a:p>
            <a:r>
              <a:rPr lang="en-US" dirty="0"/>
              <a:t>Missing Important Graph Database functions: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GB" dirty="0"/>
              <a:t>Transitive Closure</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GB" dirty="0"/>
              <a:t>Polymorphism</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GB" dirty="0"/>
              <a:t>Functions such as Shortest Path or Arbitrary Length </a:t>
            </a:r>
            <a:r>
              <a:rPr lang="en-GB" dirty="0" err="1"/>
              <a:t>travesal</a:t>
            </a:r>
            <a:endParaRPr lang="en-US" dirty="0"/>
          </a:p>
          <a:p>
            <a:pPr marL="571500" indent="-571500">
              <a:buFont typeface="Arial" panose="020B0604020202020204" pitchFamily="34" charset="0"/>
              <a:buChar char="•"/>
            </a:pPr>
            <a:endParaRPr lang="en-US" dirty="0"/>
          </a:p>
          <a:p>
            <a:endParaRPr lang="en-NZ" dirty="0"/>
          </a:p>
        </p:txBody>
      </p:sp>
    </p:spTree>
    <p:extLst>
      <p:ext uri="{BB962C8B-B14F-4D97-AF65-F5344CB8AC3E}">
        <p14:creationId xmlns:p14="http://schemas.microsoft.com/office/powerpoint/2010/main" val="71094788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D7D8A-9BEC-4910-A5B8-3E445E396AB9}"/>
              </a:ext>
            </a:extLst>
          </p:cNvPr>
          <p:cNvSpPr>
            <a:spLocks noGrp="1"/>
          </p:cNvSpPr>
          <p:nvPr>
            <p:ph type="title"/>
          </p:nvPr>
        </p:nvSpPr>
        <p:spPr/>
        <p:txBody>
          <a:bodyPr/>
          <a:lstStyle/>
          <a:p>
            <a:r>
              <a:rPr lang="en-US" dirty="0"/>
              <a:t>Limitations</a:t>
            </a:r>
            <a:endParaRPr lang="en-NZ" dirty="0"/>
          </a:p>
        </p:txBody>
      </p:sp>
      <p:sp>
        <p:nvSpPr>
          <p:cNvPr id="4" name="Content Placeholder 3">
            <a:extLst>
              <a:ext uri="{FF2B5EF4-FFF2-40B4-BE49-F238E27FC236}">
                <a16:creationId xmlns:a16="http://schemas.microsoft.com/office/drawing/2014/main" id="{00211118-CD04-498E-9B5F-138C163E1BBA}"/>
              </a:ext>
            </a:extLst>
          </p:cNvPr>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dirty="0"/>
              <a:t>Local or global temporary tables cannot be node or edge tables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Table types and table variables cannot be declared as a node or edge table</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Node and edge tables cannot be created as system-versioned temporal tables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Node and edge tables cannot be memory optimized tables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Cross database queries on graph objects are not supported</a:t>
            </a:r>
          </a:p>
          <a:p>
            <a:pPr marL="571500" indent="-571500">
              <a:buFont typeface="Arial" panose="020B0604020202020204" pitchFamily="34" charset="0"/>
              <a:buChar char="•"/>
            </a:pPr>
            <a:endParaRPr lang="en-NZ" dirty="0"/>
          </a:p>
        </p:txBody>
      </p:sp>
    </p:spTree>
    <p:extLst>
      <p:ext uri="{BB962C8B-B14F-4D97-AF65-F5344CB8AC3E}">
        <p14:creationId xmlns:p14="http://schemas.microsoft.com/office/powerpoint/2010/main" val="212245025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BD2BD-1A42-45E1-9498-208877CAE0B8}"/>
              </a:ext>
            </a:extLst>
          </p:cNvPr>
          <p:cNvSpPr>
            <a:spLocks noGrp="1"/>
          </p:cNvSpPr>
          <p:nvPr>
            <p:ph type="title"/>
          </p:nvPr>
        </p:nvSpPr>
        <p:spPr/>
        <p:txBody>
          <a:bodyPr/>
          <a:lstStyle/>
          <a:p>
            <a:r>
              <a:rPr lang="en-US" dirty="0"/>
              <a:t>Limitations</a:t>
            </a:r>
            <a:endParaRPr lang="en-NZ" dirty="0"/>
          </a:p>
        </p:txBody>
      </p:sp>
      <p:sp>
        <p:nvSpPr>
          <p:cNvPr id="4" name="Content Placeholder 3">
            <a:extLst>
              <a:ext uri="{FF2B5EF4-FFF2-40B4-BE49-F238E27FC236}">
                <a16:creationId xmlns:a16="http://schemas.microsoft.com/office/drawing/2014/main" id="{80336A85-F723-43FD-8870-6697AE39B7FB}"/>
              </a:ext>
            </a:extLst>
          </p:cNvPr>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dirty="0"/>
              <a:t>Directionality of an edge matters. It’s something you have to pay attention to.</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Cannot update the $</a:t>
            </a:r>
            <a:r>
              <a:rPr lang="en-US" dirty="0" err="1"/>
              <a:t>from_id</a:t>
            </a:r>
            <a:r>
              <a:rPr lang="en-US" dirty="0"/>
              <a:t> and $</a:t>
            </a:r>
            <a:r>
              <a:rPr lang="en-US" dirty="0" err="1"/>
              <a:t>to_id</a:t>
            </a:r>
            <a:r>
              <a:rPr lang="en-US" dirty="0"/>
              <a:t> columns of an edge using UPDATE statement</a:t>
            </a:r>
          </a:p>
          <a:p>
            <a:pPr marL="1147527" lvl="1" indent="-571500">
              <a:buFont typeface="Arial" panose="020B0604020202020204" pitchFamily="34" charset="0"/>
              <a:buChar char="•"/>
            </a:pPr>
            <a:r>
              <a:rPr lang="en-US" dirty="0"/>
              <a:t>Have to insert a new edge pointing to new nodes and delete the previous one</a:t>
            </a:r>
          </a:p>
          <a:p>
            <a:pPr marL="1147527"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It is not possible to define constraints on the edge table, to restrict it from connecting any two type of nodes. </a:t>
            </a:r>
          </a:p>
          <a:p>
            <a:pPr marL="1147527" lvl="1" indent="-571500">
              <a:buFont typeface="Arial" panose="020B0604020202020204" pitchFamily="34" charset="0"/>
              <a:buChar char="•"/>
            </a:pPr>
            <a:r>
              <a:rPr lang="en-US" dirty="0"/>
              <a:t>An edge can connect any two nodes in the graph, regardless of their types.</a:t>
            </a:r>
          </a:p>
          <a:p>
            <a:pPr marL="571500" indent="-571500">
              <a:buFont typeface="Arial" panose="020B0604020202020204" pitchFamily="34" charset="0"/>
              <a:buChar char="•"/>
            </a:pPr>
            <a:endParaRPr lang="en-US" dirty="0"/>
          </a:p>
          <a:p>
            <a:endParaRPr lang="en-NZ" dirty="0"/>
          </a:p>
        </p:txBody>
      </p:sp>
    </p:spTree>
    <p:extLst>
      <p:ext uri="{BB962C8B-B14F-4D97-AF65-F5344CB8AC3E}">
        <p14:creationId xmlns:p14="http://schemas.microsoft.com/office/powerpoint/2010/main" val="150445336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F23E-1B99-4A15-B8B9-2FDC05BEA3EA}"/>
              </a:ext>
            </a:extLst>
          </p:cNvPr>
          <p:cNvSpPr>
            <a:spLocks noGrp="1"/>
          </p:cNvSpPr>
          <p:nvPr>
            <p:ph type="title"/>
          </p:nvPr>
        </p:nvSpPr>
        <p:spPr/>
        <p:txBody>
          <a:bodyPr/>
          <a:lstStyle/>
          <a:p>
            <a:r>
              <a:rPr lang="en-NZ" dirty="0"/>
              <a:t>Azure </a:t>
            </a:r>
            <a:r>
              <a:rPr lang="en-NZ" dirty="0" err="1"/>
              <a:t>CosmosDB</a:t>
            </a:r>
            <a:endParaRPr lang="en-NZ" dirty="0"/>
          </a:p>
        </p:txBody>
      </p:sp>
      <p:sp>
        <p:nvSpPr>
          <p:cNvPr id="3" name="Content Placeholder 2">
            <a:extLst>
              <a:ext uri="{FF2B5EF4-FFF2-40B4-BE49-F238E27FC236}">
                <a16:creationId xmlns:a16="http://schemas.microsoft.com/office/drawing/2014/main" id="{FAA3E1C8-032F-4E13-A359-98A030A022AD}"/>
              </a:ext>
            </a:extLst>
          </p:cNvPr>
          <p:cNvSpPr>
            <a:spLocks noGrp="1"/>
          </p:cNvSpPr>
          <p:nvPr>
            <p:ph idx="1"/>
          </p:nvPr>
        </p:nvSpPr>
        <p:spPr/>
        <p:txBody>
          <a:bodyPr>
            <a:normAutofit lnSpcReduction="10000"/>
          </a:bodyPr>
          <a:lstStyle/>
          <a:p>
            <a:pPr marL="571500" indent="-571500">
              <a:buFont typeface="Arial" panose="020B0604020202020204" pitchFamily="34" charset="0"/>
              <a:buChar char="•"/>
            </a:pPr>
            <a:r>
              <a:rPr lang="en-AU" dirty="0"/>
              <a:t>Globally distributed, </a:t>
            </a:r>
            <a:r>
              <a:rPr lang="en-AU" dirty="0" err="1"/>
              <a:t>multimodel</a:t>
            </a:r>
            <a:r>
              <a:rPr lang="en-AU" dirty="0"/>
              <a:t> database service</a:t>
            </a:r>
          </a:p>
          <a:p>
            <a:pPr marL="571500" indent="-571500">
              <a:buFont typeface="Arial" panose="020B0604020202020204" pitchFamily="34" charset="0"/>
              <a:buChar char="•"/>
            </a:pPr>
            <a:r>
              <a:rPr lang="en-AU" dirty="0"/>
              <a:t>Graph processing via Azure Cosmos DB Graph API</a:t>
            </a:r>
          </a:p>
          <a:p>
            <a:pPr marL="571500" indent="-571500">
              <a:buFont typeface="Arial" panose="020B0604020202020204" pitchFamily="34" charset="0"/>
              <a:buChar char="•"/>
            </a:pPr>
            <a:r>
              <a:rPr lang="en-AU" dirty="0"/>
              <a:t>Uses the </a:t>
            </a:r>
            <a:r>
              <a:rPr lang="en-AU" u="sng" dirty="0">
                <a:hlinkClick r:id="rId3"/>
              </a:rPr>
              <a:t>Apache </a:t>
            </a:r>
            <a:r>
              <a:rPr lang="en-AU" u="sng" dirty="0" err="1">
                <a:hlinkClick r:id="rId3"/>
              </a:rPr>
              <a:t>TinkerPop</a:t>
            </a:r>
            <a:r>
              <a:rPr lang="en-AU" dirty="0"/>
              <a:t> graph traversal language, </a:t>
            </a:r>
            <a:r>
              <a:rPr lang="en-AU" u="sng" dirty="0">
                <a:hlinkClick r:id="rId4"/>
              </a:rPr>
              <a:t>Gremlin</a:t>
            </a:r>
            <a:endParaRPr lang="en-AU" u="sng" dirty="0"/>
          </a:p>
          <a:p>
            <a:pPr marL="571500" indent="-571500">
              <a:buFont typeface="Arial" panose="020B0604020202020204" pitchFamily="34" charset="0"/>
              <a:buChar char="•"/>
            </a:pPr>
            <a:r>
              <a:rPr lang="en-AU" dirty="0"/>
              <a:t>Provides Graph modelling and Traversal APIs</a:t>
            </a:r>
          </a:p>
          <a:p>
            <a:endParaRPr lang="en-AU" dirty="0"/>
          </a:p>
          <a:p>
            <a:pPr marL="571500" indent="-571500">
              <a:buFont typeface="Arial" panose="020B0604020202020204" pitchFamily="34" charset="0"/>
              <a:buChar char="•"/>
            </a:pPr>
            <a:endParaRPr lang="en-NZ" dirty="0"/>
          </a:p>
          <a:p>
            <a:r>
              <a:rPr lang="en-NZ" dirty="0"/>
              <a:t>    </a:t>
            </a:r>
          </a:p>
        </p:txBody>
      </p:sp>
    </p:spTree>
    <p:extLst>
      <p:ext uri="{BB962C8B-B14F-4D97-AF65-F5344CB8AC3E}">
        <p14:creationId xmlns:p14="http://schemas.microsoft.com/office/powerpoint/2010/main" val="419251936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151D8E-845D-428B-B880-E290D184F80F}"/>
              </a:ext>
            </a:extLst>
          </p:cNvPr>
          <p:cNvSpPr/>
          <p:nvPr/>
        </p:nvSpPr>
        <p:spPr>
          <a:xfrm>
            <a:off x="88" y="-288008"/>
            <a:ext cx="11520312" cy="6774901"/>
          </a:xfrm>
          <a:prstGeom prst="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1"/>
          </a:p>
        </p:txBody>
      </p:sp>
      <p:sp>
        <p:nvSpPr>
          <p:cNvPr id="2" name="Title 1">
            <a:extLst>
              <a:ext uri="{FF2B5EF4-FFF2-40B4-BE49-F238E27FC236}">
                <a16:creationId xmlns:a16="http://schemas.microsoft.com/office/drawing/2014/main" id="{FBBD033C-12BF-459F-9670-01B5E607D0E4}"/>
              </a:ext>
            </a:extLst>
          </p:cNvPr>
          <p:cNvSpPr>
            <a:spLocks noGrp="1"/>
          </p:cNvSpPr>
          <p:nvPr>
            <p:ph type="title"/>
          </p:nvPr>
        </p:nvSpPr>
        <p:spPr/>
        <p:txBody>
          <a:bodyPr/>
          <a:lstStyle/>
          <a:p>
            <a:r>
              <a:rPr lang="en-GB" b="1" dirty="0">
                <a:solidFill>
                  <a:srgbClr val="FF0000"/>
                </a:solidFill>
              </a:rPr>
              <a:t>Social</a:t>
            </a:r>
          </a:p>
        </p:txBody>
      </p:sp>
      <p:sp>
        <p:nvSpPr>
          <p:cNvPr id="3" name="Content Placeholder 2">
            <a:extLst>
              <a:ext uri="{FF2B5EF4-FFF2-40B4-BE49-F238E27FC236}">
                <a16:creationId xmlns:a16="http://schemas.microsoft.com/office/drawing/2014/main" id="{18B1B174-3A3C-4E12-96E0-A961FD10EC7B}"/>
              </a:ext>
            </a:extLst>
          </p:cNvPr>
          <p:cNvSpPr>
            <a:spLocks noGrp="1"/>
          </p:cNvSpPr>
          <p:nvPr>
            <p:ph idx="1"/>
          </p:nvPr>
        </p:nvSpPr>
        <p:spPr/>
        <p:txBody>
          <a:bodyPr>
            <a:normAutofit/>
          </a:bodyPr>
          <a:lstStyle/>
          <a:p>
            <a:r>
              <a:rPr lang="en-GB" dirty="0"/>
              <a:t>Make sure you tweet on #SQLSat725 or #</a:t>
            </a:r>
            <a:r>
              <a:rPr lang="en-GB" dirty="0" err="1"/>
              <a:t>SQLSatVictoria</a:t>
            </a:r>
            <a:endParaRPr lang="en-GB" dirty="0"/>
          </a:p>
          <a:p>
            <a:r>
              <a:rPr lang="en-GB" dirty="0"/>
              <a:t>Don’t forget to thank Sponsors, Volunteers and Speakers!</a:t>
            </a:r>
          </a:p>
          <a:p>
            <a:endParaRPr lang="en-GB" dirty="0"/>
          </a:p>
          <a:p>
            <a:endParaRPr lang="en-GB" dirty="0"/>
          </a:p>
        </p:txBody>
      </p:sp>
    </p:spTree>
    <p:extLst>
      <p:ext uri="{BB962C8B-B14F-4D97-AF65-F5344CB8AC3E}">
        <p14:creationId xmlns:p14="http://schemas.microsoft.com/office/powerpoint/2010/main" val="2241824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787610" y="1718525"/>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2" name="Title 1"/>
          <p:cNvSpPr>
            <a:spLocks noGrp="1"/>
          </p:cNvSpPr>
          <p:nvPr>
            <p:ph type="title"/>
          </p:nvPr>
        </p:nvSpPr>
        <p:spPr/>
        <p:txBody>
          <a:bodyPr/>
          <a:lstStyle/>
          <a:p>
            <a:pPr algn="ctr"/>
            <a:r>
              <a:rPr lang="de-DE" sz="5102" b="1" i="1" dirty="0">
                <a:solidFill>
                  <a:srgbClr val="00B050"/>
                </a:solidFill>
                <a:latin typeface="AppleStorm" panose="02000603000000000000" pitchFamily="50" charset="0"/>
              </a:rPr>
              <a:t>Questions?</a:t>
            </a:r>
            <a:endParaRPr lang="en-US" b="1" i="1" dirty="0">
              <a:solidFill>
                <a:srgbClr val="00B0F0"/>
              </a:solidFill>
              <a:latin typeface="AppleStorm" panose="02000603000000000000" pitchFamily="50" charset="0"/>
            </a:endParaRPr>
          </a:p>
        </p:txBody>
      </p:sp>
      <p:sp>
        <p:nvSpPr>
          <p:cNvPr id="3" name="TextBox 2"/>
          <p:cNvSpPr txBox="1"/>
          <p:nvPr/>
        </p:nvSpPr>
        <p:spPr>
          <a:xfrm>
            <a:off x="1808433" y="3585348"/>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28" name="TextBox 27"/>
          <p:cNvSpPr txBox="1"/>
          <p:nvPr/>
        </p:nvSpPr>
        <p:spPr>
          <a:xfrm>
            <a:off x="1382277" y="1987091"/>
            <a:ext cx="1428859" cy="2696700"/>
          </a:xfrm>
          <a:prstGeom prst="rect">
            <a:avLst/>
          </a:prstGeom>
          <a:noFill/>
        </p:spPr>
        <p:txBody>
          <a:bodyPr wrap="square" rtlCol="0">
            <a:spAutoFit/>
          </a:bodyPr>
          <a:lstStyle/>
          <a:p>
            <a:pPr>
              <a:lnSpc>
                <a:spcPct val="90000"/>
              </a:lnSpc>
            </a:pPr>
            <a:r>
              <a:rPr lang="en-GB" sz="18804" b="1" i="1" dirty="0">
                <a:solidFill>
                  <a:srgbClr val="7030A0"/>
                </a:solidFill>
                <a:latin typeface="AppleStorm" panose="02000603000000000000" pitchFamily="50" charset="0"/>
              </a:rPr>
              <a:t>?</a:t>
            </a:r>
          </a:p>
        </p:txBody>
      </p:sp>
      <p:sp>
        <p:nvSpPr>
          <p:cNvPr id="29" name="TextBox 28"/>
          <p:cNvSpPr txBox="1"/>
          <p:nvPr/>
        </p:nvSpPr>
        <p:spPr>
          <a:xfrm>
            <a:off x="2017995" y="1607105"/>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0" name="TextBox 29"/>
          <p:cNvSpPr txBox="1"/>
          <p:nvPr/>
        </p:nvSpPr>
        <p:spPr>
          <a:xfrm>
            <a:off x="2764047" y="1987091"/>
            <a:ext cx="1428859" cy="2696700"/>
          </a:xfrm>
          <a:prstGeom prst="rect">
            <a:avLst/>
          </a:prstGeom>
          <a:noFill/>
        </p:spPr>
        <p:txBody>
          <a:bodyPr wrap="square" rtlCol="0">
            <a:spAutoFit/>
          </a:bodyPr>
          <a:lstStyle/>
          <a:p>
            <a:pPr>
              <a:lnSpc>
                <a:spcPct val="90000"/>
              </a:lnSpc>
            </a:pPr>
            <a:r>
              <a:rPr lang="en-GB" sz="18804" b="1" i="1" dirty="0">
                <a:solidFill>
                  <a:srgbClr val="00B0F0"/>
                </a:solidFill>
                <a:latin typeface="AppleStorm" panose="02000603000000000000" pitchFamily="50" charset="0"/>
              </a:rPr>
              <a:t>?</a:t>
            </a:r>
          </a:p>
        </p:txBody>
      </p:sp>
      <p:sp>
        <p:nvSpPr>
          <p:cNvPr id="31" name="TextBox 30"/>
          <p:cNvSpPr txBox="1"/>
          <p:nvPr/>
        </p:nvSpPr>
        <p:spPr>
          <a:xfrm>
            <a:off x="3532373" y="1613593"/>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2" name="TextBox 31"/>
          <p:cNvSpPr txBox="1"/>
          <p:nvPr/>
        </p:nvSpPr>
        <p:spPr>
          <a:xfrm>
            <a:off x="4190509" y="2021680"/>
            <a:ext cx="1428859" cy="2696700"/>
          </a:xfrm>
          <a:prstGeom prst="rect">
            <a:avLst/>
          </a:prstGeom>
          <a:noFill/>
        </p:spPr>
        <p:txBody>
          <a:bodyPr wrap="square" rtlCol="0">
            <a:spAutoFit/>
          </a:bodyPr>
          <a:lstStyle/>
          <a:p>
            <a:pPr>
              <a:lnSpc>
                <a:spcPct val="90000"/>
              </a:lnSpc>
            </a:pPr>
            <a:r>
              <a:rPr lang="en-GB" sz="18804" b="1" i="1" dirty="0">
                <a:solidFill>
                  <a:srgbClr val="00B050"/>
                </a:solidFill>
                <a:latin typeface="AppleStorm" panose="02000603000000000000" pitchFamily="50" charset="0"/>
              </a:rPr>
              <a:t>?</a:t>
            </a:r>
          </a:p>
        </p:txBody>
      </p:sp>
      <p:sp>
        <p:nvSpPr>
          <p:cNvPr id="33" name="TextBox 32"/>
          <p:cNvSpPr txBox="1"/>
          <p:nvPr/>
        </p:nvSpPr>
        <p:spPr>
          <a:xfrm>
            <a:off x="5007121" y="1675146"/>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4" name="TextBox 33"/>
          <p:cNvSpPr txBox="1"/>
          <p:nvPr/>
        </p:nvSpPr>
        <p:spPr>
          <a:xfrm>
            <a:off x="5767440" y="1958484"/>
            <a:ext cx="1428859" cy="2696700"/>
          </a:xfrm>
          <a:prstGeom prst="rect">
            <a:avLst/>
          </a:prstGeom>
          <a:noFill/>
        </p:spPr>
        <p:txBody>
          <a:bodyPr wrap="square" rtlCol="0">
            <a:spAutoFit/>
          </a:bodyPr>
          <a:lstStyle/>
          <a:p>
            <a:pPr>
              <a:lnSpc>
                <a:spcPct val="90000"/>
              </a:lnSpc>
            </a:pPr>
            <a:r>
              <a:rPr lang="en-GB" sz="18804" b="1" i="1" dirty="0">
                <a:solidFill>
                  <a:srgbClr val="FFFF00"/>
                </a:solidFill>
                <a:latin typeface="AppleStorm" panose="02000603000000000000" pitchFamily="50" charset="0"/>
              </a:rPr>
              <a:t>?</a:t>
            </a:r>
          </a:p>
        </p:txBody>
      </p:sp>
      <p:sp>
        <p:nvSpPr>
          <p:cNvPr id="35" name="TextBox 34"/>
          <p:cNvSpPr txBox="1"/>
          <p:nvPr/>
        </p:nvSpPr>
        <p:spPr>
          <a:xfrm>
            <a:off x="621958" y="3562085"/>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7" name="TextBox 36"/>
          <p:cNvSpPr txBox="1"/>
          <p:nvPr/>
        </p:nvSpPr>
        <p:spPr>
          <a:xfrm>
            <a:off x="3308052" y="3648332"/>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8" name="TextBox 37"/>
          <p:cNvSpPr txBox="1"/>
          <p:nvPr/>
        </p:nvSpPr>
        <p:spPr>
          <a:xfrm>
            <a:off x="4700213" y="3711094"/>
            <a:ext cx="1428859" cy="2696700"/>
          </a:xfrm>
          <a:prstGeom prst="rect">
            <a:avLst/>
          </a:prstGeom>
          <a:noFill/>
        </p:spPr>
        <p:txBody>
          <a:bodyPr wrap="square" rtlCol="0">
            <a:spAutoFit/>
          </a:bodyPr>
          <a:lstStyle/>
          <a:p>
            <a:pPr>
              <a:lnSpc>
                <a:spcPct val="90000"/>
              </a:lnSpc>
            </a:pPr>
            <a:r>
              <a:rPr lang="en-GB" sz="18804" b="1" i="1" dirty="0">
                <a:latin typeface="AppleStorm" panose="02000603000000000000" pitchFamily="50" charset="0"/>
              </a:rPr>
              <a:t>?</a:t>
            </a:r>
          </a:p>
        </p:txBody>
      </p:sp>
      <p:sp>
        <p:nvSpPr>
          <p:cNvPr id="39" name="TextBox 38"/>
          <p:cNvSpPr txBox="1"/>
          <p:nvPr/>
        </p:nvSpPr>
        <p:spPr>
          <a:xfrm>
            <a:off x="1153335" y="4056578"/>
            <a:ext cx="1287455" cy="2696700"/>
          </a:xfrm>
          <a:prstGeom prst="rect">
            <a:avLst/>
          </a:prstGeom>
          <a:noFill/>
        </p:spPr>
        <p:txBody>
          <a:bodyPr wrap="square" rtlCol="0">
            <a:spAutoFit/>
          </a:bodyPr>
          <a:lstStyle/>
          <a:p>
            <a:pPr>
              <a:lnSpc>
                <a:spcPct val="90000"/>
              </a:lnSpc>
            </a:pPr>
            <a:r>
              <a:rPr lang="en-GB" sz="18804" b="1" i="1" dirty="0">
                <a:solidFill>
                  <a:srgbClr val="FF0000"/>
                </a:solidFill>
                <a:latin typeface="AppleStorm" panose="02000603000000000000" pitchFamily="50" charset="0"/>
              </a:rPr>
              <a:t>?</a:t>
            </a:r>
          </a:p>
        </p:txBody>
      </p:sp>
      <p:sp>
        <p:nvSpPr>
          <p:cNvPr id="40" name="TextBox 39"/>
          <p:cNvSpPr txBox="1"/>
          <p:nvPr/>
        </p:nvSpPr>
        <p:spPr>
          <a:xfrm>
            <a:off x="2563375" y="4091389"/>
            <a:ext cx="1428859" cy="2696700"/>
          </a:xfrm>
          <a:prstGeom prst="rect">
            <a:avLst/>
          </a:prstGeom>
          <a:noFill/>
        </p:spPr>
        <p:txBody>
          <a:bodyPr wrap="square" rtlCol="0">
            <a:spAutoFit/>
          </a:bodyPr>
          <a:lstStyle/>
          <a:p>
            <a:pPr>
              <a:lnSpc>
                <a:spcPct val="90000"/>
              </a:lnSpc>
            </a:pPr>
            <a:r>
              <a:rPr lang="en-GB" sz="18804" b="1" i="1" dirty="0">
                <a:solidFill>
                  <a:srgbClr val="92D050"/>
                </a:solidFill>
                <a:latin typeface="AppleStorm" panose="02000603000000000000" pitchFamily="50" charset="0"/>
              </a:rPr>
              <a:t>?</a:t>
            </a:r>
          </a:p>
        </p:txBody>
      </p:sp>
      <p:sp>
        <p:nvSpPr>
          <p:cNvPr id="41" name="TextBox 40"/>
          <p:cNvSpPr txBox="1"/>
          <p:nvPr/>
        </p:nvSpPr>
        <p:spPr>
          <a:xfrm>
            <a:off x="3989442" y="4146077"/>
            <a:ext cx="1428859" cy="2696700"/>
          </a:xfrm>
          <a:prstGeom prst="rect">
            <a:avLst/>
          </a:prstGeom>
          <a:noFill/>
        </p:spPr>
        <p:txBody>
          <a:bodyPr wrap="square" rtlCol="0">
            <a:spAutoFit/>
          </a:bodyPr>
          <a:lstStyle/>
          <a:p>
            <a:pPr>
              <a:lnSpc>
                <a:spcPct val="90000"/>
              </a:lnSpc>
            </a:pPr>
            <a:r>
              <a:rPr lang="en-GB" sz="18804" b="1" i="1" dirty="0">
                <a:solidFill>
                  <a:schemeClr val="accent4">
                    <a:lumMod val="75000"/>
                  </a:schemeClr>
                </a:solidFill>
                <a:latin typeface="AppleStorm" panose="02000603000000000000" pitchFamily="50" charset="0"/>
              </a:rPr>
              <a:t>?</a:t>
            </a:r>
          </a:p>
        </p:txBody>
      </p:sp>
      <p:sp>
        <p:nvSpPr>
          <p:cNvPr id="42" name="TextBox 41"/>
          <p:cNvSpPr txBox="1"/>
          <p:nvPr/>
        </p:nvSpPr>
        <p:spPr>
          <a:xfrm>
            <a:off x="5566373" y="3851538"/>
            <a:ext cx="1428859" cy="2696700"/>
          </a:xfrm>
          <a:prstGeom prst="rect">
            <a:avLst/>
          </a:prstGeom>
          <a:noFill/>
        </p:spPr>
        <p:txBody>
          <a:bodyPr wrap="square" rtlCol="0">
            <a:spAutoFit/>
          </a:bodyPr>
          <a:lstStyle/>
          <a:p>
            <a:pPr>
              <a:lnSpc>
                <a:spcPct val="90000"/>
              </a:lnSpc>
            </a:pPr>
            <a:r>
              <a:rPr lang="en-GB" sz="18804" b="1" i="1" dirty="0">
                <a:solidFill>
                  <a:srgbClr val="7030A0"/>
                </a:solidFill>
                <a:latin typeface="AppleStorm" panose="02000603000000000000" pitchFamily="50" charset="0"/>
              </a:rPr>
              <a:t>?</a:t>
            </a:r>
          </a:p>
        </p:txBody>
      </p:sp>
      <p:pic>
        <p:nvPicPr>
          <p:cNvPr id="21" name="Picture 20">
            <a:extLst>
              <a:ext uri="{FF2B5EF4-FFF2-40B4-BE49-F238E27FC236}">
                <a16:creationId xmlns:a16="http://schemas.microsoft.com/office/drawing/2014/main" id="{8E3716AD-FD2D-40C5-8F86-EDF13A52264B}"/>
              </a:ext>
            </a:extLst>
          </p:cNvPr>
          <p:cNvPicPr>
            <a:picLocks noChangeAspect="1"/>
          </p:cNvPicPr>
          <p:nvPr/>
        </p:nvPicPr>
        <p:blipFill>
          <a:blip r:embed="rId2"/>
          <a:stretch>
            <a:fillRect/>
          </a:stretch>
        </p:blipFill>
        <p:spPr>
          <a:xfrm>
            <a:off x="-70684" y="6142912"/>
            <a:ext cx="11517311" cy="321807"/>
          </a:xfrm>
          <a:prstGeom prst="rect">
            <a:avLst/>
          </a:prstGeom>
        </p:spPr>
      </p:pic>
      <p:grpSp>
        <p:nvGrpSpPr>
          <p:cNvPr id="23" name="Group 22">
            <a:extLst>
              <a:ext uri="{FF2B5EF4-FFF2-40B4-BE49-F238E27FC236}">
                <a16:creationId xmlns:a16="http://schemas.microsoft.com/office/drawing/2014/main" id="{DF12AD7D-7813-4A78-8B1E-82BB78F0AB77}"/>
              </a:ext>
            </a:extLst>
          </p:cNvPr>
          <p:cNvGrpSpPr/>
          <p:nvPr/>
        </p:nvGrpSpPr>
        <p:grpSpPr>
          <a:xfrm>
            <a:off x="7278517" y="1930497"/>
            <a:ext cx="3849279" cy="888668"/>
            <a:chOff x="104209" y="5480224"/>
            <a:chExt cx="2010651" cy="485775"/>
          </a:xfrm>
        </p:grpSpPr>
        <p:pic>
          <p:nvPicPr>
            <p:cNvPr id="24" name="Picture 3" descr="twitter.png">
              <a:extLst>
                <a:ext uri="{FF2B5EF4-FFF2-40B4-BE49-F238E27FC236}">
                  <a16:creationId xmlns:a16="http://schemas.microsoft.com/office/drawing/2014/main" id="{146D41E1-76CB-4ECD-8274-ACC32F39DB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09" y="5480224"/>
              <a:ext cx="485775" cy="48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Rectangle 6">
              <a:extLst>
                <a:ext uri="{FF2B5EF4-FFF2-40B4-BE49-F238E27FC236}">
                  <a16:creationId xmlns:a16="http://schemas.microsoft.com/office/drawing/2014/main" id="{6FA8C723-96F4-4E22-8651-C7BD32D450B6}"/>
                </a:ext>
              </a:extLst>
            </p:cNvPr>
            <p:cNvSpPr>
              <a:spLocks noChangeArrowheads="1"/>
            </p:cNvSpPr>
            <p:nvPr/>
          </p:nvSpPr>
          <p:spPr bwMode="auto">
            <a:xfrm>
              <a:off x="324613" y="5556912"/>
              <a:ext cx="1790247" cy="292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17"/>
                </a:spcBef>
              </a:pPr>
              <a:r>
                <a:rPr lang="en-GB" sz="2646" dirty="0"/>
                <a:t> @</a:t>
              </a:r>
              <a:r>
                <a:rPr lang="en-GB" sz="2646" dirty="0" err="1"/>
                <a:t>sqllensman</a:t>
              </a:r>
              <a:endParaRPr lang="en-GB" sz="2646" dirty="0"/>
            </a:p>
          </p:txBody>
        </p:sp>
      </p:grpSp>
      <p:grpSp>
        <p:nvGrpSpPr>
          <p:cNvPr id="26" name="Group 25">
            <a:extLst>
              <a:ext uri="{FF2B5EF4-FFF2-40B4-BE49-F238E27FC236}">
                <a16:creationId xmlns:a16="http://schemas.microsoft.com/office/drawing/2014/main" id="{8935BF02-7B16-46B2-940F-818CB143C08E}"/>
              </a:ext>
            </a:extLst>
          </p:cNvPr>
          <p:cNvGrpSpPr/>
          <p:nvPr/>
        </p:nvGrpSpPr>
        <p:grpSpPr>
          <a:xfrm>
            <a:off x="7278518" y="3124223"/>
            <a:ext cx="3816841" cy="904547"/>
            <a:chOff x="1978579" y="5487854"/>
            <a:chExt cx="1720096" cy="485775"/>
          </a:xfrm>
        </p:grpSpPr>
        <p:sp>
          <p:nvSpPr>
            <p:cNvPr id="27" name="Rectangle 12">
              <a:extLst>
                <a:ext uri="{FF2B5EF4-FFF2-40B4-BE49-F238E27FC236}">
                  <a16:creationId xmlns:a16="http://schemas.microsoft.com/office/drawing/2014/main" id="{1604D43A-A1C8-4542-BF0D-01CB57EA6D2D}"/>
                </a:ext>
              </a:extLst>
            </p:cNvPr>
            <p:cNvSpPr>
              <a:spLocks noChangeArrowheads="1"/>
            </p:cNvSpPr>
            <p:nvPr/>
          </p:nvSpPr>
          <p:spPr bwMode="auto">
            <a:xfrm>
              <a:off x="2266371" y="5544993"/>
              <a:ext cx="1432304" cy="321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17"/>
                </a:spcBef>
              </a:pPr>
              <a:r>
                <a:rPr lang="en-GB" sz="3024" u="sng" dirty="0"/>
                <a:t>Patrick Flynn</a:t>
              </a:r>
              <a:endParaRPr lang="en-CA" sz="3024" dirty="0">
                <a:cs typeface="Proxima Nova Light" charset="0"/>
              </a:endParaRPr>
            </a:p>
          </p:txBody>
        </p:sp>
        <p:pic>
          <p:nvPicPr>
            <p:cNvPr id="43" name="Picture 42" descr="linkedin.png">
              <a:extLst>
                <a:ext uri="{FF2B5EF4-FFF2-40B4-BE49-F238E27FC236}">
                  <a16:creationId xmlns:a16="http://schemas.microsoft.com/office/drawing/2014/main" id="{FF9B9605-BBEF-44B2-A7D7-C3B3F4E503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8579" y="5487854"/>
              <a:ext cx="451302" cy="48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5174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1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1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1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1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1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10"/>
                            </p:stCondLst>
                            <p:childTnLst>
                              <p:par>
                                <p:cTn id="18" presetID="1" presetClass="entr" presetSubtype="0" fill="hold" grpId="0" nodeType="afterEffect">
                                  <p:stCondLst>
                                    <p:cond delay="1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20"/>
                            </p:stCondLst>
                            <p:childTnLst>
                              <p:par>
                                <p:cTn id="21" presetID="1" presetClass="entr" presetSubtype="0" fill="hold" grpId="0" nodeType="afterEffect">
                                  <p:stCondLst>
                                    <p:cond delay="10"/>
                                  </p:stCondLst>
                                  <p:childTnLst>
                                    <p:set>
                                      <p:cBhvr>
                                        <p:cTn id="22" dur="1" fill="hold">
                                          <p:stCondLst>
                                            <p:cond delay="0"/>
                                          </p:stCondLst>
                                        </p:cTn>
                                        <p:tgtEl>
                                          <p:spTgt spid="34"/>
                                        </p:tgtEl>
                                        <p:attrNameLst>
                                          <p:attrName>style.visibility</p:attrName>
                                        </p:attrNameLst>
                                      </p:cBhvr>
                                      <p:to>
                                        <p:strVal val="visible"/>
                                      </p:to>
                                    </p:set>
                                  </p:childTnLst>
                                </p:cTn>
                              </p:par>
                            </p:childTnLst>
                          </p:cTn>
                        </p:par>
                        <p:par>
                          <p:cTn id="23" fill="hold">
                            <p:stCondLst>
                              <p:cond delay="30"/>
                            </p:stCondLst>
                            <p:childTnLst>
                              <p:par>
                                <p:cTn id="24" presetID="1" presetClass="entr" presetSubtype="0" fill="hold" grpId="0" nodeType="afterEffect">
                                  <p:stCondLst>
                                    <p:cond delay="10"/>
                                  </p:stCondLst>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40"/>
                            </p:stCondLst>
                            <p:childTnLst>
                              <p:par>
                                <p:cTn id="27" presetID="1" presetClass="entr" presetSubtype="0" fill="hold" grpId="0" nodeType="afterEffect">
                                  <p:stCondLst>
                                    <p:cond delay="1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50"/>
                            </p:stCondLst>
                            <p:childTnLst>
                              <p:par>
                                <p:cTn id="30" presetID="1"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p:stCondLst>
                              <p:cond delay="50"/>
                            </p:stCondLst>
                            <p:childTnLst>
                              <p:par>
                                <p:cTn id="33" presetID="1" presetClass="entr" presetSubtype="0" fill="hold" grpId="0" nodeType="afterEffect">
                                  <p:stCondLst>
                                    <p:cond delay="1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60"/>
                            </p:stCondLst>
                            <p:childTnLst>
                              <p:par>
                                <p:cTn id="36" presetID="1" presetClass="entr" presetSubtype="0" fill="hold" grpId="0" nodeType="afterEffect">
                                  <p:stCondLst>
                                    <p:cond delay="10"/>
                                  </p:stCondLst>
                                  <p:childTnLst>
                                    <p:set>
                                      <p:cBhvr>
                                        <p:cTn id="37" dur="1" fill="hold">
                                          <p:stCondLst>
                                            <p:cond delay="0"/>
                                          </p:stCondLst>
                                        </p:cTn>
                                        <p:tgtEl>
                                          <p:spTgt spid="37"/>
                                        </p:tgtEl>
                                        <p:attrNameLst>
                                          <p:attrName>style.visibility</p:attrName>
                                        </p:attrNameLst>
                                      </p:cBhvr>
                                      <p:to>
                                        <p:strVal val="visible"/>
                                      </p:to>
                                    </p:set>
                                  </p:childTnLst>
                                </p:cTn>
                              </p:par>
                            </p:childTnLst>
                          </p:cTn>
                        </p:par>
                        <p:par>
                          <p:cTn id="38" fill="hold">
                            <p:stCondLst>
                              <p:cond delay="70"/>
                            </p:stCondLst>
                            <p:childTnLst>
                              <p:par>
                                <p:cTn id="39" presetID="1" presetClass="entr" presetSubtype="0" fill="hold" grpId="0" nodeType="afterEffect">
                                  <p:stCondLst>
                                    <p:cond delay="10"/>
                                  </p:stCondLst>
                                  <p:childTnLst>
                                    <p:set>
                                      <p:cBhvr>
                                        <p:cTn id="40" dur="1" fill="hold">
                                          <p:stCondLst>
                                            <p:cond delay="0"/>
                                          </p:stCondLst>
                                        </p:cTn>
                                        <p:tgtEl>
                                          <p:spTgt spid="41"/>
                                        </p:tgtEl>
                                        <p:attrNameLst>
                                          <p:attrName>style.visibility</p:attrName>
                                        </p:attrNameLst>
                                      </p:cBhvr>
                                      <p:to>
                                        <p:strVal val="visible"/>
                                      </p:to>
                                    </p:set>
                                  </p:childTnLst>
                                </p:cTn>
                              </p:par>
                            </p:childTnLst>
                          </p:cTn>
                        </p:par>
                        <p:par>
                          <p:cTn id="41" fill="hold">
                            <p:stCondLst>
                              <p:cond delay="80"/>
                            </p:stCondLst>
                            <p:childTnLst>
                              <p:par>
                                <p:cTn id="42" presetID="1" presetClass="entr" presetSubtype="0" fill="hold" grpId="0" nodeType="afterEffect">
                                  <p:stCondLst>
                                    <p:cond delay="10"/>
                                  </p:stCondLst>
                                  <p:childTnLst>
                                    <p:set>
                                      <p:cBhvr>
                                        <p:cTn id="43" dur="1" fill="hold">
                                          <p:stCondLst>
                                            <p:cond delay="0"/>
                                          </p:stCondLst>
                                        </p:cTn>
                                        <p:tgtEl>
                                          <p:spTgt spid="38"/>
                                        </p:tgtEl>
                                        <p:attrNameLst>
                                          <p:attrName>style.visibility</p:attrName>
                                        </p:attrNameLst>
                                      </p:cBhvr>
                                      <p:to>
                                        <p:strVal val="visible"/>
                                      </p:to>
                                    </p:set>
                                  </p:childTnLst>
                                </p:cTn>
                              </p:par>
                            </p:childTnLst>
                          </p:cTn>
                        </p:par>
                        <p:par>
                          <p:cTn id="44" fill="hold">
                            <p:stCondLst>
                              <p:cond delay="90"/>
                            </p:stCondLst>
                            <p:childTnLst>
                              <p:par>
                                <p:cTn id="45" presetID="1" presetClass="entr" presetSubtype="0" fill="hold" grpId="0" nodeType="afterEffect">
                                  <p:stCondLst>
                                    <p:cond delay="1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p:bldP spid="28" grpId="0"/>
      <p:bldP spid="29" grpId="0"/>
      <p:bldP spid="30" grpId="0"/>
      <p:bldP spid="31" grpId="0"/>
      <p:bldP spid="32" grpId="0"/>
      <p:bldP spid="33" grpId="0"/>
      <p:bldP spid="34" grpId="0"/>
      <p:bldP spid="35" grpId="0"/>
      <p:bldP spid="37" grpId="0"/>
      <p:bldP spid="38" grpId="0"/>
      <p:bldP spid="39" grpId="0"/>
      <p:bldP spid="40" grpId="0"/>
      <p:bldP spid="41" grpId="0"/>
      <p:bldP spid="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871241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SQL Server Graph Resources</a:t>
            </a:r>
          </a:p>
        </p:txBody>
      </p:sp>
      <p:sp>
        <p:nvSpPr>
          <p:cNvPr id="3" name="Content Placeholder 2"/>
          <p:cNvSpPr>
            <a:spLocks noGrp="1"/>
          </p:cNvSpPr>
          <p:nvPr>
            <p:ph idx="1"/>
          </p:nvPr>
        </p:nvSpPr>
        <p:spPr/>
        <p:txBody>
          <a:bodyPr>
            <a:normAutofit fontScale="70000" lnSpcReduction="20000"/>
          </a:bodyPr>
          <a:lstStyle/>
          <a:p>
            <a:r>
              <a:rPr lang="en-AU" b="1" dirty="0"/>
              <a:t>Documentation</a:t>
            </a:r>
          </a:p>
          <a:p>
            <a:r>
              <a:rPr lang="en-AU" sz="1323" dirty="0">
                <a:hlinkClick r:id="rId2"/>
              </a:rPr>
              <a:t>https://docs.microsoft.com/en-us/sql/relational-databases/graphs/sql-graph-overview</a:t>
            </a:r>
            <a:endParaRPr lang="en-AU" sz="1323" dirty="0"/>
          </a:p>
          <a:p>
            <a:r>
              <a:rPr lang="en-AU" sz="1323" dirty="0">
                <a:hlinkClick r:id="rId3"/>
              </a:rPr>
              <a:t>https://blogs.technet.microsoft.com/dataplatforminsider/2017/04/20/graph-data-processing-with-sql-server-2017/</a:t>
            </a:r>
            <a:endParaRPr lang="en-AU" sz="1323" dirty="0"/>
          </a:p>
          <a:p>
            <a:endParaRPr lang="en-AU" sz="1323" dirty="0"/>
          </a:p>
          <a:p>
            <a:r>
              <a:rPr lang="en-AU" b="1" dirty="0"/>
              <a:t>Microsoft Video’s</a:t>
            </a:r>
          </a:p>
          <a:p>
            <a:r>
              <a:rPr lang="en-AU" sz="1323" dirty="0">
                <a:hlinkClick r:id="rId4"/>
              </a:rPr>
              <a:t>https://channel9.msdn.com/Events/Connect/2017/T146</a:t>
            </a:r>
            <a:endParaRPr lang="en-AU" sz="1323" dirty="0"/>
          </a:p>
          <a:p>
            <a:r>
              <a:rPr lang="en-AU" sz="1323" dirty="0">
                <a:hlinkClick r:id="rId5"/>
              </a:rPr>
              <a:t>https://www.youtube.com/watch?v=csQyffwg9Ww</a:t>
            </a:r>
            <a:endParaRPr lang="en-AU" sz="1323" dirty="0"/>
          </a:p>
          <a:p>
            <a:endParaRPr lang="en-AU" sz="1323" dirty="0"/>
          </a:p>
          <a:p>
            <a:r>
              <a:rPr lang="en-AU" b="1" dirty="0"/>
              <a:t>PASS Application Development VC</a:t>
            </a:r>
          </a:p>
          <a:p>
            <a:r>
              <a:rPr lang="en-AU" sz="1323" dirty="0">
                <a:hlinkClick r:id="rId6"/>
              </a:rPr>
              <a:t>https://www.youtube.com/watch?v=SdKwDhe5J4M&amp;feature=youtu.be</a:t>
            </a:r>
            <a:endParaRPr lang="en-AU" sz="1323" dirty="0"/>
          </a:p>
          <a:p>
            <a:endParaRPr lang="en-AU" sz="1323" dirty="0"/>
          </a:p>
          <a:p>
            <a:endParaRPr lang="en-AU" sz="1323" dirty="0"/>
          </a:p>
          <a:p>
            <a:r>
              <a:rPr lang="en-AU" b="1" dirty="0"/>
              <a:t>YouTube</a:t>
            </a:r>
          </a:p>
          <a:p>
            <a:r>
              <a:rPr lang="en-AU" sz="1323" dirty="0">
                <a:hlinkClick r:id="rId6"/>
              </a:rPr>
              <a:t>https://www.youtube.com/watch?v=SdKwDhe5J4M&amp;feature=youtu.be</a:t>
            </a:r>
            <a:endParaRPr lang="en-AU" sz="1323" dirty="0"/>
          </a:p>
          <a:p>
            <a:r>
              <a:rPr lang="en-AU" sz="1323" dirty="0">
                <a:hlinkClick r:id="rId7"/>
              </a:rPr>
              <a:t>http://blogs.adatis.co.uk/terrymccann/post/SQL-Server-2017-Graph-data-processing-An-introduction</a:t>
            </a:r>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r>
              <a:rPr lang="en-AU" sz="1323" dirty="0"/>
              <a:t>	</a:t>
            </a:r>
          </a:p>
          <a:p>
            <a:endParaRPr lang="en-AU" sz="1323" dirty="0"/>
          </a:p>
          <a:p>
            <a:endParaRPr lang="en-AU" sz="1323" dirty="0"/>
          </a:p>
        </p:txBody>
      </p:sp>
    </p:spTree>
    <p:extLst>
      <p:ext uri="{BB962C8B-B14F-4D97-AF65-F5344CB8AC3E}">
        <p14:creationId xmlns:p14="http://schemas.microsoft.com/office/powerpoint/2010/main" val="2120934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Cosmos DB Graph Links</a:t>
            </a:r>
          </a:p>
        </p:txBody>
      </p:sp>
      <p:sp>
        <p:nvSpPr>
          <p:cNvPr id="3" name="Content Placeholder 2"/>
          <p:cNvSpPr>
            <a:spLocks noGrp="1"/>
          </p:cNvSpPr>
          <p:nvPr>
            <p:ph idx="1"/>
          </p:nvPr>
        </p:nvSpPr>
        <p:spPr/>
        <p:txBody>
          <a:bodyPr>
            <a:normAutofit fontScale="70000" lnSpcReduction="20000"/>
          </a:bodyPr>
          <a:lstStyle/>
          <a:p>
            <a:r>
              <a:rPr lang="en-AU" b="1" dirty="0">
                <a:hlinkClick r:id="rId2"/>
              </a:rPr>
              <a:t>https://docs.microsoft.com/en-us/azure/cosmos-db/graph-introduction</a:t>
            </a:r>
            <a:endParaRPr lang="en-AU" b="1" dirty="0"/>
          </a:p>
          <a:p>
            <a:endParaRPr lang="en-AU" b="1" dirty="0"/>
          </a:p>
          <a:p>
            <a:r>
              <a:rPr lang="en-AU" b="1" dirty="0">
                <a:hlinkClick r:id="rId3"/>
              </a:rPr>
              <a:t>https://docs.microsoft.com/en-us/azure/cosmos-db/gremlin-support</a:t>
            </a:r>
            <a:endParaRPr lang="en-AU" b="1" dirty="0"/>
          </a:p>
          <a:p>
            <a:endParaRPr lang="en-AU" b="1" dirty="0"/>
          </a:p>
          <a:p>
            <a:r>
              <a:rPr lang="en-AU" b="1" dirty="0">
                <a:hlinkClick r:id="rId4"/>
              </a:rPr>
              <a:t>https://docs.microsoft.com/en-us/azure/cosmos-db/create-graph-gremlin-console</a:t>
            </a:r>
            <a:endParaRPr lang="en-AU" b="1" dirty="0"/>
          </a:p>
          <a:p>
            <a:endParaRPr lang="en-AU" b="1" dirty="0"/>
          </a:p>
          <a:p>
            <a:r>
              <a:rPr lang="en-AU" b="1" dirty="0">
                <a:hlinkClick r:id="rId5"/>
              </a:rPr>
              <a:t>https://aka.ms/CosmosDBlearn</a:t>
            </a:r>
            <a:endParaRPr lang="en-AU" b="1" dirty="0"/>
          </a:p>
          <a:p>
            <a:endParaRPr lang="en-AU" b="1"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endParaRPr lang="en-AU" sz="1323" dirty="0"/>
          </a:p>
          <a:p>
            <a:r>
              <a:rPr lang="en-AU" sz="1323" dirty="0"/>
              <a:t>	</a:t>
            </a:r>
          </a:p>
          <a:p>
            <a:endParaRPr lang="en-AU" sz="1323" dirty="0"/>
          </a:p>
          <a:p>
            <a:endParaRPr lang="en-AU" sz="1323" dirty="0"/>
          </a:p>
        </p:txBody>
      </p:sp>
    </p:spTree>
    <p:extLst>
      <p:ext uri="{BB962C8B-B14F-4D97-AF65-F5344CB8AC3E}">
        <p14:creationId xmlns:p14="http://schemas.microsoft.com/office/powerpoint/2010/main" val="13409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This session is NOT about</a:t>
            </a:r>
            <a:endParaRPr lang="en-GB" dirty="0"/>
          </a:p>
        </p:txBody>
      </p:sp>
      <p:pic>
        <p:nvPicPr>
          <p:cNvPr id="8195" name="Picture 3" descr="\\boffil01.group.net\david.postlethwaite\My Documents\Pictures\discussed at meetin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74" y="2040350"/>
            <a:ext cx="4515326" cy="246157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offil01.group.net\david.postlethwaite\My Documents\Pictures\imagesD1M5TFN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911" y="1432242"/>
            <a:ext cx="4558189" cy="3697808"/>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y 3"/>
          <p:cNvSpPr/>
          <p:nvPr/>
        </p:nvSpPr>
        <p:spPr>
          <a:xfrm>
            <a:off x="1920240" y="1680210"/>
            <a:ext cx="7612380" cy="3714750"/>
          </a:xfrm>
          <a:prstGeom prst="mathMultiply">
            <a:avLst/>
          </a:prstGeom>
          <a:solidFill>
            <a:srgbClr val="FF0000">
              <a:alpha val="67000"/>
            </a:srgbClr>
          </a:solidFill>
          <a:ln w="3175">
            <a:noFill/>
          </a:ln>
        </p:spPr>
        <p:txBody>
          <a:bodyPr lIns="0" tIns="0" rIns="0" bIns="0" rtlCol="0" anchor="ctr">
            <a:spAutoFit/>
          </a:bodyPr>
          <a:lstStyle/>
          <a:p>
            <a:pPr algn="l"/>
            <a:endParaRPr lang="en-GB" sz="2400" dirty="0">
              <a:solidFill>
                <a:schemeClr val="accent1"/>
              </a:solidFill>
            </a:endParaRPr>
          </a:p>
        </p:txBody>
      </p:sp>
    </p:spTree>
    <p:extLst>
      <p:ext uri="{BB962C8B-B14F-4D97-AF65-F5344CB8AC3E}">
        <p14:creationId xmlns:p14="http://schemas.microsoft.com/office/powerpoint/2010/main" val="3726116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F23E-1B99-4A15-B8B9-2FDC05BEA3EA}"/>
              </a:ext>
            </a:extLst>
          </p:cNvPr>
          <p:cNvSpPr>
            <a:spLocks noGrp="1"/>
          </p:cNvSpPr>
          <p:nvPr>
            <p:ph type="title"/>
          </p:nvPr>
        </p:nvSpPr>
        <p:spPr/>
        <p:txBody>
          <a:bodyPr/>
          <a:lstStyle/>
          <a:p>
            <a:r>
              <a:rPr lang="en-NZ" dirty="0"/>
              <a:t>It is also NOT about</a:t>
            </a:r>
          </a:p>
        </p:txBody>
      </p:sp>
      <p:sp>
        <p:nvSpPr>
          <p:cNvPr id="3" name="Content Placeholder 2">
            <a:extLst>
              <a:ext uri="{FF2B5EF4-FFF2-40B4-BE49-F238E27FC236}">
                <a16:creationId xmlns:a16="http://schemas.microsoft.com/office/drawing/2014/main" id="{FAA3E1C8-032F-4E13-A359-98A030A022AD}"/>
              </a:ext>
            </a:extLst>
          </p:cNvPr>
          <p:cNvSpPr>
            <a:spLocks noGrp="1"/>
          </p:cNvSpPr>
          <p:nvPr>
            <p:ph idx="1"/>
          </p:nvPr>
        </p:nvSpPr>
        <p:spPr/>
        <p:txBody>
          <a:bodyPr>
            <a:normAutofit fontScale="92500" lnSpcReduction="20000"/>
          </a:bodyPr>
          <a:lstStyle/>
          <a:p>
            <a:r>
              <a:rPr lang="en-NZ" dirty="0"/>
              <a:t>Microsoft Graph</a:t>
            </a:r>
          </a:p>
          <a:p>
            <a:pPr marL="432008" lvl="1" indent="0">
              <a:buNone/>
            </a:pPr>
            <a:r>
              <a:rPr lang="en-NZ" dirty="0"/>
              <a:t>“Use the Microsoft Graph API to connect to the data that drives productivity – mail, calendar, contacts, documents, directory, devices, and more.”</a:t>
            </a:r>
          </a:p>
          <a:p>
            <a:pPr marL="432008" lvl="1" indent="0">
              <a:buNone/>
            </a:pPr>
            <a:endParaRPr lang="en-NZ" dirty="0"/>
          </a:p>
          <a:p>
            <a:r>
              <a:rPr lang="en-NZ" dirty="0" err="1"/>
              <a:t>GraphQL</a:t>
            </a:r>
            <a:endParaRPr lang="en-NZ" dirty="0"/>
          </a:p>
          <a:p>
            <a:pPr marL="432008" lvl="1" indent="0">
              <a:buNone/>
            </a:pPr>
            <a:r>
              <a:rPr lang="en-NZ" dirty="0"/>
              <a:t>“</a:t>
            </a:r>
            <a:r>
              <a:rPr lang="en-NZ" dirty="0" err="1"/>
              <a:t>GraphQL</a:t>
            </a:r>
            <a:r>
              <a:rPr lang="en-NZ" dirty="0"/>
              <a:t> is a query language for your API, and a server-side runtime for executing queries by using a type system you define for your data. </a:t>
            </a:r>
            <a:r>
              <a:rPr lang="en-NZ" dirty="0" err="1"/>
              <a:t>GraphQL</a:t>
            </a:r>
            <a:r>
              <a:rPr lang="en-NZ" dirty="0"/>
              <a:t> isn't tied to any specific database or storage engine and is instead backed by your existing code and data”</a:t>
            </a:r>
          </a:p>
          <a:p>
            <a:endParaRPr lang="en-NZ" dirty="0"/>
          </a:p>
        </p:txBody>
      </p:sp>
    </p:spTree>
    <p:extLst>
      <p:ext uri="{BB962C8B-B14F-4D97-AF65-F5344CB8AC3E}">
        <p14:creationId xmlns:p14="http://schemas.microsoft.com/office/powerpoint/2010/main" val="1524844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Graph Theory</a:t>
            </a:r>
            <a:endParaRPr lang="en-US" dirty="0"/>
          </a:p>
        </p:txBody>
      </p:sp>
      <p:sp>
        <p:nvSpPr>
          <p:cNvPr id="3" name="Text Placeholder 2">
            <a:extLst>
              <a:ext uri="{FF2B5EF4-FFF2-40B4-BE49-F238E27FC236}">
                <a16:creationId xmlns:a16="http://schemas.microsoft.com/office/drawing/2014/main" id="{0F7400E2-7121-43F6-971C-1CCD23E7F9C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0250669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Origin: The Königsberg Bridge Problem</a:t>
            </a:r>
          </a:p>
        </p:txBody>
      </p:sp>
      <p:pic>
        <p:nvPicPr>
          <p:cNvPr id="1026" name="Picture 2" descr="Image result for konigsberg bridge">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88670" y="1324642"/>
            <a:ext cx="4523899" cy="3565192"/>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697230" y="5110143"/>
            <a:ext cx="10206990" cy="338554"/>
          </a:xfrm>
          <a:prstGeom prst="rect">
            <a:avLst/>
          </a:prstGeom>
        </p:spPr>
        <p:txBody>
          <a:bodyPr wrap="square">
            <a:spAutoFit/>
          </a:bodyPr>
          <a:lstStyle/>
          <a:p>
            <a:r>
              <a:rPr lang="en-US" sz="1600" dirty="0"/>
              <a:t>Can you take a walk through the town, visiting each part of the town and </a:t>
            </a:r>
            <a:r>
              <a:rPr lang="en-US" sz="1600" b="1" dirty="0"/>
              <a:t>crossing each bridge only once?</a:t>
            </a:r>
            <a:endParaRPr lang="en-GB" sz="1600" dirty="0"/>
          </a:p>
        </p:txBody>
      </p:sp>
      <p:grpSp>
        <p:nvGrpSpPr>
          <p:cNvPr id="3" name="Group 2">
            <a:extLst>
              <a:ext uri="{FF2B5EF4-FFF2-40B4-BE49-F238E27FC236}">
                <a16:creationId xmlns:a16="http://schemas.microsoft.com/office/drawing/2014/main" id="{BF1F3E94-4A9B-42BF-90D7-5F9D6F834228}"/>
              </a:ext>
            </a:extLst>
          </p:cNvPr>
          <p:cNvGrpSpPr/>
          <p:nvPr/>
        </p:nvGrpSpPr>
        <p:grpSpPr>
          <a:xfrm>
            <a:off x="7317604" y="1463040"/>
            <a:ext cx="2466573" cy="3067728"/>
            <a:chOff x="7317604" y="1463040"/>
            <a:chExt cx="2466573" cy="3067728"/>
          </a:xfrm>
        </p:grpSpPr>
        <p:pic>
          <p:nvPicPr>
            <p:cNvPr id="6" name="Picture 2" descr="Leonhard Eul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606" y="1463040"/>
              <a:ext cx="2051819" cy="2679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17604" y="4161436"/>
              <a:ext cx="2466573" cy="369332"/>
            </a:xfrm>
            <a:prstGeom prst="rect">
              <a:avLst/>
            </a:prstGeom>
            <a:noFill/>
          </p:spPr>
          <p:txBody>
            <a:bodyPr wrap="none" rtlCol="0">
              <a:spAutoFit/>
            </a:bodyPr>
            <a:lstStyle/>
            <a:p>
              <a:r>
                <a:rPr lang="en-US" sz="1400" dirty="0"/>
                <a:t>Leonhard Euler (1707–1783</a:t>
              </a:r>
              <a:r>
                <a:rPr lang="en-US" dirty="0"/>
                <a:t>) </a:t>
              </a:r>
              <a:endParaRPr lang="en-GB" dirty="0"/>
            </a:p>
          </p:txBody>
        </p:sp>
      </p:grpSp>
      <p:pic>
        <p:nvPicPr>
          <p:cNvPr id="8" name="Picture 7">
            <a:extLst>
              <a:ext uri="{FF2B5EF4-FFF2-40B4-BE49-F238E27FC236}">
                <a16:creationId xmlns:a16="http://schemas.microsoft.com/office/drawing/2014/main" id="{743BB7C1-9253-47C8-9034-1D1259B98A2A}"/>
              </a:ext>
            </a:extLst>
          </p:cNvPr>
          <p:cNvPicPr>
            <a:picLocks noChangeAspect="1"/>
          </p:cNvPicPr>
          <p:nvPr/>
        </p:nvPicPr>
        <p:blipFill>
          <a:blip r:embed="rId6"/>
          <a:stretch>
            <a:fillRect/>
          </a:stretch>
        </p:blipFill>
        <p:spPr>
          <a:xfrm>
            <a:off x="788670" y="1310854"/>
            <a:ext cx="5497830" cy="3578980"/>
          </a:xfrm>
          <a:prstGeom prst="rect">
            <a:avLst/>
          </a:prstGeom>
        </p:spPr>
      </p:pic>
    </p:spTree>
    <p:extLst>
      <p:ext uri="{BB962C8B-B14F-4D97-AF65-F5344CB8AC3E}">
        <p14:creationId xmlns:p14="http://schemas.microsoft.com/office/powerpoint/2010/main" val="36335791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31822</TotalTime>
  <Words>4626</Words>
  <Application>Microsoft Office PowerPoint</Application>
  <PresentationFormat>Custom</PresentationFormat>
  <Paragraphs>631</Paragraphs>
  <Slides>59</Slides>
  <Notes>17</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0" baseType="lpstr">
      <vt:lpstr>&amp;quot</vt:lpstr>
      <vt:lpstr>AppleStorm</vt:lpstr>
      <vt:lpstr>Arial</vt:lpstr>
      <vt:lpstr>Calibri</vt:lpstr>
      <vt:lpstr>Consolas</vt:lpstr>
      <vt:lpstr>Proxima Nova Light</vt:lpstr>
      <vt:lpstr>Segoe UI</vt:lpstr>
      <vt:lpstr>Segoe UI Semilight</vt:lpstr>
      <vt:lpstr>Wingdings</vt:lpstr>
      <vt:lpstr>SQLSatOslo 2016</vt:lpstr>
      <vt:lpstr>Image</vt:lpstr>
      <vt:lpstr>Six Degrees of Sql  Family?  An introduction to Graph Databases in SQL Server  (and CosmosDB)</vt:lpstr>
      <vt:lpstr>Who Am I</vt:lpstr>
      <vt:lpstr>Thanks to all our Sponsors</vt:lpstr>
      <vt:lpstr>Agenda</vt:lpstr>
      <vt:lpstr>What is a Graph ?</vt:lpstr>
      <vt:lpstr>This session is NOT about</vt:lpstr>
      <vt:lpstr>It is also NOT about</vt:lpstr>
      <vt:lpstr>Graph Theory</vt:lpstr>
      <vt:lpstr>Origin: The Königsberg Bridge Problem</vt:lpstr>
      <vt:lpstr>Solving the Königsberg Bridge Problem</vt:lpstr>
      <vt:lpstr>Solving the Königsberg Bridge Problem</vt:lpstr>
      <vt:lpstr>Kaliningrad Today</vt:lpstr>
      <vt:lpstr>Graph Theory: Directed Graph</vt:lpstr>
      <vt:lpstr>What is Graph Data?</vt:lpstr>
      <vt:lpstr>So, what is a Graph Database?</vt:lpstr>
      <vt:lpstr>What is a Graph Database</vt:lpstr>
      <vt:lpstr>What is a Graph Database</vt:lpstr>
      <vt:lpstr>What is a Graph Database</vt:lpstr>
      <vt:lpstr>What is a Graph Database</vt:lpstr>
      <vt:lpstr>PowerPoint Presentation</vt:lpstr>
      <vt:lpstr>PowerPoint Presentation</vt:lpstr>
      <vt:lpstr>PowerPoint Presentation</vt:lpstr>
      <vt:lpstr>Uses for a Graph Database</vt:lpstr>
      <vt:lpstr>Uses for a Graph Database</vt:lpstr>
      <vt:lpstr>PowerPoint Presentation</vt:lpstr>
      <vt:lpstr>Uses for Graph Databases</vt:lpstr>
      <vt:lpstr>Major Vendors in Graph Database</vt:lpstr>
      <vt:lpstr>When to use a Graph Database</vt:lpstr>
      <vt:lpstr>SQL Server Implementation</vt:lpstr>
      <vt:lpstr>Fully integrated in SQL Server Engine</vt:lpstr>
      <vt:lpstr>Creating Graph Objects</vt:lpstr>
      <vt:lpstr>Create Graph Object</vt:lpstr>
      <vt:lpstr>Create Graph Object</vt:lpstr>
      <vt:lpstr>Create Graph Object</vt:lpstr>
      <vt:lpstr>Node Table</vt:lpstr>
      <vt:lpstr>Node Table</vt:lpstr>
      <vt:lpstr>Node Table</vt:lpstr>
      <vt:lpstr>Edge Table</vt:lpstr>
      <vt:lpstr>Populating  Content</vt:lpstr>
      <vt:lpstr>Populating Content - Nodes</vt:lpstr>
      <vt:lpstr>Populating Content – Edges </vt:lpstr>
      <vt:lpstr>Populating Content - Edges</vt:lpstr>
      <vt:lpstr>SQL language extensions</vt:lpstr>
      <vt:lpstr>Query language extensions</vt:lpstr>
      <vt:lpstr>Cypher Query Language </vt:lpstr>
      <vt:lpstr>System Functions</vt:lpstr>
      <vt:lpstr>Examples</vt:lpstr>
      <vt:lpstr>The Kevin Bacon Problem</vt:lpstr>
      <vt:lpstr>SQL Saturday Conferences</vt:lpstr>
      <vt:lpstr>Limitations</vt:lpstr>
      <vt:lpstr>Limitations</vt:lpstr>
      <vt:lpstr>Limitations</vt:lpstr>
      <vt:lpstr>Limitations</vt:lpstr>
      <vt:lpstr>Azure CosmosDB</vt:lpstr>
      <vt:lpstr>Social</vt:lpstr>
      <vt:lpstr>Questions?</vt:lpstr>
      <vt:lpstr>Thank You</vt:lpstr>
      <vt:lpstr>SQL Server Graph Resources</vt:lpstr>
      <vt:lpstr>Azure Cosmos DB Graph Links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Patrick Flynn</cp:lastModifiedBy>
  <cp:revision>155</cp:revision>
  <dcterms:created xsi:type="dcterms:W3CDTF">2011-08-19T20:30:49Z</dcterms:created>
  <dcterms:modified xsi:type="dcterms:W3CDTF">2018-03-04T08:06:35Z</dcterms:modified>
</cp:coreProperties>
</file>