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7" r:id="rId2"/>
    <p:sldId id="257" r:id="rId3"/>
    <p:sldId id="302" r:id="rId4"/>
    <p:sldId id="321" r:id="rId5"/>
    <p:sldId id="305" r:id="rId6"/>
    <p:sldId id="285" r:id="rId7"/>
    <p:sldId id="387" r:id="rId8"/>
    <p:sldId id="286" r:id="rId9"/>
    <p:sldId id="280" r:id="rId10"/>
    <p:sldId id="386" r:id="rId11"/>
    <p:sldId id="349" r:id="rId12"/>
    <p:sldId id="350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77357" autoAdjust="0"/>
  </p:normalViewPr>
  <p:slideViewPr>
    <p:cSldViewPr snapToGrid="0" snapToObjects="1">
      <p:cViewPr>
        <p:scale>
          <a:sx n="95" d="100"/>
          <a:sy n="95" d="100"/>
        </p:scale>
        <p:origin x="360" y="-13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8" d="100"/>
          <a:sy n="78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98749-9538-446B-8891-450C88436494}" type="datetimeFigureOut">
              <a:rPr lang="en-AU" smtClean="0"/>
              <a:t>1/09/2018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6872-B327-4DE0-801B-AA3C105FB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30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29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5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http://improve.dk/deciphering-a-sql-server-data-page/</a:t>
            </a:r>
          </a:p>
          <a:p>
            <a:endParaRPr lang="en-AU" dirty="0"/>
          </a:p>
          <a:p>
            <a:r>
              <a:rPr lang="en-AU" dirty="0"/>
              <a:t>http://aboutsqlserver.com/2013/10/15/sql-server-storage-engine-data-pages-and-data-rows/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5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Flags: 3604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9566-62A5-4F11-986E-683F7247BB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FC564-3DFE-44C1-8DD2-A9D80977F7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9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 cstate="email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F26DE-97CD-42D0-A4A7-B7A179DB80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1880" y="3005089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 cstate="email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39" y="1080015"/>
            <a:ext cx="9792415" cy="1287035"/>
          </a:xfrm>
        </p:spPr>
        <p:txBody>
          <a:bodyPr anchor="b"/>
          <a:lstStyle>
            <a:lvl1pPr algn="l">
              <a:defRPr sz="378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39" y="2362559"/>
            <a:ext cx="9792415" cy="1417538"/>
          </a:xfrm>
        </p:spPr>
        <p:txBody>
          <a:bodyPr anchor="t"/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5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48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A0C08-2A47-4579-A31B-4AA14B4A3AB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09383" y="5964407"/>
            <a:ext cx="249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701" y="2335575"/>
            <a:ext cx="10800218" cy="2891871"/>
          </a:xfrm>
        </p:spPr>
        <p:txBody>
          <a:bodyPr/>
          <a:lstStyle/>
          <a:p>
            <a:pPr algn="ctr"/>
            <a:r>
              <a:rPr lang="en-AU" dirty="0"/>
              <a:t>Database Internals meets </a:t>
            </a:r>
            <a:r>
              <a:rPr lang="en-AU" dirty="0" err="1"/>
              <a:t>PowerBI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Patrick Flynn | Link Group Australia</a:t>
            </a:r>
          </a:p>
        </p:txBody>
      </p:sp>
    </p:spTree>
    <p:extLst>
      <p:ext uri="{BB962C8B-B14F-4D97-AF65-F5344CB8AC3E}">
        <p14:creationId xmlns:p14="http://schemas.microsoft.com/office/powerpoint/2010/main" val="51488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6057" y="2051323"/>
            <a:ext cx="4050109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151D8E-845D-428B-B880-E290D184F80F}"/>
              </a:ext>
            </a:extLst>
          </p:cNvPr>
          <p:cNvSpPr/>
          <p:nvPr/>
        </p:nvSpPr>
        <p:spPr>
          <a:xfrm>
            <a:off x="88" y="-288008"/>
            <a:ext cx="11520312" cy="677490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D033C-12BF-459F-9670-01B5E607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B174-3A3C-4E12-96E0-A961FD10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Make sure you tweet on #SQLSat746 or #</a:t>
            </a:r>
            <a:r>
              <a:rPr lang="en-GB" sz="3200" dirty="0" err="1"/>
              <a:t>SQLSatOslo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Don’t forget to thank Volunteers and other Speakers!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82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525-2734-1745-8AF2-DC939A16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8794D2-D3B5-5449-87D9-06A0EDA32167}"/>
              </a:ext>
            </a:extLst>
          </p:cNvPr>
          <p:cNvGraphicFramePr>
            <a:graphicFrameLocks noGrp="1"/>
          </p:cNvGraphicFramePr>
          <p:nvPr/>
        </p:nvGraphicFramePr>
        <p:xfrm>
          <a:off x="5292436" y="-1"/>
          <a:ext cx="6228052" cy="6480175"/>
        </p:xfrm>
        <a:graphic>
          <a:graphicData uri="http://schemas.openxmlformats.org/drawingml/2006/table">
            <a:tbl>
              <a:tblPr/>
              <a:tblGrid>
                <a:gridCol w="3114026">
                  <a:extLst>
                    <a:ext uri="{9D8B030D-6E8A-4147-A177-3AD203B41FA5}">
                      <a16:colId xmlns:a16="http://schemas.microsoft.com/office/drawing/2014/main" val="4090697579"/>
                    </a:ext>
                  </a:extLst>
                </a:gridCol>
                <a:gridCol w="3114026">
                  <a:extLst>
                    <a:ext uri="{9D8B030D-6E8A-4147-A177-3AD203B41FA5}">
                      <a16:colId xmlns:a16="http://schemas.microsoft.com/office/drawing/2014/main" val="2948324022"/>
                    </a:ext>
                  </a:extLst>
                </a:gridCol>
              </a:tblGrid>
              <a:tr h="6480175">
                <a:tc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908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25908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03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2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47428"/>
                  </a:ext>
                </a:extLst>
              </a:tr>
            </a:tbl>
          </a:graphicData>
        </a:graphic>
      </p:graphicFrame>
      <p:pic>
        <p:nvPicPr>
          <p:cNvPr id="5" name="Picture 1" descr="page18image3824384">
            <a:extLst>
              <a:ext uri="{FF2B5EF4-FFF2-40B4-BE49-F238E27FC236}">
                <a16:creationId xmlns:a16="http://schemas.microsoft.com/office/drawing/2014/main" id="{2132531B-F16B-9347-A5D9-1B9CC60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3807" y="2167874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ADAF97-C912-8548-8F88-13CFBD7948E1}"/>
              </a:ext>
            </a:extLst>
          </p:cNvPr>
          <p:cNvSpPr txBox="1">
            <a:spLocks/>
          </p:cNvSpPr>
          <p:nvPr/>
        </p:nvSpPr>
        <p:spPr>
          <a:xfrm>
            <a:off x="5292435" y="2090057"/>
            <a:ext cx="3010117" cy="15229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AU" sz="3200" dirty="0">
                <a:solidFill>
                  <a:schemeClr val="tx1"/>
                </a:solidFill>
              </a:rPr>
              <a:t>Thank you for attending #</a:t>
            </a:r>
            <a:r>
              <a:rPr lang="en-AU" sz="3200" dirty="0" err="1">
                <a:solidFill>
                  <a:schemeClr val="tx1"/>
                </a:solidFill>
              </a:rPr>
              <a:t>SQLSATOslo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149548"/>
            <a:ext cx="10800000" cy="72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big thanks to all of our sponsors!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45AC29-B308-4A0A-99B8-4661EB32F5E3}"/>
              </a:ext>
            </a:extLst>
          </p:cNvPr>
          <p:cNvSpPr txBox="1">
            <a:spLocks/>
          </p:cNvSpPr>
          <p:nvPr/>
        </p:nvSpPr>
        <p:spPr>
          <a:xfrm>
            <a:off x="361276" y="60533"/>
            <a:ext cx="10799762" cy="1079500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1FA588-3467-48B6-A34B-EF19BB1C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57" y="2122592"/>
            <a:ext cx="2715863" cy="60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B936A-E2EF-438A-83B5-9F21B067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64" y="1784566"/>
            <a:ext cx="2154288" cy="861715"/>
          </a:xfrm>
          <a:prstGeom prst="rect">
            <a:avLst/>
          </a:prstGeom>
        </p:spPr>
      </p:pic>
      <p:pic>
        <p:nvPicPr>
          <p:cNvPr id="7" name="Picture 2" descr="BI builders logo">
            <a:extLst>
              <a:ext uri="{FF2B5EF4-FFF2-40B4-BE49-F238E27FC236}">
                <a16:creationId xmlns:a16="http://schemas.microsoft.com/office/drawing/2014/main" id="{B6DCB87C-200A-4B0C-86DA-58276A91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7" y="2830412"/>
            <a:ext cx="2302510" cy="7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imeXtender logo">
            <a:extLst>
              <a:ext uri="{FF2B5EF4-FFF2-40B4-BE49-F238E27FC236}">
                <a16:creationId xmlns:a16="http://schemas.microsoft.com/office/drawing/2014/main" id="{F588CC7F-F0BB-4ABE-8CFC-27FB6DEC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58" y="3062542"/>
            <a:ext cx="2564923" cy="30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ristiania University College logo">
            <a:extLst>
              <a:ext uri="{FF2B5EF4-FFF2-40B4-BE49-F238E27FC236}">
                <a16:creationId xmlns:a16="http://schemas.microsoft.com/office/drawing/2014/main" id="{15AE9492-F053-467F-8A2C-8C07E4BC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90" y="1037834"/>
            <a:ext cx="1832098" cy="74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ebstep Innsikt logo">
            <a:extLst>
              <a:ext uri="{FF2B5EF4-FFF2-40B4-BE49-F238E27FC236}">
                <a16:creationId xmlns:a16="http://schemas.microsoft.com/office/drawing/2014/main" id="{925DFC9A-3019-401D-BF62-3CA7FC4A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47" y="1144401"/>
            <a:ext cx="2591010" cy="4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VRY logo">
            <a:extLst>
              <a:ext uri="{FF2B5EF4-FFF2-40B4-BE49-F238E27FC236}">
                <a16:creationId xmlns:a16="http://schemas.microsoft.com/office/drawing/2014/main" id="{74812C5D-94D1-4F9E-BE42-563A99D8A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90" y="2081582"/>
            <a:ext cx="1243478" cy="6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dbWatch AS logo">
            <a:extLst>
              <a:ext uri="{FF2B5EF4-FFF2-40B4-BE49-F238E27FC236}">
                <a16:creationId xmlns:a16="http://schemas.microsoft.com/office/drawing/2014/main" id="{A790ED0A-10E2-4492-AC01-A3CADA30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4" y="2952186"/>
            <a:ext cx="2304288" cy="5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SentryOne logo">
            <a:extLst>
              <a:ext uri="{FF2B5EF4-FFF2-40B4-BE49-F238E27FC236}">
                <a16:creationId xmlns:a16="http://schemas.microsoft.com/office/drawing/2014/main" id="{8450EE2E-F607-416B-88A4-3BB2F727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90" y="3014386"/>
            <a:ext cx="2441130" cy="42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dgate Software logo">
            <a:extLst>
              <a:ext uri="{FF2B5EF4-FFF2-40B4-BE49-F238E27FC236}">
                <a16:creationId xmlns:a16="http://schemas.microsoft.com/office/drawing/2014/main" id="{5A97BF73-B265-46F2-BCE6-DFE371E4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3" y="4221799"/>
            <a:ext cx="2302240" cy="54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COZYROC logo">
            <a:extLst>
              <a:ext uri="{FF2B5EF4-FFF2-40B4-BE49-F238E27FC236}">
                <a16:creationId xmlns:a16="http://schemas.microsoft.com/office/drawing/2014/main" id="{0699A6A4-2BDA-4DC4-8F41-8BA19CD3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48" y="4227105"/>
            <a:ext cx="2649440" cy="5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Norsk Rikstoto logo">
            <a:extLst>
              <a:ext uri="{FF2B5EF4-FFF2-40B4-BE49-F238E27FC236}">
                <a16:creationId xmlns:a16="http://schemas.microsoft.com/office/drawing/2014/main" id="{6973C74B-310C-4AAF-90F2-3DE49CBD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67" y="4095999"/>
            <a:ext cx="1508760" cy="79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Basefarm AS logo">
            <a:extLst>
              <a:ext uri="{FF2B5EF4-FFF2-40B4-BE49-F238E27FC236}">
                <a16:creationId xmlns:a16="http://schemas.microsoft.com/office/drawing/2014/main" id="{98BBEF7F-7E03-441E-82B2-B82D6875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06" y="4152273"/>
            <a:ext cx="2934588" cy="61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 descr="Microsoft logo">
            <a:extLst>
              <a:ext uri="{FF2B5EF4-FFF2-40B4-BE49-F238E27FC236}">
                <a16:creationId xmlns:a16="http://schemas.microsoft.com/office/drawing/2014/main" id="{9CD924C2-117F-4CC4-ACD3-3C1C9225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8" y="804661"/>
            <a:ext cx="3182262" cy="11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PASS logo">
            <a:extLst>
              <a:ext uri="{FF2B5EF4-FFF2-40B4-BE49-F238E27FC236}">
                <a16:creationId xmlns:a16="http://schemas.microsoft.com/office/drawing/2014/main" id="{238A8A16-67B6-42BD-80C2-6B9728F6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64" y="5129230"/>
            <a:ext cx="1262038" cy="47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42BD7BF-5881-41E7-A1BB-247F5C9646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988" y="4963034"/>
            <a:ext cx="2448679" cy="618304"/>
          </a:xfrm>
          <a:prstGeom prst="rect">
            <a:avLst/>
          </a:prstGeom>
        </p:spPr>
      </p:pic>
      <p:pic>
        <p:nvPicPr>
          <p:cNvPr id="23" name="Picture 34" descr="https://www.glasspaper.no/globalassets/learning/glasspaper_hovedlogo_svart.png?width=1600&amp;quality=60">
            <a:extLst>
              <a:ext uri="{FF2B5EF4-FFF2-40B4-BE49-F238E27FC236}">
                <a16:creationId xmlns:a16="http://schemas.microsoft.com/office/drawing/2014/main" id="{CB989653-E60A-4529-BD33-D129D5650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99" y="5065864"/>
            <a:ext cx="3046669" cy="5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7" y="2552608"/>
            <a:ext cx="4159808" cy="7200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Patrick Flynn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400" dirty="0">
                <a:solidFill>
                  <a:schemeClr val="bg1"/>
                </a:solidFill>
              </a:rPr>
              <a:t>SQL Server DBA Link Group</a:t>
            </a: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799" y="4394352"/>
            <a:ext cx="635195" cy="6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29" y="4351428"/>
            <a:ext cx="2114550" cy="53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17"/>
              </a:spcBef>
            </a:pPr>
            <a:r>
              <a:rPr lang="en-GB" sz="2646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@sqllensman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8" y="5304482"/>
            <a:ext cx="1852613" cy="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17"/>
              </a:spcBef>
            </a:pPr>
            <a:r>
              <a:rPr lang="en-GB" sz="1600" u="sng" dirty="0">
                <a:solidFill>
                  <a:schemeClr val="bg1"/>
                </a:solidFill>
              </a:rPr>
              <a:t>Patrick Flynn</a:t>
            </a:r>
            <a:endParaRPr lang="en-CA" sz="1600" dirty="0">
              <a:solidFill>
                <a:schemeClr val="bg1"/>
              </a:solidFill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799" y="5203866"/>
            <a:ext cx="621805" cy="56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05477" y="3683243"/>
            <a:ext cx="609838" cy="6098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8" y="3780536"/>
            <a:ext cx="3382776" cy="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17"/>
              </a:spcBef>
            </a:pPr>
            <a:r>
              <a:rPr lang="en-GB" sz="1600" dirty="0">
                <a:solidFill>
                  <a:schemeClr val="bg1"/>
                </a:solidFill>
              </a:rPr>
              <a:t>sqlsaturday@sqllensman.com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8E25E-02C1-1044-B1CA-385DBBAA96FF}"/>
              </a:ext>
            </a:extLst>
          </p:cNvPr>
          <p:cNvSpPr txBox="1"/>
          <p:nvPr/>
        </p:nvSpPr>
        <p:spPr>
          <a:xfrm>
            <a:off x="527603" y="6170603"/>
            <a:ext cx="263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#746</a:t>
            </a:r>
            <a:r>
              <a:rPr lang="en-AU" sz="1200" b="1" baseline="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 | Oslo 2018</a:t>
            </a:r>
            <a:endParaRPr lang="en-AU" sz="1200" b="1" dirty="0">
              <a:solidFill>
                <a:schemeClr val="accent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99" y="350261"/>
            <a:ext cx="2285116" cy="1641475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326891-F3DF-4BD4-BF42-D8AD9086B6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597" y="415296"/>
            <a:ext cx="2412065" cy="6120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D61A96-735F-4791-9054-B630E893C456}"/>
              </a:ext>
            </a:extLst>
          </p:cNvPr>
          <p:cNvSpPr/>
          <p:nvPr/>
        </p:nvSpPr>
        <p:spPr>
          <a:xfrm>
            <a:off x="6710289" y="2636912"/>
            <a:ext cx="4810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MCM – SQL Server 2008 </a:t>
            </a:r>
          </a:p>
          <a:p>
            <a:r>
              <a:rPr lang="en-AU" dirty="0">
                <a:solidFill>
                  <a:schemeClr val="bg1"/>
                </a:solidFill>
              </a:rPr>
              <a:t>MCSM – Data Platform</a:t>
            </a:r>
          </a:p>
          <a:p>
            <a:r>
              <a:rPr lang="en-AU" dirty="0">
                <a:solidFill>
                  <a:schemeClr val="bg1"/>
                </a:solidFill>
              </a:rPr>
              <a:t>Production DBA for 10+ years.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https://github.com/sqllensman/Presentations</a:t>
            </a:r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2139" y="259507"/>
            <a:ext cx="7776210" cy="10800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j-lt"/>
                <a:cs typeface="+mj-cs"/>
              </a:rPr>
              <a:t>Agenda:</a:t>
            </a:r>
            <a:endParaRPr lang="en-US" sz="4536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402" dirty="0"/>
              <a:t>Review of Database Internals</a:t>
            </a:r>
          </a:p>
          <a:p>
            <a:pPr>
              <a:lnSpc>
                <a:spcPct val="150000"/>
              </a:lnSpc>
            </a:pPr>
            <a:r>
              <a:rPr lang="en-US" sz="3402" dirty="0"/>
              <a:t>“Basic Commands”</a:t>
            </a:r>
          </a:p>
          <a:p>
            <a:pPr>
              <a:lnSpc>
                <a:spcPct val="150000"/>
              </a:lnSpc>
            </a:pPr>
            <a:r>
              <a:rPr lang="en-US" sz="3402" dirty="0"/>
              <a:t>Demo</a:t>
            </a:r>
            <a:endParaRPr lang="en-US" sz="3002" dirty="0"/>
          </a:p>
        </p:txBody>
      </p:sp>
    </p:spTree>
    <p:extLst>
      <p:ext uri="{BB962C8B-B14F-4D97-AF65-F5344CB8AC3E}">
        <p14:creationId xmlns:p14="http://schemas.microsoft.com/office/powerpoint/2010/main" val="5499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088-0645-4A69-A0B4-64B8ED8C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OF TRADE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0EBB-3DC3-44A4-A0B0-CFF1B949A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37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B06A1-F334-4EB7-A3BC-37F07C79387F}"/>
              </a:ext>
            </a:extLst>
          </p:cNvPr>
          <p:cNvSpPr txBox="1"/>
          <p:nvPr/>
        </p:nvSpPr>
        <p:spPr>
          <a:xfrm>
            <a:off x="74548" y="185216"/>
            <a:ext cx="3850976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98" b="1" dirty="0"/>
              <a:t>Structure of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B5D1-27DE-4A9E-91D6-03C34EB8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28" y="593901"/>
            <a:ext cx="5987233" cy="52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BFF59-4466-46EF-AF70-666772CA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8" y="401318"/>
            <a:ext cx="8975666" cy="55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0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7D9F7-DDD5-4F41-B963-CADA2F47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65" y="2159"/>
            <a:ext cx="9098989" cy="6475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B06A1-F334-4EB7-A3BC-37F07C79387F}"/>
              </a:ext>
            </a:extLst>
          </p:cNvPr>
          <p:cNvSpPr txBox="1"/>
          <p:nvPr/>
        </p:nvSpPr>
        <p:spPr>
          <a:xfrm>
            <a:off x="74548" y="310050"/>
            <a:ext cx="3850976" cy="101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98" b="1" dirty="0"/>
              <a:t>Page Structure at Byte Level</a:t>
            </a:r>
          </a:p>
          <a:p>
            <a:endParaRPr lang="en-AU" sz="1998" b="1" dirty="0"/>
          </a:p>
          <a:p>
            <a:r>
              <a:rPr lang="en-AU" sz="1998" b="1" dirty="0"/>
              <a:t>Data Record</a:t>
            </a:r>
          </a:p>
        </p:txBody>
      </p:sp>
    </p:spTree>
    <p:extLst>
      <p:ext uri="{BB962C8B-B14F-4D97-AF65-F5344CB8AC3E}">
        <p14:creationId xmlns:p14="http://schemas.microsoft.com/office/powerpoint/2010/main" val="10713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5D2F-48EF-43B0-A0B7-A62380B3667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28" y="39635"/>
            <a:ext cx="4907860" cy="667073"/>
          </a:xfrm>
        </p:spPr>
        <p:txBody>
          <a:bodyPr/>
          <a:lstStyle/>
          <a:p>
            <a:r>
              <a:rPr lang="en-US" sz="2267" dirty="0">
                <a:solidFill>
                  <a:schemeClr val="tx2"/>
                </a:solidFill>
              </a:rPr>
              <a:t>  </a:t>
            </a:r>
            <a:r>
              <a:rPr lang="en-US" sz="3597" b="1" dirty="0">
                <a:solidFill>
                  <a:schemeClr val="tx2"/>
                </a:solidFill>
              </a:rPr>
              <a:t>Tools of Choice</a:t>
            </a:r>
          </a:p>
        </p:txBody>
      </p:sp>
      <p:sp>
        <p:nvSpPr>
          <p:cNvPr id="3" name="Hexagon 2"/>
          <p:cNvSpPr/>
          <p:nvPr/>
        </p:nvSpPr>
        <p:spPr>
          <a:xfrm>
            <a:off x="1441723" y="2743449"/>
            <a:ext cx="3803455" cy="1194844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FF0000"/>
                </a:solidFill>
              </a:rPr>
              <a:t>sys.fn_PhysLocFormatter</a:t>
            </a: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111" name="Hexagon 110"/>
          <p:cNvSpPr/>
          <p:nvPr/>
        </p:nvSpPr>
        <p:spPr>
          <a:xfrm>
            <a:off x="7507482" y="913208"/>
            <a:ext cx="3803455" cy="1194844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FF0000"/>
                </a:solidFill>
              </a:rPr>
              <a:t>sys.fn_PhysLocCracker</a:t>
            </a:r>
            <a:endParaRPr lang="en-US" sz="1700" b="1" dirty="0">
              <a:solidFill>
                <a:srgbClr val="FF0000"/>
              </a:solidFill>
            </a:endParaRPr>
          </a:p>
          <a:p>
            <a:pPr algn="ctr"/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120" name="Hexagon 119"/>
          <p:cNvSpPr/>
          <p:nvPr/>
        </p:nvSpPr>
        <p:spPr>
          <a:xfrm>
            <a:off x="5863214" y="2743450"/>
            <a:ext cx="5071273" cy="1155310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FF0000"/>
                </a:solidFill>
              </a:rPr>
              <a:t>sys.system_internals_allocation_units</a:t>
            </a: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125" name="Hexagon 124"/>
          <p:cNvSpPr/>
          <p:nvPr/>
        </p:nvSpPr>
        <p:spPr>
          <a:xfrm>
            <a:off x="3885131" y="1049192"/>
            <a:ext cx="3107388" cy="934329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0000"/>
                </a:solidFill>
              </a:rPr>
              <a:t>DBCC PAGE</a:t>
            </a:r>
          </a:p>
        </p:txBody>
      </p:sp>
      <p:sp>
        <p:nvSpPr>
          <p:cNvPr id="128" name="Hexagon 127"/>
          <p:cNvSpPr/>
          <p:nvPr/>
        </p:nvSpPr>
        <p:spPr>
          <a:xfrm>
            <a:off x="209551" y="1043466"/>
            <a:ext cx="3006129" cy="934329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0000"/>
                </a:solidFill>
              </a:rPr>
              <a:t>DBCC IND</a:t>
            </a:r>
          </a:p>
        </p:txBody>
      </p:sp>
      <p:sp>
        <p:nvSpPr>
          <p:cNvPr id="115" name="Hexagon 114"/>
          <p:cNvSpPr/>
          <p:nvPr/>
        </p:nvSpPr>
        <p:spPr>
          <a:xfrm>
            <a:off x="6148358" y="4821053"/>
            <a:ext cx="5071273" cy="934329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b="1" dirty="0" err="1">
                <a:solidFill>
                  <a:srgbClr val="FF0000"/>
                </a:solidFill>
              </a:rPr>
              <a:t>sys.dm_db_database_page_allocations</a:t>
            </a: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122" name="Hexagon 121"/>
          <p:cNvSpPr/>
          <p:nvPr/>
        </p:nvSpPr>
        <p:spPr>
          <a:xfrm>
            <a:off x="256394" y="4821053"/>
            <a:ext cx="5340394" cy="934329"/>
          </a:xfrm>
          <a:prstGeom prst="hexagon">
            <a:avLst/>
          </a:prstGeom>
          <a:solidFill>
            <a:srgbClr val="FFFF00">
              <a:alpha val="57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FF0000"/>
                </a:solidFill>
              </a:rPr>
              <a:t>sys.system_internals_partition_columns</a:t>
            </a: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355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62092</TotalTime>
  <Words>189</Words>
  <Application>Microsoft Office PowerPoint</Application>
  <PresentationFormat>Custom</PresentationFormat>
  <Paragraphs>48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Proxima Nova Light</vt:lpstr>
      <vt:lpstr>Segoe UI</vt:lpstr>
      <vt:lpstr>Source Sans Pro</vt:lpstr>
      <vt:lpstr>Source Sans Pro Light</vt:lpstr>
      <vt:lpstr>Wingdings</vt:lpstr>
      <vt:lpstr>SQLSatOslo 2016</vt:lpstr>
      <vt:lpstr>Database Internals meets PowerBI</vt:lpstr>
      <vt:lpstr>A big thanks to all of our sponsors!</vt:lpstr>
      <vt:lpstr>Patrick Flynn SQL Server DBA Link Group</vt:lpstr>
      <vt:lpstr>PowerPoint Presentation</vt:lpstr>
      <vt:lpstr>TOOLS OF TRADE</vt:lpstr>
      <vt:lpstr>PowerPoint Presentation</vt:lpstr>
      <vt:lpstr>PowerPoint Presentation</vt:lpstr>
      <vt:lpstr>PowerPoint Presentation</vt:lpstr>
      <vt:lpstr>  Tools of Choice</vt:lpstr>
      <vt:lpstr>PowerPoint Presentation</vt:lpstr>
      <vt:lpstr>Social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Patrick Flynn</cp:lastModifiedBy>
  <cp:revision>274</cp:revision>
  <dcterms:created xsi:type="dcterms:W3CDTF">2011-08-19T20:30:49Z</dcterms:created>
  <dcterms:modified xsi:type="dcterms:W3CDTF">2018-09-01T10:36:13Z</dcterms:modified>
</cp:coreProperties>
</file>