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302" r:id="rId3"/>
    <p:sldId id="303" r:id="rId4"/>
    <p:sldId id="304" r:id="rId5"/>
    <p:sldId id="269" r:id="rId6"/>
    <p:sldId id="272" r:id="rId7"/>
    <p:sldId id="273" r:id="rId8"/>
    <p:sldId id="305" r:id="rId9"/>
    <p:sldId id="285" r:id="rId10"/>
    <p:sldId id="286" r:id="rId11"/>
    <p:sldId id="280" r:id="rId12"/>
    <p:sldId id="274" r:id="rId13"/>
    <p:sldId id="259" r:id="rId14"/>
    <p:sldId id="279" r:id="rId15"/>
    <p:sldId id="277" r:id="rId16"/>
    <p:sldId id="278" r:id="rId17"/>
    <p:sldId id="267" r:id="rId18"/>
    <p:sldId id="264" r:id="rId19"/>
  </p:sldIdLst>
  <p:sldSz cx="1218406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5" d="100"/>
          <a:sy n="95" d="100"/>
        </p:scale>
        <p:origin x="33" y="33"/>
      </p:cViewPr>
      <p:guideLst>
        <p:guide orient="horz" pos="2160"/>
        <p:guide pos="3838"/>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B830E1-4837-4B56-9C60-6476C32AB27E}" type="datetimeFigureOut">
              <a:rPr lang="en-AU" smtClean="0"/>
              <a:t>11/08/2018</a:t>
            </a:fld>
            <a:endParaRPr lang="en-AU"/>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BE127F-AEC6-4D9E-8D5A-1E4E70C18B76}" type="slidenum">
              <a:rPr lang="en-AU" smtClean="0"/>
              <a:t>‹#›</a:t>
            </a:fld>
            <a:endParaRPr lang="en-AU"/>
          </a:p>
        </p:txBody>
      </p:sp>
    </p:spTree>
    <p:extLst>
      <p:ext uri="{BB962C8B-B14F-4D97-AF65-F5344CB8AC3E}">
        <p14:creationId xmlns:p14="http://schemas.microsoft.com/office/powerpoint/2010/main" val="2414917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9655703-2842-D847-8952-105355514C79}" type="slidenum">
              <a:rPr lang="en-US" smtClean="0"/>
              <a:t>3</a:t>
            </a:fld>
            <a:endParaRPr lang="en-US"/>
          </a:p>
        </p:txBody>
      </p:sp>
    </p:spTree>
    <p:extLst>
      <p:ext uri="{BB962C8B-B14F-4D97-AF65-F5344CB8AC3E}">
        <p14:creationId xmlns:p14="http://schemas.microsoft.com/office/powerpoint/2010/main" val="2578273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6DE6872-B327-4DE0-801B-AA3C105FBA3C}" type="slidenum">
              <a:rPr lang="en-AU" smtClean="0"/>
              <a:t>14</a:t>
            </a:fld>
            <a:endParaRPr lang="en-AU"/>
          </a:p>
        </p:txBody>
      </p:sp>
    </p:spTree>
    <p:extLst>
      <p:ext uri="{BB962C8B-B14F-4D97-AF65-F5344CB8AC3E}">
        <p14:creationId xmlns:p14="http://schemas.microsoft.com/office/powerpoint/2010/main" val="2255642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Causes</a:t>
            </a:r>
            <a:r>
              <a:rPr lang="en-AU" baseline="0" dirty="0"/>
              <a:t> of Physical Corruption:</a:t>
            </a:r>
          </a:p>
          <a:p>
            <a:r>
              <a:rPr lang="en-AU" sz="1200" kern="1200" dirty="0">
                <a:solidFill>
                  <a:schemeClr val="tx1"/>
                </a:solidFill>
                <a:latin typeface="+mn-lt"/>
                <a:ea typeface="+mn-ea"/>
                <a:cs typeface="+mn-cs"/>
              </a:rPr>
              <a:t>	Problem with the I/O subsystem. Remember the I/O subsystem is everything underneath SQL Server in the I/O stack – including the OS, 3rd-party file system filter drivers, device drivers, RAID controllers, SAN controllers, network hardware, drives themselves, and so on. Millions of lines of code and lots of moving parts spinning very fast, very close to very fragile pieces of metal oxide (I once heard Jim </a:t>
            </a:r>
            <a:r>
              <a:rPr lang="en-AU" sz="1200" kern="1200" dirty="0" err="1">
                <a:solidFill>
                  <a:schemeClr val="tx1"/>
                </a:solidFill>
                <a:latin typeface="+mn-lt"/>
                <a:ea typeface="+mn-ea"/>
                <a:cs typeface="+mn-cs"/>
              </a:rPr>
              <a:t>Gray</a:t>
            </a:r>
            <a:r>
              <a:rPr lang="en-AU" sz="1200" kern="1200" dirty="0">
                <a:solidFill>
                  <a:schemeClr val="tx1"/>
                </a:solidFill>
                <a:latin typeface="+mn-lt"/>
                <a:ea typeface="+mn-ea"/>
                <a:cs typeface="+mn-cs"/>
              </a:rPr>
              <a:t> liken a disk drive head to a 747 jumbo jet flying at 500 mph at a height of 1/4 inch from the ground…)</a:t>
            </a:r>
            <a:br>
              <a:rPr lang="en-AU" sz="1200" kern="1200" dirty="0">
                <a:solidFill>
                  <a:schemeClr val="tx1"/>
                </a:solidFill>
                <a:latin typeface="+mn-lt"/>
                <a:ea typeface="+mn-ea"/>
                <a:cs typeface="+mn-cs"/>
              </a:rPr>
            </a:br>
            <a:endParaRPr lang="en-AU" sz="1200" kern="1200" dirty="0">
              <a:solidFill>
                <a:schemeClr val="tx1"/>
              </a:solidFill>
              <a:latin typeface="+mn-lt"/>
              <a:ea typeface="+mn-ea"/>
              <a:cs typeface="+mn-cs"/>
            </a:endParaRPr>
          </a:p>
          <a:p>
            <a:r>
              <a:rPr lang="en-AU" sz="1200" kern="1200" dirty="0">
                <a:solidFill>
                  <a:schemeClr val="tx1"/>
                </a:solidFill>
                <a:latin typeface="+mn-lt"/>
                <a:ea typeface="+mn-ea"/>
                <a:cs typeface="+mn-cs"/>
              </a:rPr>
              <a:t>Problem with the host machine hardware (0.1% of cases). Most of the time this is a memory error.</a:t>
            </a:r>
            <a:br>
              <a:rPr lang="en-AU" sz="1200" kern="1200" dirty="0">
                <a:solidFill>
                  <a:schemeClr val="tx1"/>
                </a:solidFill>
                <a:latin typeface="+mn-lt"/>
                <a:ea typeface="+mn-ea"/>
                <a:cs typeface="+mn-cs"/>
              </a:rPr>
            </a:br>
            <a:endParaRPr lang="en-AU" sz="1200" kern="1200" dirty="0">
              <a:solidFill>
                <a:schemeClr val="tx1"/>
              </a:solidFill>
              <a:latin typeface="+mn-lt"/>
              <a:ea typeface="+mn-ea"/>
              <a:cs typeface="+mn-cs"/>
            </a:endParaRPr>
          </a:p>
          <a:p>
            <a:r>
              <a:rPr lang="en-AU" sz="1200" kern="1200" dirty="0">
                <a:solidFill>
                  <a:schemeClr val="tx1"/>
                </a:solidFill>
                <a:latin typeface="+mn-lt"/>
                <a:ea typeface="+mn-ea"/>
                <a:cs typeface="+mn-cs"/>
              </a:rPr>
              <a:t>SQL Server bugs (0.1% of cases). Yes, there have been corruption bugs. Every piece of software has bugs. There are KB articles describing bugs.</a:t>
            </a:r>
            <a:br>
              <a:rPr lang="en-AU" sz="1200" kern="1200" dirty="0">
                <a:solidFill>
                  <a:schemeClr val="tx1"/>
                </a:solidFill>
                <a:latin typeface="+mn-lt"/>
                <a:ea typeface="+mn-ea"/>
                <a:cs typeface="+mn-cs"/>
              </a:rPr>
            </a:br>
            <a:endParaRPr lang="en-AU" sz="1200" kern="1200" dirty="0">
              <a:solidFill>
                <a:schemeClr val="tx1"/>
              </a:solidFill>
              <a:latin typeface="+mn-lt"/>
              <a:ea typeface="+mn-ea"/>
              <a:cs typeface="+mn-cs"/>
            </a:endParaRPr>
          </a:p>
          <a:p>
            <a:r>
              <a:rPr lang="en-AU" sz="1200" kern="1200" dirty="0">
                <a:solidFill>
                  <a:schemeClr val="tx1"/>
                </a:solidFill>
                <a:latin typeface="+mn-lt"/>
                <a:ea typeface="+mn-ea"/>
                <a:cs typeface="+mn-cs"/>
              </a:rPr>
              <a:t>Deliberate introduction of corruption using a hex editor or other means.</a:t>
            </a:r>
          </a:p>
          <a:p>
            <a:endParaRPr lang="en-AU" dirty="0"/>
          </a:p>
          <a:p>
            <a:pPr marL="0" marR="0" indent="0" algn="l" defTabSz="457200" rtl="0" eaLnBrk="1" fontAlgn="auto" latinLnBrk="0" hangingPunct="1">
              <a:lnSpc>
                <a:spcPct val="100000"/>
              </a:lnSpc>
              <a:spcBef>
                <a:spcPts val="0"/>
              </a:spcBef>
              <a:spcAft>
                <a:spcPts val="0"/>
              </a:spcAft>
              <a:buClrTx/>
              <a:buSzTx/>
              <a:buFontTx/>
              <a:buNone/>
              <a:tabLst/>
              <a:defRPr/>
            </a:pPr>
            <a:r>
              <a:rPr lang="en-AU" dirty="0"/>
              <a:t>Causes</a:t>
            </a:r>
            <a:r>
              <a:rPr lang="en-AU" baseline="0" dirty="0"/>
              <a:t> of Logical Corruption:</a:t>
            </a:r>
          </a:p>
          <a:p>
            <a:br>
              <a:rPr lang="en-AU" sz="1200" kern="1200" dirty="0">
                <a:solidFill>
                  <a:schemeClr val="tx1"/>
                </a:solidFill>
                <a:latin typeface="+mn-lt"/>
                <a:ea typeface="+mn-ea"/>
                <a:cs typeface="+mn-cs"/>
              </a:rPr>
            </a:br>
            <a:r>
              <a:rPr lang="en-AU" sz="1200" kern="1200" dirty="0">
                <a:solidFill>
                  <a:schemeClr val="tx1"/>
                </a:solidFill>
                <a:latin typeface="+mn-lt"/>
                <a:ea typeface="+mn-ea"/>
                <a:cs typeface="+mn-cs"/>
              </a:rPr>
              <a:t>People.</a:t>
            </a:r>
          </a:p>
          <a:p>
            <a:br>
              <a:rPr lang="en-AU" sz="1200" kern="1200" dirty="0">
                <a:solidFill>
                  <a:schemeClr val="tx1"/>
                </a:solidFill>
                <a:latin typeface="+mn-lt"/>
                <a:ea typeface="+mn-ea"/>
                <a:cs typeface="+mn-cs"/>
              </a:rPr>
            </a:br>
            <a:r>
              <a:rPr lang="en-AU" sz="1200" kern="1200" dirty="0">
                <a:solidFill>
                  <a:schemeClr val="tx1"/>
                </a:solidFill>
                <a:latin typeface="+mn-lt"/>
                <a:ea typeface="+mn-ea"/>
                <a:cs typeface="+mn-cs"/>
              </a:rPr>
              <a:t>Application bug. The application deletes one part of an inherent data relationship but not the other. Or the application designer doesn’t implement a constraint properly. Or the application designer doesn’t cope with a transaction roll-back properly. </a:t>
            </a:r>
            <a:br>
              <a:rPr lang="en-AU" sz="1200" kern="1200" dirty="0">
                <a:solidFill>
                  <a:schemeClr val="tx1"/>
                </a:solidFill>
                <a:latin typeface="+mn-lt"/>
                <a:ea typeface="+mn-ea"/>
                <a:cs typeface="+mn-cs"/>
              </a:rPr>
            </a:br>
            <a:endParaRPr lang="en-AU" sz="1200" kern="1200" dirty="0">
              <a:solidFill>
                <a:schemeClr val="tx1"/>
              </a:solidFill>
              <a:latin typeface="+mn-lt"/>
              <a:ea typeface="+mn-ea"/>
              <a:cs typeface="+mn-cs"/>
            </a:endParaRPr>
          </a:p>
          <a:p>
            <a:r>
              <a:rPr lang="en-AU" sz="1200" kern="1200" dirty="0">
                <a:solidFill>
                  <a:schemeClr val="tx1"/>
                </a:solidFill>
                <a:latin typeface="+mn-lt"/>
                <a:ea typeface="+mn-ea"/>
                <a:cs typeface="+mn-cs"/>
              </a:rPr>
              <a:t>Accidental update/delete. Someone deletes or updates some data incorrectly.</a:t>
            </a:r>
            <a:br>
              <a:rPr lang="en-AU" sz="1200" kern="1200" dirty="0">
                <a:solidFill>
                  <a:schemeClr val="tx1"/>
                </a:solidFill>
                <a:latin typeface="+mn-lt"/>
                <a:ea typeface="+mn-ea"/>
                <a:cs typeface="+mn-cs"/>
              </a:rPr>
            </a:br>
            <a:endParaRPr lang="en-AU" sz="1200" kern="1200" dirty="0">
              <a:solidFill>
                <a:schemeClr val="tx1"/>
              </a:solidFill>
              <a:latin typeface="+mn-lt"/>
              <a:ea typeface="+mn-ea"/>
              <a:cs typeface="+mn-cs"/>
            </a:endParaRPr>
          </a:p>
          <a:p>
            <a:r>
              <a:rPr lang="en-AU" sz="1200" kern="1200" dirty="0">
                <a:solidFill>
                  <a:schemeClr val="tx1"/>
                </a:solidFill>
                <a:latin typeface="+mn-lt"/>
                <a:ea typeface="+mn-ea"/>
                <a:cs typeface="+mn-cs"/>
              </a:rPr>
              <a:t>SQL Server bug.</a:t>
            </a:r>
            <a:br>
              <a:rPr lang="en-AU" sz="1200" kern="1200" dirty="0">
                <a:solidFill>
                  <a:schemeClr val="tx1"/>
                </a:solidFill>
                <a:latin typeface="+mn-lt"/>
                <a:ea typeface="+mn-ea"/>
                <a:cs typeface="+mn-cs"/>
              </a:rPr>
            </a:br>
            <a:endParaRPr lang="en-AU" sz="1200" kern="1200" dirty="0">
              <a:solidFill>
                <a:schemeClr val="tx1"/>
              </a:solidFill>
              <a:latin typeface="+mn-lt"/>
              <a:ea typeface="+mn-ea"/>
              <a:cs typeface="+mn-cs"/>
            </a:endParaRPr>
          </a:p>
          <a:p>
            <a:r>
              <a:rPr lang="en-AU" sz="1200" kern="1200" dirty="0">
                <a:solidFill>
                  <a:schemeClr val="tx1"/>
                </a:solidFill>
                <a:latin typeface="+mn-lt"/>
                <a:ea typeface="+mn-ea"/>
                <a:cs typeface="+mn-cs"/>
              </a:rPr>
              <a:t>DBCC CHECKDB when using the REPAIR_ALLOW_DATA_LOSS option. As is documented in Books Online if you run repair, it doesn’t take into account any inherent or explicit constraints on the data.</a:t>
            </a:r>
          </a:p>
          <a:p>
            <a:endParaRPr lang="en-AU" dirty="0"/>
          </a:p>
        </p:txBody>
      </p:sp>
      <p:sp>
        <p:nvSpPr>
          <p:cNvPr id="4" name="Slide Number Placeholder 3"/>
          <p:cNvSpPr>
            <a:spLocks noGrp="1"/>
          </p:cNvSpPr>
          <p:nvPr>
            <p:ph type="sldNum" sz="quarter" idx="10"/>
          </p:nvPr>
        </p:nvSpPr>
        <p:spPr/>
        <p:txBody>
          <a:bodyPr/>
          <a:lstStyle/>
          <a:p>
            <a:fld id="{29655703-2842-D847-8952-105355514C79}" type="slidenum">
              <a:rPr lang="en-US" smtClean="0"/>
              <a:t>4</a:t>
            </a:fld>
            <a:endParaRPr lang="en-US"/>
          </a:p>
        </p:txBody>
      </p:sp>
    </p:spTree>
    <p:extLst>
      <p:ext uri="{BB962C8B-B14F-4D97-AF65-F5344CB8AC3E}">
        <p14:creationId xmlns:p14="http://schemas.microsoft.com/office/powerpoint/2010/main" val="995395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Script from Glen Berry – Add Alerts for all of </a:t>
            </a:r>
            <a:r>
              <a:rPr lang="en-AU"/>
              <a:t>these errors!</a:t>
            </a:r>
            <a:endParaRPr lang="en-AU" dirty="0"/>
          </a:p>
        </p:txBody>
      </p:sp>
      <p:sp>
        <p:nvSpPr>
          <p:cNvPr id="4" name="Slide Number Placeholder 3"/>
          <p:cNvSpPr>
            <a:spLocks noGrp="1"/>
          </p:cNvSpPr>
          <p:nvPr>
            <p:ph type="sldNum" sz="quarter" idx="10"/>
          </p:nvPr>
        </p:nvSpPr>
        <p:spPr/>
        <p:txBody>
          <a:bodyPr/>
          <a:lstStyle/>
          <a:p>
            <a:fld id="{A6DE6872-B327-4DE0-801B-AA3C105FBA3C}" type="slidenum">
              <a:rPr lang="en-AU" smtClean="0"/>
              <a:t>5</a:t>
            </a:fld>
            <a:endParaRPr lang="en-AU"/>
          </a:p>
        </p:txBody>
      </p:sp>
    </p:spTree>
    <p:extLst>
      <p:ext uri="{BB962C8B-B14F-4D97-AF65-F5344CB8AC3E}">
        <p14:creationId xmlns:p14="http://schemas.microsoft.com/office/powerpoint/2010/main" val="351517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Know your SLAs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Have a Documented</a:t>
            </a:r>
            <a:r>
              <a:rPr lang="en-US" baseline="0" dirty="0"/>
              <a:t> Plan – Use a Check List</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Run DBCC Check DB – Let it finish and Review Output</a:t>
            </a:r>
            <a:endParaRPr lang="en-US" dirty="0"/>
          </a:p>
          <a:p>
            <a:endParaRPr lang="en-AU" dirty="0"/>
          </a:p>
        </p:txBody>
      </p:sp>
      <p:sp>
        <p:nvSpPr>
          <p:cNvPr id="4" name="Slide Number Placeholder 3"/>
          <p:cNvSpPr>
            <a:spLocks noGrp="1"/>
          </p:cNvSpPr>
          <p:nvPr>
            <p:ph type="sldNum" sz="quarter" idx="10"/>
          </p:nvPr>
        </p:nvSpPr>
        <p:spPr/>
        <p:txBody>
          <a:bodyPr/>
          <a:lstStyle/>
          <a:p>
            <a:fld id="{29655703-2842-D847-8952-105355514C79}" type="slidenum">
              <a:rPr lang="en-US" smtClean="0"/>
              <a:t>6</a:t>
            </a:fld>
            <a:endParaRPr lang="en-US"/>
          </a:p>
        </p:txBody>
      </p:sp>
    </p:spTree>
    <p:extLst>
      <p:ext uri="{BB962C8B-B14F-4D97-AF65-F5344CB8AC3E}">
        <p14:creationId xmlns:p14="http://schemas.microsoft.com/office/powerpoint/2010/main" val="2492711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DBATools.io</a:t>
            </a:r>
          </a:p>
          <a:p>
            <a:endParaRPr lang="en-AU" dirty="0"/>
          </a:p>
          <a:p>
            <a:r>
              <a:rPr lang="en-AU" dirty="0"/>
              <a:t>Function to Test Backups and Test Restores, Run </a:t>
            </a:r>
            <a:r>
              <a:rPr lang="en-AU" dirty="0" err="1"/>
              <a:t>CheckDB</a:t>
            </a:r>
            <a:endParaRPr lang="en-AU" dirty="0"/>
          </a:p>
        </p:txBody>
      </p:sp>
      <p:sp>
        <p:nvSpPr>
          <p:cNvPr id="4" name="Slide Number Placeholder 3"/>
          <p:cNvSpPr>
            <a:spLocks noGrp="1"/>
          </p:cNvSpPr>
          <p:nvPr>
            <p:ph type="sldNum" sz="quarter" idx="10"/>
          </p:nvPr>
        </p:nvSpPr>
        <p:spPr/>
        <p:txBody>
          <a:bodyPr/>
          <a:lstStyle/>
          <a:p>
            <a:fld id="{29655703-2842-D847-8952-105355514C79}" type="slidenum">
              <a:rPr lang="en-US" smtClean="0"/>
              <a:t>7</a:t>
            </a:fld>
            <a:endParaRPr lang="en-US"/>
          </a:p>
        </p:txBody>
      </p:sp>
    </p:spTree>
    <p:extLst>
      <p:ext uri="{BB962C8B-B14F-4D97-AF65-F5344CB8AC3E}">
        <p14:creationId xmlns:p14="http://schemas.microsoft.com/office/powerpoint/2010/main" val="3601997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6DE6872-B327-4DE0-801B-AA3C105FBA3C}" type="slidenum">
              <a:rPr lang="en-AU" smtClean="0"/>
              <a:t>9</a:t>
            </a:fld>
            <a:endParaRPr lang="en-AU"/>
          </a:p>
        </p:txBody>
      </p:sp>
    </p:spTree>
    <p:extLst>
      <p:ext uri="{BB962C8B-B14F-4D97-AF65-F5344CB8AC3E}">
        <p14:creationId xmlns:p14="http://schemas.microsoft.com/office/powerpoint/2010/main" val="3947171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http://improve.dk/deciphering-a-sql-server-data-page/</a:t>
            </a:r>
          </a:p>
          <a:p>
            <a:endParaRPr lang="en-AU" dirty="0"/>
          </a:p>
          <a:p>
            <a:r>
              <a:rPr lang="en-AU" dirty="0"/>
              <a:t>http://aboutsqlserver.com/2013/10/15/sql-server-storage-engine-data-pages-and-data-rows/</a:t>
            </a:r>
          </a:p>
        </p:txBody>
      </p:sp>
      <p:sp>
        <p:nvSpPr>
          <p:cNvPr id="4" name="Slide Number Placeholder 3"/>
          <p:cNvSpPr>
            <a:spLocks noGrp="1"/>
          </p:cNvSpPr>
          <p:nvPr>
            <p:ph type="sldNum" sz="quarter" idx="10"/>
          </p:nvPr>
        </p:nvSpPr>
        <p:spPr/>
        <p:txBody>
          <a:bodyPr/>
          <a:lstStyle/>
          <a:p>
            <a:fld id="{A6DE6872-B327-4DE0-801B-AA3C105FBA3C}" type="slidenum">
              <a:rPr lang="en-AU" smtClean="0"/>
              <a:t>10</a:t>
            </a:fld>
            <a:endParaRPr lang="en-AU"/>
          </a:p>
        </p:txBody>
      </p:sp>
    </p:spTree>
    <p:extLst>
      <p:ext uri="{BB962C8B-B14F-4D97-AF65-F5344CB8AC3E}">
        <p14:creationId xmlns:p14="http://schemas.microsoft.com/office/powerpoint/2010/main" val="3441169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Trace Flags: 3604</a:t>
            </a:r>
          </a:p>
        </p:txBody>
      </p:sp>
      <p:sp>
        <p:nvSpPr>
          <p:cNvPr id="4" name="Slide Number Placeholder 3"/>
          <p:cNvSpPr>
            <a:spLocks noGrp="1"/>
          </p:cNvSpPr>
          <p:nvPr>
            <p:ph type="sldNum" sz="quarter" idx="10"/>
          </p:nvPr>
        </p:nvSpPr>
        <p:spPr/>
        <p:txBody>
          <a:bodyPr/>
          <a:lstStyle/>
          <a:p>
            <a:fld id="{42AB9566-62A5-4F11-986E-683F7247BBF5}" type="slidenum">
              <a:rPr lang="en-US" smtClean="0"/>
              <a:t>11</a:t>
            </a:fld>
            <a:endParaRPr lang="en-US"/>
          </a:p>
        </p:txBody>
      </p:sp>
    </p:spTree>
    <p:extLst>
      <p:ext uri="{BB962C8B-B14F-4D97-AF65-F5344CB8AC3E}">
        <p14:creationId xmlns:p14="http://schemas.microsoft.com/office/powerpoint/2010/main" val="3788775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First requirement is: Don’t make things worse</a:t>
            </a:r>
          </a:p>
        </p:txBody>
      </p:sp>
      <p:sp>
        <p:nvSpPr>
          <p:cNvPr id="4" name="Slide Number Placeholder 3"/>
          <p:cNvSpPr>
            <a:spLocks noGrp="1"/>
          </p:cNvSpPr>
          <p:nvPr>
            <p:ph type="sldNum" sz="quarter" idx="10"/>
          </p:nvPr>
        </p:nvSpPr>
        <p:spPr/>
        <p:txBody>
          <a:bodyPr/>
          <a:lstStyle/>
          <a:p>
            <a:fld id="{A6DE6872-B327-4DE0-801B-AA3C105FBA3C}" type="slidenum">
              <a:rPr lang="en-AU" smtClean="0"/>
              <a:t>12</a:t>
            </a:fld>
            <a:endParaRPr lang="en-AU"/>
          </a:p>
        </p:txBody>
      </p:sp>
    </p:spTree>
    <p:extLst>
      <p:ext uri="{BB962C8B-B14F-4D97-AF65-F5344CB8AC3E}">
        <p14:creationId xmlns:p14="http://schemas.microsoft.com/office/powerpoint/2010/main" val="40549715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Rectangle 10"/>
          <p:cNvSpPr/>
          <p:nvPr userDrawn="1"/>
        </p:nvSpPr>
        <p:spPr>
          <a:xfrm>
            <a:off x="7329484" y="5500702"/>
            <a:ext cx="4854579" cy="1357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659983" y="332656"/>
            <a:ext cx="5311043" cy="6140894"/>
          </a:xfrm>
          <a:prstGeom prst="rect">
            <a:avLst/>
          </a:prstGeom>
        </p:spPr>
      </p:pic>
      <p:sp>
        <p:nvSpPr>
          <p:cNvPr id="2" name="Title 1"/>
          <p:cNvSpPr>
            <a:spLocks noGrp="1"/>
          </p:cNvSpPr>
          <p:nvPr>
            <p:ph type="ctrTitle"/>
          </p:nvPr>
        </p:nvSpPr>
        <p:spPr>
          <a:xfrm>
            <a:off x="380712" y="285729"/>
            <a:ext cx="6377640" cy="1928825"/>
          </a:xfrm>
        </p:spPr>
        <p:txBody>
          <a:bodyPr anchor="b"/>
          <a:lstStyle/>
          <a:p>
            <a:r>
              <a:rPr lang="en-US" dirty="0"/>
              <a:t>Click to edit Master title style</a:t>
            </a:r>
            <a:endParaRPr lang="en-IN" dirty="0"/>
          </a:p>
        </p:txBody>
      </p:sp>
      <p:sp>
        <p:nvSpPr>
          <p:cNvPr id="3" name="Subtitle 2"/>
          <p:cNvSpPr>
            <a:spLocks noGrp="1"/>
          </p:cNvSpPr>
          <p:nvPr>
            <p:ph type="subTitle" idx="1"/>
          </p:nvPr>
        </p:nvSpPr>
        <p:spPr>
          <a:xfrm>
            <a:off x="380712" y="2357430"/>
            <a:ext cx="6377640" cy="1143008"/>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IN" dirty="0"/>
          </a:p>
        </p:txBody>
      </p:sp>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7964239" y="-27384"/>
            <a:ext cx="4248472" cy="6912768"/>
          </a:xfrm>
          <a:prstGeom prst="rect">
            <a:avLst/>
          </a:prstGeom>
        </p:spPr>
      </p:pic>
      <p:pic>
        <p:nvPicPr>
          <p:cNvPr id="5" name="Picture 4">
            <a:extLst>
              <a:ext uri="{FF2B5EF4-FFF2-40B4-BE49-F238E27FC236}">
                <a16:creationId xmlns:a16="http://schemas.microsoft.com/office/drawing/2014/main" id="{97C9CB55-2458-40D7-8381-3CB086A28438}"/>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331391" y="4938679"/>
            <a:ext cx="3707936" cy="165079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203" y="1535113"/>
            <a:ext cx="538341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203" y="2174875"/>
            <a:ext cx="538341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89335" y="1535113"/>
            <a:ext cx="53855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9335" y="2174875"/>
            <a:ext cx="53855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204" y="273050"/>
            <a:ext cx="400847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3630" y="273051"/>
            <a:ext cx="681123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204" y="1435101"/>
            <a:ext cx="400847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8162" y="4800600"/>
            <a:ext cx="7310438"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8162" y="612775"/>
            <a:ext cx="731043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8162" y="5367338"/>
            <a:ext cx="731043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3446" y="274639"/>
            <a:ext cx="2741414"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203" y="274639"/>
            <a:ext cx="8021175"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End Slide">
    <p:spTree>
      <p:nvGrpSpPr>
        <p:cNvPr id="1" name=""/>
        <p:cNvGrpSpPr/>
        <p:nvPr/>
      </p:nvGrpSpPr>
      <p:grpSpPr>
        <a:xfrm>
          <a:off x="0" y="0"/>
          <a:ext cx="0" cy="0"/>
          <a:chOff x="0" y="0"/>
          <a:chExt cx="0" cy="0"/>
        </a:xfrm>
      </p:grpSpPr>
      <p:sp>
        <p:nvSpPr>
          <p:cNvPr id="5" name="Rectangle 4"/>
          <p:cNvSpPr/>
          <p:nvPr userDrawn="1"/>
        </p:nvSpPr>
        <p:spPr>
          <a:xfrm>
            <a:off x="5591965" y="3786190"/>
            <a:ext cx="6592098" cy="3071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userDrawn="1"/>
        </p:nvSpPr>
        <p:spPr>
          <a:xfrm>
            <a:off x="8969386" y="4214819"/>
            <a:ext cx="3214678" cy="26431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userDrawn="1"/>
        </p:nvSpPr>
        <p:spPr>
          <a:xfrm>
            <a:off x="979462" y="415010"/>
            <a:ext cx="10389205" cy="707886"/>
          </a:xfrm>
          <a:prstGeom prst="rect">
            <a:avLst/>
          </a:prstGeom>
          <a:noFill/>
        </p:spPr>
        <p:txBody>
          <a:bodyPr wrap="square" rtlCol="0">
            <a:spAutoFit/>
          </a:bodyPr>
          <a:lstStyle/>
          <a:p>
            <a:pPr algn="ctr"/>
            <a:r>
              <a:rPr lang="en-IN" sz="4000" b="1" dirty="0">
                <a:solidFill>
                  <a:schemeClr val="accent1"/>
                </a:solidFill>
              </a:rPr>
              <a:t>A Big Thanks to Our Knowledge Partners</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0948900" y="5505966"/>
            <a:ext cx="1263811" cy="1379418"/>
          </a:xfrm>
          <a:prstGeom prst="rect">
            <a:avLst/>
          </a:prstGeom>
        </p:spPr>
      </p:pic>
      <p:sp>
        <p:nvSpPr>
          <p:cNvPr id="10" name="TextBox 9"/>
          <p:cNvSpPr txBox="1"/>
          <p:nvPr userDrawn="1"/>
        </p:nvSpPr>
        <p:spPr>
          <a:xfrm>
            <a:off x="7388175" y="6594648"/>
            <a:ext cx="3735318" cy="230832"/>
          </a:xfrm>
          <a:prstGeom prst="rect">
            <a:avLst/>
          </a:prstGeom>
          <a:noFill/>
        </p:spPr>
        <p:txBody>
          <a:bodyPr wrap="none" rtlCol="0">
            <a:spAutoFit/>
          </a:bodyPr>
          <a:lstStyle/>
          <a:p>
            <a:r>
              <a:rPr lang="en-US" sz="900" dirty="0"/>
              <a:t>Data Platform Summit 2017 is a</a:t>
            </a:r>
            <a:r>
              <a:rPr lang="en-US" sz="900" baseline="0" dirty="0"/>
              <a:t> community initiative by eDominer Systems </a:t>
            </a:r>
            <a:endParaRPr lang="en-US" sz="90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End Slide">
    <p:spTree>
      <p:nvGrpSpPr>
        <p:cNvPr id="1" name=""/>
        <p:cNvGrpSpPr/>
        <p:nvPr/>
      </p:nvGrpSpPr>
      <p:grpSpPr>
        <a:xfrm>
          <a:off x="0" y="0"/>
          <a:ext cx="0" cy="0"/>
          <a:chOff x="0" y="0"/>
          <a:chExt cx="0" cy="0"/>
        </a:xfrm>
      </p:grpSpPr>
      <p:sp>
        <p:nvSpPr>
          <p:cNvPr id="5" name="Rectangle 4"/>
          <p:cNvSpPr/>
          <p:nvPr userDrawn="1"/>
        </p:nvSpPr>
        <p:spPr>
          <a:xfrm>
            <a:off x="5591965" y="3786190"/>
            <a:ext cx="6592098" cy="3071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userDrawn="1"/>
        </p:nvSpPr>
        <p:spPr>
          <a:xfrm>
            <a:off x="571089" y="571480"/>
            <a:ext cx="3883884" cy="1631216"/>
          </a:xfrm>
          <a:prstGeom prst="rect">
            <a:avLst/>
          </a:prstGeom>
          <a:noFill/>
        </p:spPr>
        <p:txBody>
          <a:bodyPr wrap="none" rtlCol="0">
            <a:spAutoFit/>
          </a:bodyPr>
          <a:lstStyle/>
          <a:p>
            <a:r>
              <a:rPr lang="en-US" sz="5000" b="1" dirty="0">
                <a:solidFill>
                  <a:schemeClr val="accent1"/>
                </a:solidFill>
              </a:rPr>
              <a:t>Thank you </a:t>
            </a:r>
          </a:p>
          <a:p>
            <a:r>
              <a:rPr lang="en-US" sz="5000" b="1" dirty="0">
                <a:solidFill>
                  <a:schemeClr val="accent1"/>
                </a:solidFill>
              </a:rPr>
              <a:t>for your time!</a:t>
            </a:r>
            <a:endParaRPr lang="en-IN" sz="5000" b="1" dirty="0">
              <a:solidFill>
                <a:schemeClr val="accent1"/>
              </a:solidFill>
            </a:endParaRP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8900344" y="-27384"/>
            <a:ext cx="3312368" cy="6912768"/>
          </a:xfrm>
          <a:prstGeom prst="rect">
            <a:avLst/>
          </a:prstGeom>
        </p:spPr>
      </p:pic>
      <p:sp>
        <p:nvSpPr>
          <p:cNvPr id="13" name="TextBox 12"/>
          <p:cNvSpPr txBox="1"/>
          <p:nvPr userDrawn="1"/>
        </p:nvSpPr>
        <p:spPr>
          <a:xfrm>
            <a:off x="619423" y="6524534"/>
            <a:ext cx="3735318" cy="230832"/>
          </a:xfrm>
          <a:prstGeom prst="rect">
            <a:avLst/>
          </a:prstGeom>
          <a:noFill/>
        </p:spPr>
        <p:txBody>
          <a:bodyPr wrap="none" rtlCol="0">
            <a:spAutoFit/>
          </a:bodyPr>
          <a:lstStyle/>
          <a:p>
            <a:r>
              <a:rPr lang="en-US" sz="900" dirty="0"/>
              <a:t>Data Platform Summit 2018 is a</a:t>
            </a:r>
            <a:r>
              <a:rPr lang="en-US" sz="900" baseline="0" dirty="0"/>
              <a:t> community imitative by eDominer Systems </a:t>
            </a:r>
            <a:endParaRPr lang="en-US" sz="900" dirty="0"/>
          </a:p>
        </p:txBody>
      </p:sp>
      <p:pic>
        <p:nvPicPr>
          <p:cNvPr id="3" name="Picture 2">
            <a:extLst>
              <a:ext uri="{FF2B5EF4-FFF2-40B4-BE49-F238E27FC236}">
                <a16:creationId xmlns:a16="http://schemas.microsoft.com/office/drawing/2014/main" id="{0644CBF9-A230-4081-98F4-EEF5CC8020F0}"/>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35525" y="4632053"/>
            <a:ext cx="3707936" cy="165079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ding conten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203" y="1600201"/>
            <a:ext cx="10908582" cy="4525963"/>
          </a:xfrm>
        </p:spPr>
        <p:txBody>
          <a:bodyPr>
            <a:normAutofit/>
          </a:bodyPr>
          <a:lstStyle>
            <a:lvl1pPr>
              <a:defRPr sz="2400">
                <a:solidFill>
                  <a:schemeClr val="tx1">
                    <a:lumMod val="50000"/>
                    <a:lumOff val="50000"/>
                  </a:schemeClr>
                </a:solidFill>
                <a:latin typeface="Consolas" pitchFamily="49" charset="0"/>
                <a:cs typeface="Consolas" pitchFamily="49" charset="0"/>
              </a:defRPr>
            </a:lvl1pPr>
            <a:lvl2pPr>
              <a:defRPr sz="2000">
                <a:solidFill>
                  <a:schemeClr val="tx1">
                    <a:lumMod val="50000"/>
                    <a:lumOff val="50000"/>
                  </a:schemeClr>
                </a:solidFill>
                <a:latin typeface="Consolas" pitchFamily="49" charset="0"/>
                <a:cs typeface="Consolas" pitchFamily="49" charset="0"/>
              </a:defRPr>
            </a:lvl2pPr>
            <a:lvl3pPr>
              <a:defRPr sz="1800">
                <a:solidFill>
                  <a:schemeClr val="tx1">
                    <a:lumMod val="50000"/>
                    <a:lumOff val="50000"/>
                  </a:schemeClr>
                </a:solidFill>
                <a:latin typeface="Consolas" pitchFamily="49" charset="0"/>
                <a:cs typeface="Consolas" pitchFamily="49" charset="0"/>
              </a:defRPr>
            </a:lvl3pPr>
            <a:lvl4pPr>
              <a:defRPr sz="1600">
                <a:solidFill>
                  <a:schemeClr val="tx1">
                    <a:lumMod val="50000"/>
                    <a:lumOff val="50000"/>
                  </a:schemeClr>
                </a:solidFill>
                <a:latin typeface="Consolas" pitchFamily="49" charset="0"/>
                <a:cs typeface="Consolas" pitchFamily="49" charset="0"/>
              </a:defRPr>
            </a:lvl4pPr>
            <a:lvl5pPr>
              <a:defRPr sz="1600">
                <a:solidFill>
                  <a:schemeClr val="tx1">
                    <a:lumMod val="50000"/>
                    <a:lumOff val="50000"/>
                  </a:schemeClr>
                </a:solidFill>
                <a:latin typeface="Consolas" pitchFamily="49" charset="0"/>
                <a:cs typeface="Consolas" pitchFamily="49"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2_Section Header">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2457" y="1142985"/>
            <a:ext cx="10356454" cy="1362075"/>
          </a:xfrm>
        </p:spPr>
        <p:txBody>
          <a:bodyPr anchor="b"/>
          <a:lstStyle>
            <a:lvl1pPr algn="l">
              <a:defRPr sz="4000" b="1" cap="all">
                <a:solidFill>
                  <a:schemeClr val="bg1"/>
                </a:solidFill>
              </a:defRPr>
            </a:lvl1pPr>
          </a:lstStyle>
          <a:p>
            <a:r>
              <a:rPr lang="en-US" dirty="0"/>
              <a:t>Click to edit Master title style</a:t>
            </a:r>
            <a:endParaRPr lang="en-IN" dirty="0"/>
          </a:p>
        </p:txBody>
      </p:sp>
      <p:sp>
        <p:nvSpPr>
          <p:cNvPr id="3" name="Text Placeholder 2"/>
          <p:cNvSpPr>
            <a:spLocks noGrp="1"/>
          </p:cNvSpPr>
          <p:nvPr>
            <p:ph type="body" idx="1"/>
          </p:nvPr>
        </p:nvSpPr>
        <p:spPr>
          <a:xfrm>
            <a:off x="962457" y="2500307"/>
            <a:ext cx="10356454" cy="1500187"/>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2457" y="1142985"/>
            <a:ext cx="10356454" cy="1362075"/>
          </a:xfrm>
        </p:spPr>
        <p:txBody>
          <a:bodyPr anchor="b"/>
          <a:lstStyle>
            <a:lvl1pPr algn="l">
              <a:defRPr sz="4000" b="1" cap="all">
                <a:solidFill>
                  <a:schemeClr val="bg1"/>
                </a:solidFill>
              </a:defRPr>
            </a:lvl1pPr>
          </a:lstStyle>
          <a:p>
            <a:r>
              <a:rPr lang="en-US" dirty="0"/>
              <a:t>Click to edit Master title style</a:t>
            </a:r>
            <a:endParaRPr lang="en-IN" dirty="0"/>
          </a:p>
        </p:txBody>
      </p:sp>
      <p:sp>
        <p:nvSpPr>
          <p:cNvPr id="3" name="Text Placeholder 2"/>
          <p:cNvSpPr>
            <a:spLocks noGrp="1"/>
          </p:cNvSpPr>
          <p:nvPr>
            <p:ph type="body" idx="1"/>
          </p:nvPr>
        </p:nvSpPr>
        <p:spPr>
          <a:xfrm>
            <a:off x="962457" y="2500307"/>
            <a:ext cx="10356454" cy="1500187"/>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3_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2457" y="1142985"/>
            <a:ext cx="10356454" cy="1362075"/>
          </a:xfrm>
        </p:spPr>
        <p:txBody>
          <a:bodyPr anchor="b"/>
          <a:lstStyle>
            <a:lvl1pPr algn="l">
              <a:defRPr sz="4000" b="1" cap="all">
                <a:solidFill>
                  <a:schemeClr val="bg1"/>
                </a:solidFill>
              </a:defRPr>
            </a:lvl1pPr>
          </a:lstStyle>
          <a:p>
            <a:r>
              <a:rPr lang="en-US" dirty="0"/>
              <a:t>Click to edit Master title style</a:t>
            </a:r>
            <a:endParaRPr lang="en-IN" dirty="0"/>
          </a:p>
        </p:txBody>
      </p:sp>
      <p:sp>
        <p:nvSpPr>
          <p:cNvPr id="3" name="Text Placeholder 2"/>
          <p:cNvSpPr>
            <a:spLocks noGrp="1"/>
          </p:cNvSpPr>
          <p:nvPr>
            <p:ph type="body" idx="1"/>
          </p:nvPr>
        </p:nvSpPr>
        <p:spPr>
          <a:xfrm>
            <a:off x="962457" y="2500307"/>
            <a:ext cx="10356454" cy="1500187"/>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5">
            <a:lumMod val="60000"/>
            <a:lumOff val="40000"/>
          </a:schemeClr>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9423" y="548680"/>
            <a:ext cx="2084437" cy="2084437"/>
          </a:xfrm>
          <a:prstGeom prst="rect">
            <a:avLst/>
          </a:prstGeom>
        </p:spPr>
      </p:pic>
      <p:sp>
        <p:nvSpPr>
          <p:cNvPr id="5" name="Rounded Rectangle 4"/>
          <p:cNvSpPr/>
          <p:nvPr userDrawn="1"/>
        </p:nvSpPr>
        <p:spPr>
          <a:xfrm>
            <a:off x="3617126" y="1285860"/>
            <a:ext cx="7234338" cy="4643470"/>
          </a:xfrm>
          <a:prstGeom prst="roundRect">
            <a:avLst>
              <a:gd name="adj" fmla="val 767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a:spLocks noGrp="1"/>
          </p:cNvSpPr>
          <p:nvPr>
            <p:ph type="title" hasCustomPrompt="1"/>
          </p:nvPr>
        </p:nvSpPr>
        <p:spPr>
          <a:xfrm>
            <a:off x="3807504" y="1428737"/>
            <a:ext cx="6853583" cy="1362075"/>
          </a:xfrm>
        </p:spPr>
        <p:txBody>
          <a:bodyPr anchor="b"/>
          <a:lstStyle>
            <a:lvl1pPr algn="l">
              <a:defRPr sz="4000" b="1" cap="none">
                <a:solidFill>
                  <a:schemeClr val="accent1"/>
                </a:solidFill>
              </a:defRPr>
            </a:lvl1pPr>
          </a:lstStyle>
          <a:p>
            <a:r>
              <a:rPr lang="en-US" dirty="0"/>
              <a:t>Click to edit master title style</a:t>
            </a:r>
            <a:endParaRPr lang="en-IN" dirty="0"/>
          </a:p>
        </p:txBody>
      </p:sp>
      <p:sp>
        <p:nvSpPr>
          <p:cNvPr id="7" name="Text Placeholder 2"/>
          <p:cNvSpPr>
            <a:spLocks noGrp="1"/>
          </p:cNvSpPr>
          <p:nvPr>
            <p:ph type="body" idx="1"/>
          </p:nvPr>
        </p:nvSpPr>
        <p:spPr>
          <a:xfrm>
            <a:off x="3807504" y="2928935"/>
            <a:ext cx="6853583" cy="1500187"/>
          </a:xfrm>
        </p:spPr>
        <p:txBody>
          <a:bodyPr anchor="t"/>
          <a:lstStyle>
            <a:lvl1pPr marL="0" indent="0">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8" name="TextBox 7"/>
          <p:cNvSpPr txBox="1"/>
          <p:nvPr userDrawn="1"/>
        </p:nvSpPr>
        <p:spPr>
          <a:xfrm>
            <a:off x="1308941" y="4077072"/>
            <a:ext cx="1580882" cy="65335"/>
          </a:xfrm>
          <a:prstGeom prst="rect">
            <a:avLst/>
          </a:prstGeom>
          <a:noFill/>
        </p:spPr>
        <p:txBody>
          <a:bodyPr wrap="none" rtlCol="0">
            <a:spAutoFit/>
          </a:bodyPr>
          <a:lstStyle/>
          <a:p>
            <a:r>
              <a:rPr lang="en-US" sz="4000" b="1" dirty="0">
                <a:latin typeface="Segoe UI" pitchFamily="34" charset="0"/>
                <a:ea typeface="Segoe UI" pitchFamily="34" charset="0"/>
                <a:cs typeface="Segoe UI" pitchFamily="34" charset="0"/>
              </a:rPr>
              <a:t>Video</a:t>
            </a:r>
            <a:endParaRPr lang="en-IN" sz="4000" b="1" dirty="0">
              <a:latin typeface="Segoe UI" pitchFamily="34" charset="0"/>
              <a:ea typeface="Segoe UI" pitchFamily="34" charset="0"/>
              <a:cs typeface="Segoe UI"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ection Header">
    <p:bg>
      <p:bgPr>
        <a:solidFill>
          <a:schemeClr val="accent3">
            <a:lumMod val="60000"/>
            <a:lumOff val="40000"/>
          </a:schemeClr>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76721" y="-747464"/>
            <a:ext cx="4571789" cy="4647117"/>
          </a:xfrm>
          <a:prstGeom prst="rect">
            <a:avLst/>
          </a:prstGeom>
        </p:spPr>
      </p:pic>
      <p:sp>
        <p:nvSpPr>
          <p:cNvPr id="5" name="Rounded Rectangle 4"/>
          <p:cNvSpPr/>
          <p:nvPr userDrawn="1"/>
        </p:nvSpPr>
        <p:spPr>
          <a:xfrm>
            <a:off x="3617126" y="1285860"/>
            <a:ext cx="7234338" cy="4643470"/>
          </a:xfrm>
          <a:prstGeom prst="roundRect">
            <a:avLst>
              <a:gd name="adj" fmla="val 767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a:spLocks noGrp="1"/>
          </p:cNvSpPr>
          <p:nvPr>
            <p:ph type="title" hasCustomPrompt="1"/>
          </p:nvPr>
        </p:nvSpPr>
        <p:spPr>
          <a:xfrm>
            <a:off x="3807504" y="1428737"/>
            <a:ext cx="6853583" cy="1362075"/>
          </a:xfrm>
        </p:spPr>
        <p:txBody>
          <a:bodyPr anchor="b"/>
          <a:lstStyle>
            <a:lvl1pPr algn="l">
              <a:defRPr sz="4000" b="1" cap="none">
                <a:solidFill>
                  <a:schemeClr val="accent1"/>
                </a:solidFill>
              </a:defRPr>
            </a:lvl1pPr>
          </a:lstStyle>
          <a:p>
            <a:r>
              <a:rPr lang="en-US" dirty="0"/>
              <a:t>Click to edit master title style</a:t>
            </a:r>
            <a:endParaRPr lang="en-IN" dirty="0"/>
          </a:p>
        </p:txBody>
      </p:sp>
      <p:sp>
        <p:nvSpPr>
          <p:cNvPr id="7" name="Text Placeholder 2"/>
          <p:cNvSpPr>
            <a:spLocks noGrp="1"/>
          </p:cNvSpPr>
          <p:nvPr>
            <p:ph type="body" idx="1"/>
          </p:nvPr>
        </p:nvSpPr>
        <p:spPr>
          <a:xfrm>
            <a:off x="3807504" y="2928935"/>
            <a:ext cx="6853583" cy="1500187"/>
          </a:xfrm>
        </p:spPr>
        <p:txBody>
          <a:bodyPr anchor="t"/>
          <a:lstStyle>
            <a:lvl1pPr marL="0" indent="0">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8" name="TextBox 7"/>
          <p:cNvSpPr txBox="1"/>
          <p:nvPr userDrawn="1"/>
        </p:nvSpPr>
        <p:spPr>
          <a:xfrm>
            <a:off x="1276071" y="4075179"/>
            <a:ext cx="1624163" cy="707886"/>
          </a:xfrm>
          <a:prstGeom prst="rect">
            <a:avLst/>
          </a:prstGeom>
          <a:noFill/>
        </p:spPr>
        <p:txBody>
          <a:bodyPr wrap="none" rtlCol="0">
            <a:spAutoFit/>
          </a:bodyPr>
          <a:lstStyle/>
          <a:p>
            <a:r>
              <a:rPr lang="en-US" sz="4000" b="1" dirty="0">
                <a:latin typeface="Segoe UI" pitchFamily="34" charset="0"/>
                <a:ea typeface="Segoe UI" pitchFamily="34" charset="0"/>
                <a:cs typeface="Segoe UI" pitchFamily="34" charset="0"/>
              </a:rPr>
              <a:t>Demo</a:t>
            </a:r>
            <a:endParaRPr lang="en-IN" sz="4000" b="1" dirty="0">
              <a:latin typeface="Segoe UI" pitchFamily="34" charset="0"/>
              <a:ea typeface="Segoe UI" pitchFamily="34" charset="0"/>
              <a:cs typeface="Segoe UI"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203" y="1600201"/>
            <a:ext cx="538129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p:nvPr>
        </p:nvSpPr>
        <p:spPr>
          <a:xfrm>
            <a:off x="6193566" y="1600201"/>
            <a:ext cx="538129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203" y="274638"/>
            <a:ext cx="11003771" cy="1143000"/>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609203" y="1600201"/>
            <a:ext cx="10965657"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5" name="Picture 4"/>
          <p:cNvPicPr>
            <a:picLocks noChangeAspect="1"/>
          </p:cNvPicPr>
          <p:nvPr userDrawn="1"/>
        </p:nvPicPr>
        <p:blipFill rotWithShape="1">
          <a:blip r:embed="rId20" cstate="print">
            <a:extLst>
              <a:ext uri="{28A0092B-C50C-407E-A947-70E740481C1C}">
                <a14:useLocalDpi xmlns:a14="http://schemas.microsoft.com/office/drawing/2010/main"/>
              </a:ext>
            </a:extLst>
          </a:blip>
          <a:srcRect t="-4545"/>
          <a:stretch/>
        </p:blipFill>
        <p:spPr>
          <a:xfrm>
            <a:off x="10988575" y="5532314"/>
            <a:ext cx="1475872" cy="1656184"/>
          </a:xfrm>
          <a:prstGeom prst="rect">
            <a:avLst/>
          </a:prstGeom>
        </p:spPr>
      </p:pic>
      <p:sp>
        <p:nvSpPr>
          <p:cNvPr id="6" name="TextBox 5"/>
          <p:cNvSpPr txBox="1"/>
          <p:nvPr userDrawn="1"/>
        </p:nvSpPr>
        <p:spPr>
          <a:xfrm>
            <a:off x="7388175" y="6594648"/>
            <a:ext cx="3735318" cy="230832"/>
          </a:xfrm>
          <a:prstGeom prst="rect">
            <a:avLst/>
          </a:prstGeom>
          <a:noFill/>
        </p:spPr>
        <p:txBody>
          <a:bodyPr wrap="none" rtlCol="0">
            <a:spAutoFit/>
          </a:bodyPr>
          <a:lstStyle/>
          <a:p>
            <a:r>
              <a:rPr lang="en-US" sz="900" dirty="0"/>
              <a:t>Data Platform </a:t>
            </a:r>
            <a:r>
              <a:rPr lang="en-US" sz="900"/>
              <a:t>Summit 2018 </a:t>
            </a:r>
            <a:r>
              <a:rPr lang="en-US" sz="900" dirty="0"/>
              <a:t>is a</a:t>
            </a:r>
            <a:r>
              <a:rPr lang="en-US" sz="900" baseline="0" dirty="0"/>
              <a:t> community initiative by eDominer Systems </a:t>
            </a:r>
            <a:endParaRPr lang="en-US" sz="9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61" r:id="rId4"/>
    <p:sldLayoutId id="2147483660" r:id="rId5"/>
    <p:sldLayoutId id="2147483662" r:id="rId6"/>
    <p:sldLayoutId id="2147483651" r:id="rId7"/>
    <p:sldLayoutId id="2147483665"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4" r:id="rId17"/>
    <p:sldLayoutId id="2147483666" r:id="rId18"/>
  </p:sldLayoutIdLst>
  <p:txStyles>
    <p:titleStyle>
      <a:lvl1pPr algn="l" defTabSz="914400" rtl="0" eaLnBrk="1" latinLnBrk="0" hangingPunct="1">
        <a:spcBef>
          <a:spcPct val="0"/>
        </a:spcBef>
        <a:buNone/>
        <a:defRPr sz="3800" kern="1200">
          <a:solidFill>
            <a:srgbClr val="C00000"/>
          </a:solidFill>
          <a:latin typeface="Segoe UI"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2600" kern="1200">
          <a:solidFill>
            <a:schemeClr val="tx1">
              <a:lumMod val="85000"/>
              <a:lumOff val="15000"/>
            </a:schemeClr>
          </a:solidFill>
          <a:latin typeface="Segoe UI"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lumMod val="85000"/>
              <a:lumOff val="15000"/>
            </a:schemeClr>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200" kern="1200">
          <a:solidFill>
            <a:schemeClr val="tx1">
              <a:lumMod val="85000"/>
              <a:lumOff val="15000"/>
            </a:schemeClr>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100" kern="1200">
          <a:solidFill>
            <a:schemeClr val="tx1">
              <a:lumMod val="85000"/>
              <a:lumOff val="15000"/>
            </a:schemeClr>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www.sqlskills.com/blogs/paul/category/checkdb-from-every-angle" TargetMode="External"/><Relationship Id="rId2" Type="http://schemas.openxmlformats.org/officeDocument/2006/relationships/hyperlink" Target="http://stevestedman.com/category/corruption" TargetMode="External"/><Relationship Id="rId1" Type="http://schemas.openxmlformats.org/officeDocument/2006/relationships/slideLayout" Target="../slideLayouts/slideLayout2.xml"/><Relationship Id="rId6" Type="http://schemas.openxmlformats.org/officeDocument/2006/relationships/hyperlink" Target="http://minionware.net/checkdb" TargetMode="External"/><Relationship Id="rId5" Type="http://schemas.openxmlformats.org/officeDocument/2006/relationships/hyperlink" Target="http://minionware.net/backup" TargetMode="External"/><Relationship Id="rId4" Type="http://schemas.openxmlformats.org/officeDocument/2006/relationships/hyperlink" Target="http://www.sqlsoldier.com/wp/tag/31daysofdisasterrecovery"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xvi32.en.softonic.com/download" TargetMode="External"/><Relationship Id="rId2" Type="http://schemas.openxmlformats.org/officeDocument/2006/relationships/hyperlink" Target="http://improve.dk/category/SQL%20Server%20-%20OrcaMDF/" TargetMode="External"/><Relationship Id="rId1" Type="http://schemas.openxmlformats.org/officeDocument/2006/relationships/slideLayout" Target="../slideLayouts/slideLayout2.xml"/><Relationship Id="rId5" Type="http://schemas.openxmlformats.org/officeDocument/2006/relationships/hyperlink" Target="http://pluralsight.com/training/Courses/TableOfContents/sqlserver-database-corruption" TargetMode="External"/><Relationship Id="rId4" Type="http://schemas.openxmlformats.org/officeDocument/2006/relationships/hyperlink" Target="https://mh-nexus.de/en/hxd/"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hyperlink" Target="http://www.dataplatformgeeks.com/" TargetMode="Externa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tif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Database Corruption</a:t>
            </a:r>
          </a:p>
        </p:txBody>
      </p:sp>
      <p:sp>
        <p:nvSpPr>
          <p:cNvPr id="3" name="Subtitle 2"/>
          <p:cNvSpPr>
            <a:spLocks noGrp="1"/>
          </p:cNvSpPr>
          <p:nvPr>
            <p:ph type="subTitle" idx="1"/>
          </p:nvPr>
        </p:nvSpPr>
        <p:spPr>
          <a:xfrm>
            <a:off x="380712" y="2357430"/>
            <a:ext cx="6377640" cy="1143008"/>
          </a:xfrm>
        </p:spPr>
        <p:txBody>
          <a:bodyPr/>
          <a:lstStyle/>
          <a:p>
            <a:r>
              <a:rPr lang="en-IN" dirty="0"/>
              <a:t>Advanced Recovery </a:t>
            </a:r>
            <a:r>
              <a:rPr lang="en-AU" dirty="0"/>
              <a:t>Techniques</a:t>
            </a:r>
            <a:endParaRPr lang="en-IN" dirty="0"/>
          </a:p>
          <a:p>
            <a:endParaRPr lang="en-IN" dirty="0"/>
          </a:p>
        </p:txBody>
      </p:sp>
      <p:sp>
        <p:nvSpPr>
          <p:cNvPr id="4" name="Subtitle 5"/>
          <p:cNvSpPr txBox="1">
            <a:spLocks/>
          </p:cNvSpPr>
          <p:nvPr/>
        </p:nvSpPr>
        <p:spPr>
          <a:xfrm>
            <a:off x="380713" y="3214686"/>
            <a:ext cx="3930390" cy="642942"/>
          </a:xfrm>
          <a:prstGeom prst="rect">
            <a:avLst/>
          </a:prstGeom>
        </p:spPr>
        <p:txBody>
          <a:bodyPr vert="horz" lIns="91440" tIns="45720" rIns="91440" bIns="45720" rtlCol="0" anchor="t" anchorCtr="0">
            <a:noAutofit/>
          </a:bodyPr>
          <a:lstStyle>
            <a:lvl1pPr marL="0" indent="0" algn="l" defTabSz="457200" rtl="0" eaLnBrk="1" latinLnBrk="0" hangingPunct="1">
              <a:lnSpc>
                <a:spcPts val="2800"/>
              </a:lnSpc>
              <a:spcBef>
                <a:spcPts val="500"/>
              </a:spcBef>
              <a:spcAft>
                <a:spcPts val="800"/>
              </a:spcAft>
              <a:buFont typeface="Arial"/>
              <a:buNone/>
              <a:defRPr sz="2400" kern="1200">
                <a:solidFill>
                  <a:schemeClr val="accent6">
                    <a:lumMod val="75000"/>
                  </a:schemeClr>
                </a:solidFill>
                <a:latin typeface="Arial"/>
                <a:ea typeface="+mn-ea"/>
                <a:cs typeface="Arial"/>
              </a:defRPr>
            </a:lvl1pPr>
            <a:lvl2pPr marL="457200" indent="0" algn="ctr" defTabSz="457200" rtl="0" eaLnBrk="1" latinLnBrk="0" hangingPunct="1">
              <a:lnSpc>
                <a:spcPts val="2500"/>
              </a:lnSpc>
              <a:spcBef>
                <a:spcPts val="200"/>
              </a:spcBef>
              <a:spcAft>
                <a:spcPts val="200"/>
              </a:spcAft>
              <a:buFont typeface="Arial"/>
              <a:buNone/>
              <a:defRPr sz="2400" kern="1200">
                <a:solidFill>
                  <a:schemeClr val="tx1">
                    <a:tint val="75000"/>
                  </a:schemeClr>
                </a:solidFill>
                <a:latin typeface="Arial"/>
                <a:ea typeface="+mn-ea"/>
                <a:cs typeface="Arial"/>
              </a:defRPr>
            </a:lvl2pPr>
            <a:lvl3pPr marL="914400" indent="0" algn="ctr" defTabSz="457200" rtl="0" eaLnBrk="1" latinLnBrk="0" hangingPunct="1">
              <a:spcBef>
                <a:spcPct val="20000"/>
              </a:spcBef>
              <a:buSzPct val="100000"/>
              <a:buFont typeface="Arial"/>
              <a:buNone/>
              <a:defRPr sz="2000" kern="1200">
                <a:solidFill>
                  <a:schemeClr val="tx1">
                    <a:tint val="75000"/>
                  </a:schemeClr>
                </a:solidFill>
                <a:latin typeface="Arial"/>
                <a:ea typeface="+mn-ea"/>
                <a:cs typeface="Arial"/>
              </a:defRPr>
            </a:lvl3pPr>
            <a:lvl4pPr marL="1371600" indent="0" algn="ctr" defTabSz="442913" rtl="0" eaLnBrk="1" latinLnBrk="0" hangingPunct="1">
              <a:spcBef>
                <a:spcPct val="20000"/>
              </a:spcBef>
              <a:buFont typeface="Arial"/>
              <a:buNone/>
              <a:defRPr sz="2000" kern="1200">
                <a:solidFill>
                  <a:schemeClr val="tx1">
                    <a:tint val="75000"/>
                  </a:schemeClr>
                </a:solidFill>
                <a:latin typeface="Arial"/>
                <a:ea typeface="+mn-ea"/>
                <a:cs typeface="Arial"/>
              </a:defRPr>
            </a:lvl4pPr>
            <a:lvl5pPr marL="1828800" indent="0" algn="ctr" defTabSz="457200" rtl="0" eaLnBrk="1" latinLnBrk="0" hangingPunct="1">
              <a:spcBef>
                <a:spcPct val="20000"/>
              </a:spcBef>
              <a:buFont typeface="Arial"/>
              <a:buNone/>
              <a:defRPr sz="2000" kern="1200">
                <a:solidFill>
                  <a:schemeClr val="tx1">
                    <a:tint val="75000"/>
                  </a:schemeClr>
                </a:solidFill>
                <a:latin typeface="Arial"/>
                <a:ea typeface="+mn-ea"/>
                <a:cs typeface="Arial"/>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100000"/>
              </a:lnSpc>
              <a:spcBef>
                <a:spcPts val="0"/>
              </a:spcBef>
              <a:spcAft>
                <a:spcPts val="0"/>
              </a:spcAft>
            </a:pPr>
            <a:r>
              <a:rPr lang="en-US" sz="1600" b="1" dirty="0">
                <a:solidFill>
                  <a:schemeClr val="tx1">
                    <a:lumMod val="50000"/>
                    <a:lumOff val="50000"/>
                  </a:schemeClr>
                </a:solidFill>
                <a:latin typeface="Segoe UI" pitchFamily="34" charset="0"/>
                <a:ea typeface="Segoe UI" pitchFamily="34" charset="0"/>
                <a:cs typeface="Segoe UI" pitchFamily="34" charset="0"/>
              </a:rPr>
              <a:t>Patrick Flynn </a:t>
            </a:r>
            <a:endParaRPr lang="en-US" sz="1600" dirty="0">
              <a:solidFill>
                <a:schemeClr val="tx1">
                  <a:lumMod val="50000"/>
                  <a:lumOff val="50000"/>
                </a:schemeClr>
              </a:solidFill>
              <a:latin typeface="Segoe UI" pitchFamily="34" charset="0"/>
              <a:ea typeface="Segoe UI" pitchFamily="34" charset="0"/>
              <a:cs typeface="Segoe UI" pitchFamily="34" charset="0"/>
            </a:endParaRPr>
          </a:p>
          <a:p>
            <a:pPr>
              <a:lnSpc>
                <a:spcPct val="100000"/>
              </a:lnSpc>
              <a:spcBef>
                <a:spcPts val="0"/>
              </a:spcBef>
              <a:spcAft>
                <a:spcPts val="0"/>
              </a:spcAft>
            </a:pPr>
            <a:r>
              <a:rPr lang="en-US" sz="1600" dirty="0">
                <a:solidFill>
                  <a:schemeClr val="tx1">
                    <a:lumMod val="50000"/>
                    <a:lumOff val="50000"/>
                  </a:schemeClr>
                </a:solidFill>
                <a:latin typeface="Segoe UI" pitchFamily="34" charset="0"/>
                <a:ea typeface="Segoe UI" pitchFamily="34" charset="0"/>
                <a:cs typeface="Segoe UI" pitchFamily="34" charset="0"/>
              </a:rPr>
              <a:t>The Link Group</a:t>
            </a:r>
          </a:p>
        </p:txBody>
      </p:sp>
      <p:cxnSp>
        <p:nvCxnSpPr>
          <p:cNvPr id="6" name="Straight Connector 5"/>
          <p:cNvCxnSpPr/>
          <p:nvPr/>
        </p:nvCxnSpPr>
        <p:spPr>
          <a:xfrm>
            <a:off x="475900" y="3071811"/>
            <a:ext cx="4569056" cy="755"/>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667D9F7-DDD5-4F41-B963-CADA2F47D08E}"/>
              </a:ext>
            </a:extLst>
          </p:cNvPr>
          <p:cNvPicPr>
            <a:picLocks noChangeAspect="1"/>
          </p:cNvPicPr>
          <p:nvPr/>
        </p:nvPicPr>
        <p:blipFill>
          <a:blip r:embed="rId3"/>
          <a:stretch>
            <a:fillRect/>
          </a:stretch>
        </p:blipFill>
        <p:spPr>
          <a:xfrm>
            <a:off x="1616905" y="2286"/>
            <a:ext cx="9629503" cy="6853430"/>
          </a:xfrm>
          <a:prstGeom prst="rect">
            <a:avLst/>
          </a:prstGeom>
        </p:spPr>
      </p:pic>
      <p:sp>
        <p:nvSpPr>
          <p:cNvPr id="3" name="TextBox 2">
            <a:extLst>
              <a:ext uri="{FF2B5EF4-FFF2-40B4-BE49-F238E27FC236}">
                <a16:creationId xmlns:a16="http://schemas.microsoft.com/office/drawing/2014/main" id="{8C3B06A1-F334-4EB7-A3BC-37F07C79387F}"/>
              </a:ext>
            </a:extLst>
          </p:cNvPr>
          <p:cNvSpPr txBox="1"/>
          <p:nvPr/>
        </p:nvSpPr>
        <p:spPr>
          <a:xfrm>
            <a:off x="74832" y="328127"/>
            <a:ext cx="4075506" cy="1068754"/>
          </a:xfrm>
          <a:prstGeom prst="rect">
            <a:avLst/>
          </a:prstGeom>
          <a:noFill/>
        </p:spPr>
        <p:txBody>
          <a:bodyPr wrap="square" rtlCol="0">
            <a:spAutoFit/>
          </a:bodyPr>
          <a:lstStyle/>
          <a:p>
            <a:r>
              <a:rPr lang="en-AU" sz="2115" b="1" dirty="0"/>
              <a:t>Page Structure at Byte Level</a:t>
            </a:r>
          </a:p>
          <a:p>
            <a:endParaRPr lang="en-AU" sz="2115" b="1" dirty="0"/>
          </a:p>
          <a:p>
            <a:r>
              <a:rPr lang="en-AU" sz="2115" b="1" dirty="0"/>
              <a:t>Data Record</a:t>
            </a:r>
          </a:p>
        </p:txBody>
      </p:sp>
    </p:spTree>
    <p:extLst>
      <p:ext uri="{BB962C8B-B14F-4D97-AF65-F5344CB8AC3E}">
        <p14:creationId xmlns:p14="http://schemas.microsoft.com/office/powerpoint/2010/main" val="1071388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C025D2F-48EF-43B0-A0B7-A62380B36672}" type="slidenum">
              <a:rPr lang="en-US" smtClean="0"/>
              <a:t>11</a:t>
            </a:fld>
            <a:endParaRPr lang="en-US"/>
          </a:p>
        </p:txBody>
      </p:sp>
      <p:sp>
        <p:nvSpPr>
          <p:cNvPr id="2" name="Title 1"/>
          <p:cNvSpPr>
            <a:spLocks noGrp="1"/>
          </p:cNvSpPr>
          <p:nvPr>
            <p:ph type="title" idx="4294967295"/>
          </p:nvPr>
        </p:nvSpPr>
        <p:spPr>
          <a:xfrm>
            <a:off x="94" y="41946"/>
            <a:ext cx="5194012" cy="705967"/>
          </a:xfrm>
        </p:spPr>
        <p:txBody>
          <a:bodyPr/>
          <a:lstStyle/>
          <a:p>
            <a:r>
              <a:rPr lang="en-US" sz="2399" dirty="0">
                <a:solidFill>
                  <a:schemeClr val="tx2"/>
                </a:solidFill>
              </a:rPr>
              <a:t>  </a:t>
            </a:r>
            <a:r>
              <a:rPr lang="en-US" sz="3807" b="1" dirty="0">
                <a:solidFill>
                  <a:schemeClr val="tx2"/>
                </a:solidFill>
              </a:rPr>
              <a:t>Tools of Choice</a:t>
            </a:r>
          </a:p>
        </p:txBody>
      </p:sp>
      <p:sp>
        <p:nvSpPr>
          <p:cNvPr id="3" name="Hexagon 2"/>
          <p:cNvSpPr/>
          <p:nvPr/>
        </p:nvSpPr>
        <p:spPr>
          <a:xfrm>
            <a:off x="1663947" y="2903405"/>
            <a:ext cx="3214424" cy="1264509"/>
          </a:xfrm>
          <a:prstGeom prst="hexagon">
            <a:avLst/>
          </a:prstGeom>
          <a:solidFill>
            <a:srgbClr val="FFFF00">
              <a:alpha val="57000"/>
            </a:srgbClr>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b="1" dirty="0">
                <a:solidFill>
                  <a:srgbClr val="FF0000"/>
                </a:solidFill>
              </a:rPr>
              <a:t>DBCC IND</a:t>
            </a:r>
          </a:p>
        </p:txBody>
      </p:sp>
      <p:sp>
        <p:nvSpPr>
          <p:cNvPr id="111" name="Hexagon 110"/>
          <p:cNvSpPr/>
          <p:nvPr/>
        </p:nvSpPr>
        <p:spPr>
          <a:xfrm>
            <a:off x="7039974" y="2751921"/>
            <a:ext cx="2951497" cy="1264509"/>
          </a:xfrm>
          <a:prstGeom prst="hexagon">
            <a:avLst/>
          </a:prstGeom>
          <a:solidFill>
            <a:srgbClr val="FFFF00">
              <a:alpha val="57000"/>
            </a:srgbClr>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b="1" dirty="0">
                <a:solidFill>
                  <a:srgbClr val="FF0000"/>
                </a:solidFill>
              </a:rPr>
              <a:t>DBCC PAGE</a:t>
            </a:r>
          </a:p>
        </p:txBody>
      </p:sp>
      <p:sp>
        <p:nvSpPr>
          <p:cNvPr id="120" name="Hexagon 119"/>
          <p:cNvSpPr/>
          <p:nvPr/>
        </p:nvSpPr>
        <p:spPr>
          <a:xfrm>
            <a:off x="8663852" y="1104305"/>
            <a:ext cx="2075862" cy="988805"/>
          </a:xfrm>
          <a:prstGeom prst="hexagon">
            <a:avLst/>
          </a:prstGeom>
          <a:solidFill>
            <a:srgbClr val="FFFF00">
              <a:alpha val="57000"/>
            </a:srgbClr>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b="1" dirty="0" err="1">
                <a:solidFill>
                  <a:srgbClr val="FF0000"/>
                </a:solidFill>
              </a:rPr>
              <a:t>fn_dblog</a:t>
            </a:r>
            <a:endParaRPr lang="en-US" sz="1799" b="1" dirty="0">
              <a:solidFill>
                <a:srgbClr val="FF0000"/>
              </a:solidFill>
            </a:endParaRPr>
          </a:p>
        </p:txBody>
      </p:sp>
      <p:sp>
        <p:nvSpPr>
          <p:cNvPr id="125" name="Hexagon 124"/>
          <p:cNvSpPr/>
          <p:nvPr/>
        </p:nvSpPr>
        <p:spPr>
          <a:xfrm>
            <a:off x="4107590" y="1110365"/>
            <a:ext cx="3288564" cy="988805"/>
          </a:xfrm>
          <a:prstGeom prst="hexagon">
            <a:avLst/>
          </a:prstGeom>
          <a:solidFill>
            <a:srgbClr val="FFFF00">
              <a:alpha val="57000"/>
            </a:srgbClr>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b="1" dirty="0">
                <a:solidFill>
                  <a:srgbClr val="FF0000"/>
                </a:solidFill>
              </a:rPr>
              <a:t>DBCC CHECKDB</a:t>
            </a:r>
          </a:p>
        </p:txBody>
      </p:sp>
      <p:sp>
        <p:nvSpPr>
          <p:cNvPr id="128" name="Hexagon 127"/>
          <p:cNvSpPr/>
          <p:nvPr/>
        </p:nvSpPr>
        <p:spPr>
          <a:xfrm>
            <a:off x="217706" y="1104305"/>
            <a:ext cx="3181401" cy="988805"/>
          </a:xfrm>
          <a:prstGeom prst="hexagon">
            <a:avLst/>
          </a:prstGeom>
          <a:solidFill>
            <a:srgbClr val="FFFF00">
              <a:alpha val="57000"/>
            </a:srgbClr>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b="1" dirty="0">
                <a:solidFill>
                  <a:srgbClr val="FF0000"/>
                </a:solidFill>
              </a:rPr>
              <a:t>Hex Editors</a:t>
            </a:r>
          </a:p>
        </p:txBody>
      </p:sp>
      <p:sp>
        <p:nvSpPr>
          <p:cNvPr id="115" name="Hexagon 114"/>
          <p:cNvSpPr/>
          <p:nvPr/>
        </p:nvSpPr>
        <p:spPr>
          <a:xfrm>
            <a:off x="7108803" y="5102143"/>
            <a:ext cx="4048938" cy="988805"/>
          </a:xfrm>
          <a:prstGeom prst="hexagon">
            <a:avLst/>
          </a:prstGeom>
          <a:solidFill>
            <a:srgbClr val="FFFF00">
              <a:alpha val="57000"/>
            </a:srgbClr>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b="1" dirty="0" err="1">
                <a:solidFill>
                  <a:srgbClr val="FF0000"/>
                </a:solidFill>
              </a:rPr>
              <a:t>sys.fn_PhysLocFormatter</a:t>
            </a:r>
            <a:endParaRPr lang="en-US" sz="1799" b="1" dirty="0">
              <a:solidFill>
                <a:srgbClr val="FF0000"/>
              </a:solidFill>
            </a:endParaRPr>
          </a:p>
        </p:txBody>
      </p:sp>
      <p:sp>
        <p:nvSpPr>
          <p:cNvPr id="122" name="Hexagon 121"/>
          <p:cNvSpPr/>
          <p:nvPr/>
        </p:nvSpPr>
        <p:spPr>
          <a:xfrm>
            <a:off x="267281" y="5102143"/>
            <a:ext cx="5651764" cy="988805"/>
          </a:xfrm>
          <a:prstGeom prst="hexagon">
            <a:avLst/>
          </a:prstGeom>
          <a:solidFill>
            <a:srgbClr val="FFFF00">
              <a:alpha val="57000"/>
            </a:srgbClr>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b="1" dirty="0" err="1">
                <a:solidFill>
                  <a:srgbClr val="FF0000"/>
                </a:solidFill>
              </a:rPr>
              <a:t>sys.system_internals_partition_columns</a:t>
            </a:r>
            <a:endParaRPr lang="en-US" sz="1799" b="1" dirty="0">
              <a:solidFill>
                <a:srgbClr val="FF0000"/>
              </a:solidFill>
            </a:endParaRPr>
          </a:p>
        </p:txBody>
      </p:sp>
    </p:spTree>
    <p:extLst>
      <p:ext uri="{BB962C8B-B14F-4D97-AF65-F5344CB8AC3E}">
        <p14:creationId xmlns:p14="http://schemas.microsoft.com/office/powerpoint/2010/main" val="269533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Aim is to avoid this Scenario</a:t>
            </a:r>
          </a:p>
        </p:txBody>
      </p:sp>
      <p:pic>
        <p:nvPicPr>
          <p:cNvPr id="4" name="Content Placeholder 3"/>
          <p:cNvPicPr>
            <a:picLocks noGrp="1" noChangeAspect="1"/>
          </p:cNvPicPr>
          <p:nvPr>
            <p:ph idx="1"/>
          </p:nvPr>
        </p:nvPicPr>
        <p:blipFill>
          <a:blip r:embed="rId3"/>
          <a:stretch>
            <a:fillRect/>
          </a:stretch>
        </p:blipFill>
        <p:spPr>
          <a:xfrm>
            <a:off x="98864" y="1723439"/>
            <a:ext cx="11988014" cy="3729604"/>
          </a:xfrm>
        </p:spPr>
      </p:pic>
    </p:spTree>
    <p:extLst>
      <p:ext uri="{BB962C8B-B14F-4D97-AF65-F5344CB8AC3E}">
        <p14:creationId xmlns:p14="http://schemas.microsoft.com/office/powerpoint/2010/main" val="424461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CORRUPTION DEMOS</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979973" y="276741"/>
            <a:ext cx="8224116" cy="1142238"/>
          </a:xfrm>
          <a:prstGeom prst="rect">
            <a:avLst/>
          </a:prstGeom>
        </p:spPr>
        <p:txBody>
          <a:bodyPr/>
          <a:lstStyle>
            <a:lvl1pPr algn="l" defTabSz="457200" rtl="0" eaLnBrk="1" latinLnBrk="0" hangingPunct="1">
              <a:spcBef>
                <a:spcPct val="0"/>
              </a:spcBef>
              <a:buNone/>
              <a:defRPr sz="3500" b="0" i="0" kern="1200">
                <a:solidFill>
                  <a:srgbClr val="19405F"/>
                </a:solidFill>
                <a:latin typeface="Source Sans Pro Light"/>
                <a:ea typeface="+mj-ea"/>
                <a:cs typeface="Source Sans Pro Light"/>
              </a:defRPr>
            </a:lvl1pPr>
          </a:lstStyle>
          <a:p>
            <a:r>
              <a:rPr lang="en-US" sz="3497" dirty="0"/>
              <a:t>In Summary</a:t>
            </a:r>
          </a:p>
        </p:txBody>
      </p:sp>
      <p:sp>
        <p:nvSpPr>
          <p:cNvPr id="4" name="Content Placeholder 2"/>
          <p:cNvSpPr txBox="1">
            <a:spLocks/>
          </p:cNvSpPr>
          <p:nvPr/>
        </p:nvSpPr>
        <p:spPr>
          <a:xfrm>
            <a:off x="1979973" y="1601419"/>
            <a:ext cx="8224116" cy="4522947"/>
          </a:xfrm>
          <a:prstGeom prst="rect">
            <a:avLst/>
          </a:prstGeom>
        </p:spPr>
        <p:txBody>
          <a:bodyPr/>
          <a:lstStyle>
            <a:lvl1pPr marL="342900" indent="-342900" algn="l" defTabSz="457200" rtl="0" eaLnBrk="1" latinLnBrk="0" hangingPunct="1">
              <a:spcBef>
                <a:spcPct val="20000"/>
              </a:spcBef>
              <a:buClr>
                <a:schemeClr val="bg1">
                  <a:lumMod val="65000"/>
                </a:schemeClr>
              </a:buClr>
              <a:buFont typeface="Arial"/>
              <a:buChar char="•"/>
              <a:defRPr sz="3000" kern="1200">
                <a:solidFill>
                  <a:schemeClr val="tx2"/>
                </a:solidFill>
                <a:latin typeface="Source Sans Pro"/>
                <a:ea typeface="+mn-ea"/>
                <a:cs typeface="Source Sans Pro"/>
              </a:defRPr>
            </a:lvl1pPr>
            <a:lvl2pPr marL="742950" indent="-285750" algn="l" defTabSz="457200" rtl="0" eaLnBrk="1" latinLnBrk="0" hangingPunct="1">
              <a:spcBef>
                <a:spcPct val="20000"/>
              </a:spcBef>
              <a:buClr>
                <a:schemeClr val="bg1">
                  <a:lumMod val="65000"/>
                </a:schemeClr>
              </a:buClr>
              <a:buFont typeface="Arial"/>
              <a:buChar char="•"/>
              <a:defRPr sz="2600" kern="1200">
                <a:solidFill>
                  <a:schemeClr val="tx2"/>
                </a:solidFill>
                <a:latin typeface="Source Sans Pro"/>
                <a:ea typeface="+mn-ea"/>
                <a:cs typeface="Source Sans Pro"/>
              </a:defRPr>
            </a:lvl2pPr>
            <a:lvl3pPr marL="1143000" indent="-228600" algn="l" defTabSz="457200" rtl="0" eaLnBrk="1" latinLnBrk="0" hangingPunct="1">
              <a:spcBef>
                <a:spcPct val="20000"/>
              </a:spcBef>
              <a:buClr>
                <a:schemeClr val="bg1">
                  <a:lumMod val="65000"/>
                </a:schemeClr>
              </a:buClr>
              <a:buFont typeface="Arial"/>
              <a:buChar char="•"/>
              <a:defRPr sz="2200" kern="1200">
                <a:solidFill>
                  <a:schemeClr val="tx2"/>
                </a:solidFill>
                <a:latin typeface="Source Sans Pro"/>
                <a:ea typeface="+mn-ea"/>
                <a:cs typeface="Source Sans Pro"/>
              </a:defRPr>
            </a:lvl3pPr>
            <a:lvl4pPr marL="1600200" indent="-228600" algn="l" defTabSz="457200" rtl="0" eaLnBrk="1" latinLnBrk="0" hangingPunct="1">
              <a:spcBef>
                <a:spcPct val="20000"/>
              </a:spcBef>
              <a:buClr>
                <a:schemeClr val="bg1">
                  <a:lumMod val="65000"/>
                </a:schemeClr>
              </a:buClr>
              <a:buFont typeface="Arial"/>
              <a:buChar char="•"/>
              <a:defRPr sz="1800" kern="1200">
                <a:solidFill>
                  <a:schemeClr val="tx2"/>
                </a:solidFill>
                <a:latin typeface="Source Sans Pro"/>
                <a:ea typeface="+mn-ea"/>
                <a:cs typeface="Source Sans Pro"/>
              </a:defRPr>
            </a:lvl4pPr>
            <a:lvl5pPr marL="2057400" indent="-228600" algn="l" defTabSz="457200" rtl="0" eaLnBrk="1" latinLnBrk="0" hangingPunct="1">
              <a:spcBef>
                <a:spcPct val="20000"/>
              </a:spcBef>
              <a:buClr>
                <a:schemeClr val="bg1">
                  <a:lumMod val="65000"/>
                </a:schemeClr>
              </a:buClr>
              <a:buFont typeface="Arial"/>
              <a:buChar char="•"/>
              <a:defRPr sz="1600" kern="1200">
                <a:solidFill>
                  <a:schemeClr val="tx2"/>
                </a:solidFill>
                <a:latin typeface="Source Sans Pro"/>
                <a:ea typeface="+mn-ea"/>
                <a:cs typeface="Source Sans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998" dirty="0"/>
              <a:t>Take Backups (and test them </a:t>
            </a:r>
            <a:r>
              <a:rPr lang="en-US" sz="2998" dirty="0">
                <a:sym typeface="Wingdings" panose="05000000000000000000" pitchFamily="2" charset="2"/>
              </a:rPr>
              <a:t>)</a:t>
            </a:r>
          </a:p>
          <a:p>
            <a:r>
              <a:rPr lang="en-US" sz="2998" dirty="0"/>
              <a:t>Monitor for Corruption</a:t>
            </a:r>
          </a:p>
          <a:p>
            <a:r>
              <a:rPr lang="en-US" sz="2998" dirty="0"/>
              <a:t>Checksum is your Friend</a:t>
            </a:r>
          </a:p>
          <a:p>
            <a:r>
              <a:rPr lang="en-US" sz="2998" dirty="0"/>
              <a:t>Practice fixing corruption.</a:t>
            </a:r>
          </a:p>
          <a:p>
            <a:r>
              <a:rPr lang="en-US" sz="2998" dirty="0"/>
              <a:t>Don’t Panic ! </a:t>
            </a:r>
          </a:p>
          <a:p>
            <a:r>
              <a:rPr lang="en-US" sz="2998" dirty="0"/>
              <a:t>For more information see Resources pages</a:t>
            </a:r>
          </a:p>
          <a:p>
            <a:pPr marL="0" indent="0">
              <a:buNone/>
            </a:pPr>
            <a:endParaRPr lang="en-US" sz="2998" dirty="0"/>
          </a:p>
        </p:txBody>
      </p:sp>
    </p:spTree>
    <p:extLst>
      <p:ext uri="{BB962C8B-B14F-4D97-AF65-F5344CB8AC3E}">
        <p14:creationId xmlns:p14="http://schemas.microsoft.com/office/powerpoint/2010/main" val="422534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Resources</a:t>
            </a:r>
          </a:p>
        </p:txBody>
      </p:sp>
      <p:sp>
        <p:nvSpPr>
          <p:cNvPr id="3" name="Content Placeholder 2"/>
          <p:cNvSpPr>
            <a:spLocks noGrp="1"/>
          </p:cNvSpPr>
          <p:nvPr>
            <p:ph idx="1"/>
          </p:nvPr>
        </p:nvSpPr>
        <p:spPr/>
        <p:txBody>
          <a:bodyPr/>
          <a:lstStyle/>
          <a:p>
            <a:r>
              <a:rPr lang="en-AU" dirty="0"/>
              <a:t>Steve Stedman Corruption Challenge</a:t>
            </a:r>
          </a:p>
          <a:p>
            <a:r>
              <a:rPr lang="en-AU" sz="1399" dirty="0"/>
              <a:t>	</a:t>
            </a:r>
            <a:r>
              <a:rPr lang="en-AU" sz="1399" dirty="0">
                <a:hlinkClick r:id="rId2"/>
              </a:rPr>
              <a:t>http://stevestedman.com/category/corruption</a:t>
            </a:r>
            <a:endParaRPr lang="en-AU" sz="1399" dirty="0"/>
          </a:p>
          <a:p>
            <a:r>
              <a:rPr lang="en-AU" dirty="0"/>
              <a:t>SQL Skills – Paul S Randal</a:t>
            </a:r>
          </a:p>
          <a:p>
            <a:r>
              <a:rPr lang="en-AU" sz="1399" dirty="0"/>
              <a:t>	</a:t>
            </a:r>
            <a:r>
              <a:rPr lang="en-AU" sz="1399" dirty="0">
                <a:hlinkClick r:id="rId3"/>
              </a:rPr>
              <a:t>http://www.sqlskills.com/blogs/paul/category/checkdb-from-every-angle</a:t>
            </a:r>
            <a:endParaRPr lang="en-AU" sz="1399" dirty="0"/>
          </a:p>
          <a:p>
            <a:r>
              <a:rPr lang="en-AU" dirty="0" err="1"/>
              <a:t>SQLSoldier</a:t>
            </a:r>
            <a:r>
              <a:rPr lang="en-AU" dirty="0"/>
              <a:t> - Robert Davis</a:t>
            </a:r>
          </a:p>
          <a:p>
            <a:r>
              <a:rPr lang="en-AU" sz="1399" dirty="0">
                <a:hlinkClick r:id="rId4"/>
              </a:rPr>
              <a:t>http://www.sqlsoldier.com/wp/tag/31daysofdisasterrecovery</a:t>
            </a:r>
            <a:endParaRPr lang="en-AU" sz="1399" dirty="0"/>
          </a:p>
          <a:p>
            <a:r>
              <a:rPr lang="en-AU" dirty="0"/>
              <a:t>Minion Software – Backups and </a:t>
            </a:r>
            <a:r>
              <a:rPr lang="en-AU" dirty="0" err="1"/>
              <a:t>CheckDB</a:t>
            </a:r>
            <a:endParaRPr lang="en-AU" dirty="0"/>
          </a:p>
          <a:p>
            <a:r>
              <a:rPr lang="en-AU" dirty="0"/>
              <a:t>	</a:t>
            </a:r>
            <a:r>
              <a:rPr lang="en-AU" sz="1399" dirty="0">
                <a:hlinkClick r:id="rId5"/>
              </a:rPr>
              <a:t>http://minionware.net/backup</a:t>
            </a:r>
            <a:endParaRPr lang="en-AU" sz="1399" dirty="0"/>
          </a:p>
          <a:p>
            <a:r>
              <a:rPr lang="en-AU" sz="1399" dirty="0"/>
              <a:t>	</a:t>
            </a:r>
            <a:r>
              <a:rPr lang="en-AU" sz="1399" dirty="0">
                <a:hlinkClick r:id="rId6"/>
              </a:rPr>
              <a:t>http://minionware.net/checkdb</a:t>
            </a:r>
            <a:endParaRPr lang="en-AU" sz="1399" dirty="0"/>
          </a:p>
          <a:p>
            <a:r>
              <a:rPr lang="en-AU" sz="1399" dirty="0"/>
              <a:t>	</a:t>
            </a:r>
          </a:p>
          <a:p>
            <a:endParaRPr lang="en-AU" sz="1399" dirty="0"/>
          </a:p>
          <a:p>
            <a:endParaRPr lang="en-AU" sz="1399" dirty="0"/>
          </a:p>
        </p:txBody>
      </p:sp>
    </p:spTree>
    <p:extLst>
      <p:ext uri="{BB962C8B-B14F-4D97-AF65-F5344CB8AC3E}">
        <p14:creationId xmlns:p14="http://schemas.microsoft.com/office/powerpoint/2010/main" val="2120934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Resources cont.</a:t>
            </a:r>
          </a:p>
        </p:txBody>
      </p:sp>
      <p:sp>
        <p:nvSpPr>
          <p:cNvPr id="3" name="Content Placeholder 2"/>
          <p:cNvSpPr>
            <a:spLocks noGrp="1"/>
          </p:cNvSpPr>
          <p:nvPr>
            <p:ph idx="1"/>
          </p:nvPr>
        </p:nvSpPr>
        <p:spPr/>
        <p:txBody>
          <a:bodyPr/>
          <a:lstStyle/>
          <a:p>
            <a:r>
              <a:rPr lang="en-AU" dirty="0"/>
              <a:t>ORCA MDF – Mark S Rasmussen</a:t>
            </a:r>
          </a:p>
          <a:p>
            <a:r>
              <a:rPr lang="en-AU" sz="1399" dirty="0">
                <a:hlinkClick r:id="rId2"/>
              </a:rPr>
              <a:t>http://improve.dk/category/SQL%20Server%20-%20OrcaMDF/</a:t>
            </a:r>
            <a:endParaRPr lang="en-AU" sz="1399" dirty="0"/>
          </a:p>
          <a:p>
            <a:r>
              <a:rPr lang="en-AU" dirty="0"/>
              <a:t>Hex Editors </a:t>
            </a:r>
          </a:p>
          <a:p>
            <a:r>
              <a:rPr lang="en-AU" sz="1399" dirty="0"/>
              <a:t>	</a:t>
            </a:r>
            <a:r>
              <a:rPr lang="en-AU" sz="1399" dirty="0">
                <a:hlinkClick r:id="rId3"/>
              </a:rPr>
              <a:t>http://xvi32.en.softonic.com/download</a:t>
            </a:r>
            <a:endParaRPr lang="en-AU" sz="1399" dirty="0"/>
          </a:p>
          <a:p>
            <a:r>
              <a:rPr lang="en-AU" sz="1399" dirty="0"/>
              <a:t>	</a:t>
            </a:r>
            <a:r>
              <a:rPr lang="en-AU" sz="1399" dirty="0">
                <a:hlinkClick r:id="rId4"/>
              </a:rPr>
              <a:t>https://mh-nexus.de/en/hxd/</a:t>
            </a:r>
            <a:endParaRPr lang="en-AU" sz="1399" dirty="0"/>
          </a:p>
          <a:p>
            <a:endParaRPr lang="en-AU" sz="1399" dirty="0"/>
          </a:p>
          <a:p>
            <a:r>
              <a:rPr lang="en-AU" dirty="0" err="1"/>
              <a:t>Pluralsight</a:t>
            </a:r>
            <a:r>
              <a:rPr lang="en-AU" dirty="0"/>
              <a:t> </a:t>
            </a:r>
          </a:p>
          <a:p>
            <a:r>
              <a:rPr lang="en-AU" sz="1399" dirty="0"/>
              <a:t>	</a:t>
            </a:r>
            <a:r>
              <a:rPr lang="en-AU" sz="1399" b="1" dirty="0"/>
              <a:t>SQL Server: Detecting and Correcting Database Corruption</a:t>
            </a:r>
            <a:endParaRPr lang="en-AU" sz="1399" dirty="0"/>
          </a:p>
          <a:p>
            <a:r>
              <a:rPr lang="en-AU" sz="1399" dirty="0"/>
              <a:t>	</a:t>
            </a:r>
            <a:r>
              <a:rPr lang="en-AU" sz="1399" b="1" dirty="0">
                <a:hlinkClick r:id="rId5"/>
              </a:rPr>
              <a:t>SQL Server: Detecting and Recovering from Database Corruption</a:t>
            </a:r>
            <a:endParaRPr lang="en-AU" sz="1399" dirty="0"/>
          </a:p>
          <a:p>
            <a:endParaRPr lang="en-AU" sz="1399" dirty="0"/>
          </a:p>
          <a:p>
            <a:endParaRPr lang="en-AU" sz="1399" dirty="0"/>
          </a:p>
          <a:p>
            <a:endParaRPr lang="en-AU" sz="1399" dirty="0"/>
          </a:p>
        </p:txBody>
      </p:sp>
    </p:spTree>
    <p:extLst>
      <p:ext uri="{BB962C8B-B14F-4D97-AF65-F5344CB8AC3E}">
        <p14:creationId xmlns:p14="http://schemas.microsoft.com/office/powerpoint/2010/main" val="3956999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9423" y="2780928"/>
            <a:ext cx="5559471" cy="1351267"/>
          </a:xfrm>
          <a:prstGeom prst="rect">
            <a:avLst/>
          </a:prstGeom>
          <a:noFill/>
        </p:spPr>
        <p:txBody>
          <a:bodyPr wrap="none" rtlCol="0">
            <a:spAutoFit/>
          </a:bodyPr>
          <a:lstStyle/>
          <a:p>
            <a:pPr>
              <a:lnSpc>
                <a:spcPts val="2000"/>
              </a:lnSpc>
            </a:pPr>
            <a:r>
              <a:rPr lang="en-IN" sz="1500" dirty="0">
                <a:latin typeface="Segoe UI" pitchFamily="34" charset="0"/>
                <a:ea typeface="Segoe UI" pitchFamily="34" charset="0"/>
                <a:cs typeface="Segoe UI" pitchFamily="34" charset="0"/>
              </a:rPr>
              <a:t>Post your pics with hash tag </a:t>
            </a:r>
            <a:r>
              <a:rPr lang="en-IN" sz="1500" b="1" dirty="0">
                <a:latin typeface="Segoe UI" pitchFamily="34" charset="0"/>
                <a:ea typeface="Segoe UI" pitchFamily="34" charset="0"/>
                <a:cs typeface="Segoe UI" pitchFamily="34" charset="0"/>
              </a:rPr>
              <a:t>#DPS10 </a:t>
            </a:r>
            <a:r>
              <a:rPr lang="en-IN" sz="1500" dirty="0">
                <a:latin typeface="Segoe UI" pitchFamily="34" charset="0"/>
                <a:ea typeface="Segoe UI" pitchFamily="34" charset="0"/>
                <a:cs typeface="Segoe UI" pitchFamily="34" charset="0"/>
              </a:rPr>
              <a:t>and win some cool prizes</a:t>
            </a:r>
            <a:r>
              <a:rPr lang="en-IN" sz="1500" b="0" i="0" kern="1200" dirty="0">
                <a:solidFill>
                  <a:schemeClr val="tx1"/>
                </a:solidFill>
                <a:latin typeface="Segoe UI" pitchFamily="34" charset="0"/>
                <a:ea typeface="Segoe UI" pitchFamily="34" charset="0"/>
                <a:cs typeface="Segoe UI" pitchFamily="34" charset="0"/>
              </a:rPr>
              <a:t> </a:t>
            </a:r>
          </a:p>
          <a:p>
            <a:pPr>
              <a:lnSpc>
                <a:spcPts val="2000"/>
              </a:lnSpc>
            </a:pPr>
            <a:endParaRPr lang="en-IN" sz="1400" dirty="0">
              <a:latin typeface="Segoe UI" pitchFamily="34" charset="0"/>
              <a:ea typeface="Segoe UI" pitchFamily="34" charset="0"/>
              <a:cs typeface="Segoe UI" pitchFamily="34" charset="0"/>
            </a:endParaRPr>
          </a:p>
          <a:p>
            <a:pPr>
              <a:lnSpc>
                <a:spcPts val="2000"/>
              </a:lnSpc>
            </a:pPr>
            <a:endParaRPr lang="en-IN" sz="1400" dirty="0">
              <a:latin typeface="Segoe UI" pitchFamily="34" charset="0"/>
              <a:ea typeface="Segoe UI" pitchFamily="34" charset="0"/>
              <a:cs typeface="Segoe UI" pitchFamily="34" charset="0"/>
            </a:endParaRPr>
          </a:p>
          <a:p>
            <a:pPr>
              <a:lnSpc>
                <a:spcPts val="2000"/>
              </a:lnSpc>
            </a:pPr>
            <a:r>
              <a:rPr lang="en-IN" sz="1400" dirty="0">
                <a:latin typeface="Segoe UI" pitchFamily="34" charset="0"/>
                <a:ea typeface="Segoe UI" pitchFamily="34" charset="0"/>
                <a:cs typeface="Segoe UI" pitchFamily="34" charset="0"/>
              </a:rPr>
              <a:t>Join DataPlatformGeeks community. </a:t>
            </a:r>
            <a:r>
              <a:rPr lang="en-IN" sz="1400" dirty="0">
                <a:latin typeface="Segoe UI" pitchFamily="34" charset="0"/>
                <a:ea typeface="Segoe UI" pitchFamily="34" charset="0"/>
                <a:cs typeface="Segoe UI" pitchFamily="34" charset="0"/>
                <a:hlinkClick r:id="rId2"/>
              </a:rPr>
              <a:t>www.DataPlatformGeeks.com</a:t>
            </a:r>
            <a:endParaRPr lang="en-IN" sz="1400" dirty="0">
              <a:latin typeface="Segoe UI" pitchFamily="34" charset="0"/>
              <a:ea typeface="Segoe UI" pitchFamily="34" charset="0"/>
              <a:cs typeface="Segoe UI" pitchFamily="34" charset="0"/>
            </a:endParaRPr>
          </a:p>
          <a:p>
            <a:pPr>
              <a:lnSpc>
                <a:spcPts val="2000"/>
              </a:lnSpc>
            </a:pPr>
            <a:endParaRPr lang="en-IN" sz="1400" b="0" i="0" kern="1200" dirty="0">
              <a:solidFill>
                <a:schemeClr val="tx1"/>
              </a:solidFill>
              <a:latin typeface="Segoe UI" pitchFamily="34" charset="0"/>
              <a:ea typeface="Segoe UI" pitchFamily="34" charset="0"/>
              <a:cs typeface="Segoe UI"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037" y="2701922"/>
            <a:ext cx="4399411" cy="761472"/>
          </a:xfrm>
        </p:spPr>
        <p:txBody>
          <a:bodyPr>
            <a:normAutofit fontScale="90000"/>
          </a:bodyPr>
          <a:lstStyle/>
          <a:p>
            <a:r>
              <a:rPr lang="en-AU" dirty="0">
                <a:solidFill>
                  <a:schemeClr val="tx1"/>
                </a:solidFill>
              </a:rPr>
              <a:t>Patrick Flynn</a:t>
            </a:r>
            <a:br>
              <a:rPr lang="en-AU" dirty="0">
                <a:solidFill>
                  <a:schemeClr val="bg1"/>
                </a:solidFill>
              </a:rPr>
            </a:br>
            <a:r>
              <a:rPr lang="en-AU" sz="2538" dirty="0">
                <a:solidFill>
                  <a:schemeClr val="tx1"/>
                </a:solidFill>
              </a:rPr>
              <a:t>SQL Server DBA </a:t>
            </a:r>
            <a:br>
              <a:rPr lang="en-AU" sz="2538" dirty="0">
                <a:solidFill>
                  <a:schemeClr val="tx1"/>
                </a:solidFill>
              </a:rPr>
            </a:br>
            <a:r>
              <a:rPr lang="en-AU" sz="2538" dirty="0">
                <a:solidFill>
                  <a:schemeClr val="tx1"/>
                </a:solidFill>
              </a:rPr>
              <a:t>Link Group Australia </a:t>
            </a:r>
            <a:r>
              <a:rPr lang="en-AU" sz="2538" dirty="0">
                <a:solidFill>
                  <a:schemeClr val="bg1"/>
                </a:solidFill>
              </a:rPr>
              <a:t>Group</a:t>
            </a:r>
          </a:p>
        </p:txBody>
      </p:sp>
      <p:pic>
        <p:nvPicPr>
          <p:cNvPr id="6" name="Picture 3" descr="twitter.png">
            <a:extLst>
              <a:ext uri="{FF2B5EF4-FFF2-40B4-BE49-F238E27FC236}">
                <a16:creationId xmlns:a16="http://schemas.microsoft.com/office/drawing/2014/main" id="{F1A0D8C8-F8CE-6547-8D2C-D694C5F991F3}"/>
              </a:ext>
            </a:extLst>
          </p:cNvPr>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626944" y="4649751"/>
            <a:ext cx="671782" cy="6419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F76FA936-393D-E243-8CA0-3F4D1911C0DF}"/>
              </a:ext>
            </a:extLst>
          </p:cNvPr>
          <p:cNvSpPr>
            <a:spLocks noChangeArrowheads="1"/>
          </p:cNvSpPr>
          <p:nvPr/>
        </p:nvSpPr>
        <p:spPr bwMode="auto">
          <a:xfrm>
            <a:off x="746907" y="4604354"/>
            <a:ext cx="2236347" cy="5745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lvl="1">
              <a:lnSpc>
                <a:spcPct val="120000"/>
              </a:lnSpc>
              <a:spcBef>
                <a:spcPts val="1499"/>
              </a:spcBef>
            </a:pPr>
            <a:r>
              <a:rPr lang="en-GB" sz="2798" dirty="0">
                <a:solidFill>
                  <a:schemeClr val="bg1"/>
                </a:solidFill>
              </a:rPr>
              <a:t> </a:t>
            </a:r>
            <a:r>
              <a:rPr lang="en-GB" sz="1692" dirty="0"/>
              <a:t>@sqllensman</a:t>
            </a:r>
          </a:p>
        </p:txBody>
      </p:sp>
      <p:sp>
        <p:nvSpPr>
          <p:cNvPr id="9" name="Rectangle 12">
            <a:extLst>
              <a:ext uri="{FF2B5EF4-FFF2-40B4-BE49-F238E27FC236}">
                <a16:creationId xmlns:a16="http://schemas.microsoft.com/office/drawing/2014/main" id="{D984D3E3-0C85-864A-9898-8117A00D6D88}"/>
              </a:ext>
            </a:extLst>
          </p:cNvPr>
          <p:cNvSpPr>
            <a:spLocks noChangeArrowheads="1"/>
          </p:cNvSpPr>
          <p:nvPr/>
        </p:nvSpPr>
        <p:spPr bwMode="auto">
          <a:xfrm>
            <a:off x="885420" y="5612303"/>
            <a:ext cx="1959323" cy="3840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lvl="1">
              <a:lnSpc>
                <a:spcPct val="120000"/>
              </a:lnSpc>
              <a:spcBef>
                <a:spcPts val="1499"/>
              </a:spcBef>
            </a:pPr>
            <a:r>
              <a:rPr lang="en-GB" sz="1692" u="sng" dirty="0"/>
              <a:t>Patrick Flynn</a:t>
            </a:r>
            <a:endParaRPr lang="en-CA" sz="1692" dirty="0">
              <a:cs typeface="Proxima Nova Light" charset="0"/>
            </a:endParaRPr>
          </a:p>
        </p:txBody>
      </p:sp>
      <p:pic>
        <p:nvPicPr>
          <p:cNvPr id="10" name="Picture 9" descr="linkedin.png">
            <a:extLst>
              <a:ext uri="{FF2B5EF4-FFF2-40B4-BE49-F238E27FC236}">
                <a16:creationId xmlns:a16="http://schemas.microsoft.com/office/drawing/2014/main" id="{7AE2687F-FDDE-8E4C-954C-01336FC8A6DA}"/>
              </a:ext>
            </a:extLst>
          </p:cNvPr>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auto">
          <a:xfrm>
            <a:off x="626944" y="5505892"/>
            <a:ext cx="657621" cy="5940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12">
            <a:extLst>
              <a:ext uri="{FF2B5EF4-FFF2-40B4-BE49-F238E27FC236}">
                <a16:creationId xmlns:a16="http://schemas.microsoft.com/office/drawing/2014/main" id="{D7EE0993-7EBB-A84A-8F66-8264E84C04F1}"/>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flipH="1">
            <a:off x="640352" y="3897682"/>
            <a:ext cx="644964" cy="644964"/>
          </a:xfrm>
          <a:prstGeom prst="rect">
            <a:avLst/>
          </a:prstGeom>
        </p:spPr>
      </p:pic>
      <p:sp>
        <p:nvSpPr>
          <p:cNvPr id="17" name="Rectangle 16">
            <a:extLst>
              <a:ext uri="{FF2B5EF4-FFF2-40B4-BE49-F238E27FC236}">
                <a16:creationId xmlns:a16="http://schemas.microsoft.com/office/drawing/2014/main" id="{0CDA1F24-84A5-F94D-8956-9588DE9B1A88}"/>
              </a:ext>
            </a:extLst>
          </p:cNvPr>
          <p:cNvSpPr>
            <a:spLocks noChangeArrowheads="1"/>
          </p:cNvSpPr>
          <p:nvPr/>
        </p:nvSpPr>
        <p:spPr bwMode="auto">
          <a:xfrm>
            <a:off x="885420" y="4000579"/>
            <a:ext cx="3577622" cy="3840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lvl="1">
              <a:lnSpc>
                <a:spcPct val="120000"/>
              </a:lnSpc>
              <a:spcBef>
                <a:spcPts val="1499"/>
              </a:spcBef>
            </a:pPr>
            <a:r>
              <a:rPr lang="en-GB" sz="1692" dirty="0"/>
              <a:t>dps2018@sqllensman.com</a:t>
            </a:r>
          </a:p>
        </p:txBody>
      </p:sp>
      <p:pic>
        <p:nvPicPr>
          <p:cNvPr id="11" name="Picture 10">
            <a:extLst>
              <a:ext uri="{FF2B5EF4-FFF2-40B4-BE49-F238E27FC236}">
                <a16:creationId xmlns:a16="http://schemas.microsoft.com/office/drawing/2014/main" id="{3FD38207-2C78-46C8-BC7F-190B60795D4E}"/>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26943" y="372722"/>
            <a:ext cx="2416738" cy="1736023"/>
          </a:xfrm>
          <a:prstGeom prst="ellipse">
            <a:avLst/>
          </a:prstGeom>
        </p:spPr>
      </p:pic>
      <p:pic>
        <p:nvPicPr>
          <p:cNvPr id="12" name="Picture 11">
            <a:extLst>
              <a:ext uri="{FF2B5EF4-FFF2-40B4-BE49-F238E27FC236}">
                <a16:creationId xmlns:a16="http://schemas.microsoft.com/office/drawing/2014/main" id="{7004F59E-EB2F-4392-B184-289FB0AC2BD4}"/>
              </a:ext>
            </a:extLst>
          </p:cNvPr>
          <p:cNvPicPr>
            <a:picLocks noChangeAspect="1"/>
          </p:cNvPicPr>
          <p:nvPr/>
        </p:nvPicPr>
        <p:blipFill>
          <a:blip r:embed="rId6"/>
          <a:stretch>
            <a:fillRect/>
          </a:stretch>
        </p:blipFill>
        <p:spPr>
          <a:xfrm>
            <a:off x="7400859" y="415296"/>
            <a:ext cx="2412065" cy="612017"/>
          </a:xfrm>
          <a:prstGeom prst="rect">
            <a:avLst/>
          </a:prstGeom>
        </p:spPr>
      </p:pic>
      <p:sp>
        <p:nvSpPr>
          <p:cNvPr id="3" name="Rectangle 2">
            <a:extLst>
              <a:ext uri="{FF2B5EF4-FFF2-40B4-BE49-F238E27FC236}">
                <a16:creationId xmlns:a16="http://schemas.microsoft.com/office/drawing/2014/main" id="{D1F4BC09-9462-4E45-92E3-44418684D868}"/>
              </a:ext>
            </a:extLst>
          </p:cNvPr>
          <p:cNvSpPr/>
          <p:nvPr/>
        </p:nvSpPr>
        <p:spPr>
          <a:xfrm>
            <a:off x="7139616" y="2636912"/>
            <a:ext cx="4569039" cy="1754326"/>
          </a:xfrm>
          <a:prstGeom prst="rect">
            <a:avLst/>
          </a:prstGeom>
        </p:spPr>
        <p:txBody>
          <a:bodyPr wrap="square">
            <a:spAutoFit/>
          </a:bodyPr>
          <a:lstStyle/>
          <a:p>
            <a:r>
              <a:rPr lang="en-AU" dirty="0"/>
              <a:t>MCM – SQL Server 2008 </a:t>
            </a:r>
          </a:p>
          <a:p>
            <a:r>
              <a:rPr lang="en-AU" dirty="0"/>
              <a:t>MCSM – Data Platform</a:t>
            </a:r>
          </a:p>
          <a:p>
            <a:r>
              <a:rPr lang="en-AU" dirty="0"/>
              <a:t>Production DBA for 10+ years.</a:t>
            </a:r>
          </a:p>
          <a:p>
            <a:endParaRPr lang="en-AU" dirty="0"/>
          </a:p>
          <a:p>
            <a:r>
              <a:rPr lang="en-AU" dirty="0"/>
              <a:t>All Presentations available at:</a:t>
            </a:r>
          </a:p>
          <a:p>
            <a:r>
              <a:rPr lang="en-AU" dirty="0"/>
              <a:t>https://github.com/sqllensman/Presentations</a:t>
            </a:r>
          </a:p>
        </p:txBody>
      </p:sp>
    </p:spTree>
    <p:extLst>
      <p:ext uri="{BB962C8B-B14F-4D97-AF65-F5344CB8AC3E}">
        <p14:creationId xmlns:p14="http://schemas.microsoft.com/office/powerpoint/2010/main" val="462943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79973" y="276741"/>
            <a:ext cx="8224116" cy="1142238"/>
          </a:xfrm>
          <a:prstGeom prst="rect">
            <a:avLst/>
          </a:prstGeom>
        </p:spPr>
        <p:txBody>
          <a:bodyPr/>
          <a:lstStyle>
            <a:lvl1pPr algn="l" defTabSz="457200" rtl="0" eaLnBrk="1" latinLnBrk="0" hangingPunct="1">
              <a:spcBef>
                <a:spcPct val="0"/>
              </a:spcBef>
              <a:buNone/>
              <a:defRPr sz="3500" b="0" i="0" kern="1200">
                <a:solidFill>
                  <a:srgbClr val="19405F"/>
                </a:solidFill>
                <a:latin typeface="Source Sans Pro Light"/>
                <a:ea typeface="+mj-ea"/>
                <a:cs typeface="Source Sans Pro Light"/>
              </a:defRPr>
            </a:lvl1pPr>
          </a:lstStyle>
          <a:p>
            <a:r>
              <a:rPr lang="en-US" sz="4797" dirty="0"/>
              <a:t>What we will cover:</a:t>
            </a:r>
          </a:p>
        </p:txBody>
      </p:sp>
      <p:sp>
        <p:nvSpPr>
          <p:cNvPr id="5" name="Content Placeholder 2"/>
          <p:cNvSpPr txBox="1">
            <a:spLocks/>
          </p:cNvSpPr>
          <p:nvPr/>
        </p:nvSpPr>
        <p:spPr>
          <a:xfrm>
            <a:off x="1979973" y="1601419"/>
            <a:ext cx="8224116" cy="4522947"/>
          </a:xfrm>
          <a:prstGeom prst="rect">
            <a:avLst/>
          </a:prstGeom>
        </p:spPr>
        <p:txBody>
          <a:bodyPr/>
          <a:lstStyle>
            <a:lvl1pPr marL="342900" indent="-342900" algn="l" defTabSz="457200" rtl="0" eaLnBrk="1" latinLnBrk="0" hangingPunct="1">
              <a:spcBef>
                <a:spcPct val="20000"/>
              </a:spcBef>
              <a:buClr>
                <a:schemeClr val="bg1">
                  <a:lumMod val="65000"/>
                </a:schemeClr>
              </a:buClr>
              <a:buFont typeface="Arial"/>
              <a:buChar char="•"/>
              <a:defRPr sz="3000" kern="1200">
                <a:solidFill>
                  <a:schemeClr val="tx2"/>
                </a:solidFill>
                <a:latin typeface="Source Sans Pro"/>
                <a:ea typeface="+mn-ea"/>
                <a:cs typeface="Source Sans Pro"/>
              </a:defRPr>
            </a:lvl1pPr>
            <a:lvl2pPr marL="742950" indent="-285750" algn="l" defTabSz="457200" rtl="0" eaLnBrk="1" latinLnBrk="0" hangingPunct="1">
              <a:spcBef>
                <a:spcPct val="20000"/>
              </a:spcBef>
              <a:buClr>
                <a:schemeClr val="bg1">
                  <a:lumMod val="65000"/>
                </a:schemeClr>
              </a:buClr>
              <a:buFont typeface="Arial"/>
              <a:buChar char="•"/>
              <a:defRPr sz="2600" kern="1200">
                <a:solidFill>
                  <a:schemeClr val="tx2"/>
                </a:solidFill>
                <a:latin typeface="Source Sans Pro"/>
                <a:ea typeface="+mn-ea"/>
                <a:cs typeface="Source Sans Pro"/>
              </a:defRPr>
            </a:lvl2pPr>
            <a:lvl3pPr marL="1143000" indent="-228600" algn="l" defTabSz="457200" rtl="0" eaLnBrk="1" latinLnBrk="0" hangingPunct="1">
              <a:spcBef>
                <a:spcPct val="20000"/>
              </a:spcBef>
              <a:buClr>
                <a:schemeClr val="bg1">
                  <a:lumMod val="65000"/>
                </a:schemeClr>
              </a:buClr>
              <a:buFont typeface="Arial"/>
              <a:buChar char="•"/>
              <a:defRPr sz="2200" kern="1200">
                <a:solidFill>
                  <a:schemeClr val="tx2"/>
                </a:solidFill>
                <a:latin typeface="Source Sans Pro"/>
                <a:ea typeface="+mn-ea"/>
                <a:cs typeface="Source Sans Pro"/>
              </a:defRPr>
            </a:lvl3pPr>
            <a:lvl4pPr marL="1600200" indent="-228600" algn="l" defTabSz="457200" rtl="0" eaLnBrk="1" latinLnBrk="0" hangingPunct="1">
              <a:spcBef>
                <a:spcPct val="20000"/>
              </a:spcBef>
              <a:buClr>
                <a:schemeClr val="bg1">
                  <a:lumMod val="65000"/>
                </a:schemeClr>
              </a:buClr>
              <a:buFont typeface="Arial"/>
              <a:buChar char="•"/>
              <a:defRPr sz="1800" kern="1200">
                <a:solidFill>
                  <a:schemeClr val="tx2"/>
                </a:solidFill>
                <a:latin typeface="Source Sans Pro"/>
                <a:ea typeface="+mn-ea"/>
                <a:cs typeface="Source Sans Pro"/>
              </a:defRPr>
            </a:lvl4pPr>
            <a:lvl5pPr marL="2057400" indent="-228600" algn="l" defTabSz="457200" rtl="0" eaLnBrk="1" latinLnBrk="0" hangingPunct="1">
              <a:spcBef>
                <a:spcPct val="20000"/>
              </a:spcBef>
              <a:buClr>
                <a:schemeClr val="bg1">
                  <a:lumMod val="65000"/>
                </a:schemeClr>
              </a:buClr>
              <a:buFont typeface="Arial"/>
              <a:buChar char="•"/>
              <a:defRPr sz="1600" kern="1200">
                <a:solidFill>
                  <a:schemeClr val="tx2"/>
                </a:solidFill>
                <a:latin typeface="Source Sans Pro"/>
                <a:ea typeface="+mn-ea"/>
                <a:cs typeface="Source Sans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pPr>
            <a:r>
              <a:rPr lang="en-US" sz="3598" dirty="0"/>
              <a:t>What is Database Corruption.</a:t>
            </a:r>
          </a:p>
          <a:p>
            <a:pPr>
              <a:lnSpc>
                <a:spcPct val="150000"/>
              </a:lnSpc>
            </a:pPr>
            <a:r>
              <a:rPr lang="en-US" sz="3598" dirty="0"/>
              <a:t>What to do when Corruption is found. </a:t>
            </a:r>
          </a:p>
          <a:p>
            <a:pPr>
              <a:lnSpc>
                <a:spcPct val="150000"/>
              </a:lnSpc>
            </a:pPr>
            <a:r>
              <a:rPr lang="en-US" sz="3598" dirty="0"/>
              <a:t>Sample Corruption Scenarios</a:t>
            </a:r>
          </a:p>
          <a:p>
            <a:pPr lvl="1">
              <a:lnSpc>
                <a:spcPct val="150000"/>
              </a:lnSpc>
            </a:pPr>
            <a:endParaRPr lang="en-US" sz="3175" dirty="0"/>
          </a:p>
        </p:txBody>
      </p:sp>
    </p:spTree>
    <p:extLst>
      <p:ext uri="{BB962C8B-B14F-4D97-AF65-F5344CB8AC3E}">
        <p14:creationId xmlns:p14="http://schemas.microsoft.com/office/powerpoint/2010/main" val="54993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79973" y="276741"/>
            <a:ext cx="8224116" cy="1142238"/>
          </a:xfrm>
          <a:prstGeom prst="rect">
            <a:avLst/>
          </a:prstGeom>
        </p:spPr>
        <p:txBody>
          <a:bodyPr/>
          <a:lstStyle>
            <a:lvl1pPr algn="l" defTabSz="457200" rtl="0" eaLnBrk="1" latinLnBrk="0" hangingPunct="1">
              <a:spcBef>
                <a:spcPct val="0"/>
              </a:spcBef>
              <a:buNone/>
              <a:defRPr sz="3500" b="0" i="0" kern="1200">
                <a:solidFill>
                  <a:srgbClr val="19405F"/>
                </a:solidFill>
                <a:latin typeface="Source Sans Pro Light"/>
                <a:ea typeface="+mj-ea"/>
                <a:cs typeface="Source Sans Pro Light"/>
              </a:defRPr>
            </a:lvl1pPr>
          </a:lstStyle>
          <a:p>
            <a:r>
              <a:rPr lang="en-US" sz="3497" dirty="0"/>
              <a:t> </a:t>
            </a:r>
            <a:r>
              <a:rPr lang="en-US" sz="3998" dirty="0"/>
              <a:t>What is Database Corruption</a:t>
            </a:r>
          </a:p>
        </p:txBody>
      </p:sp>
      <p:sp>
        <p:nvSpPr>
          <p:cNvPr id="3" name="Content Placeholder 2"/>
          <p:cNvSpPr txBox="1">
            <a:spLocks/>
          </p:cNvSpPr>
          <p:nvPr/>
        </p:nvSpPr>
        <p:spPr>
          <a:xfrm>
            <a:off x="1979972" y="1601419"/>
            <a:ext cx="8485200" cy="4522947"/>
          </a:xfrm>
          <a:prstGeom prst="rect">
            <a:avLst/>
          </a:prstGeom>
        </p:spPr>
        <p:txBody>
          <a:bodyPr/>
          <a:lstStyle>
            <a:lvl1pPr marL="342900" indent="-342900" algn="l" defTabSz="457200" rtl="0" eaLnBrk="1" latinLnBrk="0" hangingPunct="1">
              <a:spcBef>
                <a:spcPct val="20000"/>
              </a:spcBef>
              <a:buClr>
                <a:schemeClr val="bg1">
                  <a:lumMod val="65000"/>
                </a:schemeClr>
              </a:buClr>
              <a:buFont typeface="Arial"/>
              <a:buChar char="•"/>
              <a:defRPr sz="3000" kern="1200">
                <a:solidFill>
                  <a:schemeClr val="tx2"/>
                </a:solidFill>
                <a:latin typeface="Source Sans Pro"/>
                <a:ea typeface="+mn-ea"/>
                <a:cs typeface="Source Sans Pro"/>
              </a:defRPr>
            </a:lvl1pPr>
            <a:lvl2pPr marL="742950" indent="-285750" algn="l" defTabSz="457200" rtl="0" eaLnBrk="1" latinLnBrk="0" hangingPunct="1">
              <a:spcBef>
                <a:spcPct val="20000"/>
              </a:spcBef>
              <a:buClr>
                <a:schemeClr val="bg1">
                  <a:lumMod val="65000"/>
                </a:schemeClr>
              </a:buClr>
              <a:buFont typeface="Arial"/>
              <a:buChar char="•"/>
              <a:defRPr sz="2600" kern="1200">
                <a:solidFill>
                  <a:schemeClr val="tx2"/>
                </a:solidFill>
                <a:latin typeface="Source Sans Pro"/>
                <a:ea typeface="+mn-ea"/>
                <a:cs typeface="Source Sans Pro"/>
              </a:defRPr>
            </a:lvl2pPr>
            <a:lvl3pPr marL="1143000" indent="-228600" algn="l" defTabSz="457200" rtl="0" eaLnBrk="1" latinLnBrk="0" hangingPunct="1">
              <a:spcBef>
                <a:spcPct val="20000"/>
              </a:spcBef>
              <a:buClr>
                <a:schemeClr val="bg1">
                  <a:lumMod val="65000"/>
                </a:schemeClr>
              </a:buClr>
              <a:buFont typeface="Arial"/>
              <a:buChar char="•"/>
              <a:defRPr sz="2200" kern="1200">
                <a:solidFill>
                  <a:schemeClr val="tx2"/>
                </a:solidFill>
                <a:latin typeface="Source Sans Pro"/>
                <a:ea typeface="+mn-ea"/>
                <a:cs typeface="Source Sans Pro"/>
              </a:defRPr>
            </a:lvl3pPr>
            <a:lvl4pPr marL="1600200" indent="-228600" algn="l" defTabSz="457200" rtl="0" eaLnBrk="1" latinLnBrk="0" hangingPunct="1">
              <a:spcBef>
                <a:spcPct val="20000"/>
              </a:spcBef>
              <a:buClr>
                <a:schemeClr val="bg1">
                  <a:lumMod val="65000"/>
                </a:schemeClr>
              </a:buClr>
              <a:buFont typeface="Arial"/>
              <a:buChar char="•"/>
              <a:defRPr sz="1800" kern="1200">
                <a:solidFill>
                  <a:schemeClr val="tx2"/>
                </a:solidFill>
                <a:latin typeface="Source Sans Pro"/>
                <a:ea typeface="+mn-ea"/>
                <a:cs typeface="Source Sans Pro"/>
              </a:defRPr>
            </a:lvl4pPr>
            <a:lvl5pPr marL="2057400" indent="-228600" algn="l" defTabSz="457200" rtl="0" eaLnBrk="1" latinLnBrk="0" hangingPunct="1">
              <a:spcBef>
                <a:spcPct val="20000"/>
              </a:spcBef>
              <a:buClr>
                <a:schemeClr val="bg1">
                  <a:lumMod val="65000"/>
                </a:schemeClr>
              </a:buClr>
              <a:buFont typeface="Arial"/>
              <a:buChar char="•"/>
              <a:defRPr sz="1600" kern="1200">
                <a:solidFill>
                  <a:schemeClr val="tx2"/>
                </a:solidFill>
                <a:latin typeface="Source Sans Pro"/>
                <a:ea typeface="+mn-ea"/>
                <a:cs typeface="Source Sans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200000"/>
              </a:lnSpc>
            </a:pPr>
            <a:r>
              <a:rPr lang="en-US" sz="2998" dirty="0"/>
              <a:t>Loss of Durability Property of Transactions.</a:t>
            </a:r>
          </a:p>
          <a:p>
            <a:pPr>
              <a:lnSpc>
                <a:spcPct val="200000"/>
              </a:lnSpc>
            </a:pPr>
            <a:r>
              <a:rPr lang="en-US" sz="2998" dirty="0"/>
              <a:t>Physical Corruption</a:t>
            </a:r>
          </a:p>
          <a:p>
            <a:pPr>
              <a:lnSpc>
                <a:spcPct val="200000"/>
              </a:lnSpc>
            </a:pPr>
            <a:r>
              <a:rPr lang="en-US" sz="2998" dirty="0"/>
              <a:t>Logical Corruption</a:t>
            </a:r>
          </a:p>
          <a:p>
            <a:pPr>
              <a:lnSpc>
                <a:spcPct val="200000"/>
              </a:lnSpc>
            </a:pPr>
            <a:r>
              <a:rPr lang="en-US" sz="2998" dirty="0"/>
              <a:t>Cannot be prevented!.</a:t>
            </a:r>
          </a:p>
        </p:txBody>
      </p:sp>
    </p:spTree>
    <p:extLst>
      <p:ext uri="{BB962C8B-B14F-4D97-AF65-F5344CB8AC3E}">
        <p14:creationId xmlns:p14="http://schemas.microsoft.com/office/powerpoint/2010/main" val="153458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Corruption Errors</a:t>
            </a:r>
          </a:p>
        </p:txBody>
      </p:sp>
      <p:sp>
        <p:nvSpPr>
          <p:cNvPr id="3" name="Content Placeholder 2"/>
          <p:cNvSpPr>
            <a:spLocks noGrp="1"/>
          </p:cNvSpPr>
          <p:nvPr>
            <p:ph idx="1"/>
          </p:nvPr>
        </p:nvSpPr>
        <p:spPr/>
        <p:txBody>
          <a:bodyPr/>
          <a:lstStyle/>
          <a:p>
            <a:r>
              <a:rPr lang="en-US" sz="1999" dirty="0"/>
              <a:t>823 – Page IO Read Failure</a:t>
            </a:r>
          </a:p>
          <a:p>
            <a:pPr lvl="1"/>
            <a:r>
              <a:rPr lang="en-US" sz="1999" dirty="0"/>
              <a:t>SQL Server was unable to read from disk.</a:t>
            </a:r>
          </a:p>
          <a:p>
            <a:r>
              <a:rPr lang="en-US" sz="1999" dirty="0"/>
              <a:t>824 – Page Checksum Failure</a:t>
            </a:r>
          </a:p>
          <a:p>
            <a:pPr lvl="1"/>
            <a:r>
              <a:rPr lang="en-US" sz="1999" dirty="0"/>
              <a:t>The page checksum calculated did not match what was stored on the page. Requires CHECKSUM verification.</a:t>
            </a:r>
          </a:p>
          <a:p>
            <a:r>
              <a:rPr lang="en-US" sz="1999" dirty="0"/>
              <a:t>825 – Read Retry Error </a:t>
            </a:r>
          </a:p>
          <a:p>
            <a:pPr lvl="1"/>
            <a:r>
              <a:rPr lang="en-US" sz="1999" dirty="0"/>
              <a:t>Severity 10 – A read failed, then succeeded.</a:t>
            </a:r>
          </a:p>
          <a:p>
            <a:r>
              <a:rPr lang="en-US" sz="1999" dirty="0"/>
              <a:t>832 – In-Memory Checksum Failure</a:t>
            </a:r>
          </a:p>
          <a:p>
            <a:pPr lvl="1"/>
            <a:r>
              <a:rPr lang="en-US" sz="1999" dirty="0"/>
              <a:t>Checksum failed to match what was stored in the buffer pool memory.</a:t>
            </a:r>
          </a:p>
          <a:p>
            <a:r>
              <a:rPr lang="en-US" sz="1999" dirty="0"/>
              <a:t>855 – </a:t>
            </a:r>
            <a:r>
              <a:rPr lang="en-AU" sz="1999" dirty="0" err="1"/>
              <a:t>Uncorrectable</a:t>
            </a:r>
            <a:r>
              <a:rPr lang="en-AU" sz="1999" dirty="0"/>
              <a:t> hardware memory corruption detected</a:t>
            </a:r>
            <a:endParaRPr lang="en-US" sz="1999" dirty="0"/>
          </a:p>
          <a:p>
            <a:pPr lvl="1"/>
            <a:r>
              <a:rPr lang="en-US" sz="1999" dirty="0"/>
              <a:t>Checksum failed to match what was stored in the buffer pool memory.</a:t>
            </a:r>
          </a:p>
          <a:p>
            <a:r>
              <a:rPr lang="en-US" sz="1999" dirty="0"/>
              <a:t>856 – </a:t>
            </a:r>
            <a:r>
              <a:rPr lang="en-AU" sz="1999" dirty="0"/>
              <a:t>SQL Server has detected hardware memory corruption, but has recovered the page</a:t>
            </a:r>
            <a:r>
              <a:rPr lang="en-US" sz="1999" dirty="0"/>
              <a:t>.</a:t>
            </a:r>
          </a:p>
          <a:p>
            <a:pPr lvl="4"/>
            <a:endParaRPr lang="en-US" dirty="0"/>
          </a:p>
        </p:txBody>
      </p:sp>
    </p:spTree>
    <p:extLst>
      <p:ext uri="{BB962C8B-B14F-4D97-AF65-F5344CB8AC3E}">
        <p14:creationId xmlns:p14="http://schemas.microsoft.com/office/powerpoint/2010/main" val="801254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3"/>
          <a:stretch>
            <a:fillRect/>
          </a:stretch>
        </p:blipFill>
        <p:spPr>
          <a:xfrm>
            <a:off x="3640298" y="3546778"/>
            <a:ext cx="3798779" cy="2849084"/>
          </a:xfrm>
          <a:prstGeom prst="rect">
            <a:avLst/>
          </a:prstGeom>
        </p:spPr>
      </p:pic>
      <p:sp>
        <p:nvSpPr>
          <p:cNvPr id="4" name="Title 1"/>
          <p:cNvSpPr txBox="1">
            <a:spLocks/>
          </p:cNvSpPr>
          <p:nvPr/>
        </p:nvSpPr>
        <p:spPr>
          <a:xfrm>
            <a:off x="1979973" y="276741"/>
            <a:ext cx="8224116" cy="1142238"/>
          </a:xfrm>
          <a:prstGeom prst="rect">
            <a:avLst/>
          </a:prstGeom>
        </p:spPr>
        <p:txBody>
          <a:bodyPr/>
          <a:lstStyle>
            <a:lvl1pPr algn="l" defTabSz="457200" rtl="0" eaLnBrk="1" latinLnBrk="0" hangingPunct="1">
              <a:spcBef>
                <a:spcPct val="0"/>
              </a:spcBef>
              <a:buNone/>
              <a:defRPr sz="3500" b="0" i="0" kern="1200">
                <a:solidFill>
                  <a:srgbClr val="19405F"/>
                </a:solidFill>
                <a:latin typeface="Source Sans Pro Light"/>
                <a:ea typeface="+mj-ea"/>
                <a:cs typeface="Source Sans Pro Light"/>
              </a:defRPr>
            </a:lvl1pPr>
          </a:lstStyle>
          <a:p>
            <a:r>
              <a:rPr lang="en-US" sz="3497" dirty="0"/>
              <a:t>When Corruption is found:</a:t>
            </a:r>
          </a:p>
        </p:txBody>
      </p:sp>
      <p:sp>
        <p:nvSpPr>
          <p:cNvPr id="5" name="Content Placeholder 2"/>
          <p:cNvSpPr txBox="1">
            <a:spLocks/>
          </p:cNvSpPr>
          <p:nvPr/>
        </p:nvSpPr>
        <p:spPr>
          <a:xfrm>
            <a:off x="1979973" y="1601419"/>
            <a:ext cx="8224116" cy="4522947"/>
          </a:xfrm>
          <a:prstGeom prst="rect">
            <a:avLst/>
          </a:prstGeom>
        </p:spPr>
        <p:txBody>
          <a:bodyPr/>
          <a:lstStyle>
            <a:lvl1pPr marL="342900" indent="-342900" algn="l" defTabSz="457200" rtl="0" eaLnBrk="1" latinLnBrk="0" hangingPunct="1">
              <a:spcBef>
                <a:spcPct val="20000"/>
              </a:spcBef>
              <a:buClr>
                <a:schemeClr val="bg1">
                  <a:lumMod val="65000"/>
                </a:schemeClr>
              </a:buClr>
              <a:buFont typeface="Arial"/>
              <a:buChar char="•"/>
              <a:defRPr sz="3000" kern="1200">
                <a:solidFill>
                  <a:schemeClr val="tx2"/>
                </a:solidFill>
                <a:latin typeface="Source Sans Pro"/>
                <a:ea typeface="+mn-ea"/>
                <a:cs typeface="Source Sans Pro"/>
              </a:defRPr>
            </a:lvl1pPr>
            <a:lvl2pPr marL="742950" indent="-285750" algn="l" defTabSz="457200" rtl="0" eaLnBrk="1" latinLnBrk="0" hangingPunct="1">
              <a:spcBef>
                <a:spcPct val="20000"/>
              </a:spcBef>
              <a:buClr>
                <a:schemeClr val="bg1">
                  <a:lumMod val="65000"/>
                </a:schemeClr>
              </a:buClr>
              <a:buFont typeface="Arial"/>
              <a:buChar char="•"/>
              <a:defRPr sz="2600" kern="1200">
                <a:solidFill>
                  <a:schemeClr val="tx2"/>
                </a:solidFill>
                <a:latin typeface="Source Sans Pro"/>
                <a:ea typeface="+mn-ea"/>
                <a:cs typeface="Source Sans Pro"/>
              </a:defRPr>
            </a:lvl2pPr>
            <a:lvl3pPr marL="1143000" indent="-228600" algn="l" defTabSz="457200" rtl="0" eaLnBrk="1" latinLnBrk="0" hangingPunct="1">
              <a:spcBef>
                <a:spcPct val="20000"/>
              </a:spcBef>
              <a:buClr>
                <a:schemeClr val="bg1">
                  <a:lumMod val="65000"/>
                </a:schemeClr>
              </a:buClr>
              <a:buFont typeface="Arial"/>
              <a:buChar char="•"/>
              <a:defRPr sz="2200" kern="1200">
                <a:solidFill>
                  <a:schemeClr val="tx2"/>
                </a:solidFill>
                <a:latin typeface="Source Sans Pro"/>
                <a:ea typeface="+mn-ea"/>
                <a:cs typeface="Source Sans Pro"/>
              </a:defRPr>
            </a:lvl3pPr>
            <a:lvl4pPr marL="1600200" indent="-228600" algn="l" defTabSz="457200" rtl="0" eaLnBrk="1" latinLnBrk="0" hangingPunct="1">
              <a:spcBef>
                <a:spcPct val="20000"/>
              </a:spcBef>
              <a:buClr>
                <a:schemeClr val="bg1">
                  <a:lumMod val="65000"/>
                </a:schemeClr>
              </a:buClr>
              <a:buFont typeface="Arial"/>
              <a:buChar char="•"/>
              <a:defRPr sz="1800" kern="1200">
                <a:solidFill>
                  <a:schemeClr val="tx2"/>
                </a:solidFill>
                <a:latin typeface="Source Sans Pro"/>
                <a:ea typeface="+mn-ea"/>
                <a:cs typeface="Source Sans Pro"/>
              </a:defRPr>
            </a:lvl4pPr>
            <a:lvl5pPr marL="2057400" indent="-228600" algn="l" defTabSz="457200" rtl="0" eaLnBrk="1" latinLnBrk="0" hangingPunct="1">
              <a:spcBef>
                <a:spcPct val="20000"/>
              </a:spcBef>
              <a:buClr>
                <a:schemeClr val="bg1">
                  <a:lumMod val="65000"/>
                </a:schemeClr>
              </a:buClr>
              <a:buFont typeface="Arial"/>
              <a:buChar char="•"/>
              <a:defRPr sz="1600" kern="1200">
                <a:solidFill>
                  <a:schemeClr val="tx2"/>
                </a:solidFill>
                <a:latin typeface="Source Sans Pro"/>
                <a:ea typeface="+mn-ea"/>
                <a:cs typeface="Source Sans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998" dirty="0"/>
              <a:t>Rule 1</a:t>
            </a:r>
          </a:p>
          <a:p>
            <a:pPr lvl="1"/>
            <a:r>
              <a:rPr lang="en-US" sz="2599" dirty="0"/>
              <a:t>Don’t Panic. Have a Plan</a:t>
            </a:r>
          </a:p>
          <a:p>
            <a:r>
              <a:rPr lang="en-US" sz="2998" dirty="0"/>
              <a:t>Rule 2</a:t>
            </a:r>
          </a:p>
          <a:p>
            <a:pPr lvl="1"/>
            <a:r>
              <a:rPr lang="en-US" sz="2599" dirty="0"/>
              <a:t>Don’t Make things Worse.</a:t>
            </a:r>
          </a:p>
          <a:p>
            <a:r>
              <a:rPr lang="en-US" sz="2998" dirty="0"/>
              <a:t>Rule 3</a:t>
            </a:r>
          </a:p>
        </p:txBody>
      </p:sp>
    </p:spTree>
    <p:extLst>
      <p:ext uri="{BB962C8B-B14F-4D97-AF65-F5344CB8AC3E}">
        <p14:creationId xmlns:p14="http://schemas.microsoft.com/office/powerpoint/2010/main" val="3837740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randombar(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79973" y="276741"/>
            <a:ext cx="8224116" cy="1142238"/>
          </a:xfrm>
          <a:prstGeom prst="rect">
            <a:avLst/>
          </a:prstGeom>
        </p:spPr>
        <p:txBody>
          <a:bodyPr/>
          <a:lstStyle>
            <a:lvl1pPr algn="l" defTabSz="457200" rtl="0" eaLnBrk="1" latinLnBrk="0" hangingPunct="1">
              <a:spcBef>
                <a:spcPct val="0"/>
              </a:spcBef>
              <a:buNone/>
              <a:defRPr sz="3500" b="0" i="0" kern="1200">
                <a:solidFill>
                  <a:srgbClr val="19405F"/>
                </a:solidFill>
                <a:latin typeface="Source Sans Pro Light"/>
                <a:ea typeface="+mj-ea"/>
                <a:cs typeface="Source Sans Pro Light"/>
              </a:defRPr>
            </a:lvl1pPr>
          </a:lstStyle>
          <a:p>
            <a:r>
              <a:rPr lang="en-US" sz="3497" dirty="0"/>
              <a:t>Repair Options</a:t>
            </a:r>
          </a:p>
        </p:txBody>
      </p:sp>
      <p:sp>
        <p:nvSpPr>
          <p:cNvPr id="5" name="Content Placeholder 2"/>
          <p:cNvSpPr txBox="1">
            <a:spLocks/>
          </p:cNvSpPr>
          <p:nvPr/>
        </p:nvSpPr>
        <p:spPr>
          <a:xfrm>
            <a:off x="1979973" y="1601419"/>
            <a:ext cx="8224116" cy="4522947"/>
          </a:xfrm>
          <a:prstGeom prst="rect">
            <a:avLst/>
          </a:prstGeom>
        </p:spPr>
        <p:txBody>
          <a:bodyPr/>
          <a:lstStyle>
            <a:lvl1pPr marL="342900" indent="-342900" algn="l" defTabSz="457200" rtl="0" eaLnBrk="1" latinLnBrk="0" hangingPunct="1">
              <a:spcBef>
                <a:spcPct val="20000"/>
              </a:spcBef>
              <a:buClr>
                <a:schemeClr val="bg1">
                  <a:lumMod val="65000"/>
                </a:schemeClr>
              </a:buClr>
              <a:buFont typeface="Arial"/>
              <a:buChar char="•"/>
              <a:defRPr sz="3000" kern="1200">
                <a:solidFill>
                  <a:schemeClr val="tx2"/>
                </a:solidFill>
                <a:latin typeface="Source Sans Pro"/>
                <a:ea typeface="+mn-ea"/>
                <a:cs typeface="Source Sans Pro"/>
              </a:defRPr>
            </a:lvl1pPr>
            <a:lvl2pPr marL="742950" indent="-285750" algn="l" defTabSz="457200" rtl="0" eaLnBrk="1" latinLnBrk="0" hangingPunct="1">
              <a:spcBef>
                <a:spcPct val="20000"/>
              </a:spcBef>
              <a:buClr>
                <a:schemeClr val="bg1">
                  <a:lumMod val="65000"/>
                </a:schemeClr>
              </a:buClr>
              <a:buFont typeface="Arial"/>
              <a:buChar char="•"/>
              <a:defRPr sz="2600" kern="1200">
                <a:solidFill>
                  <a:schemeClr val="tx2"/>
                </a:solidFill>
                <a:latin typeface="Source Sans Pro"/>
                <a:ea typeface="+mn-ea"/>
                <a:cs typeface="Source Sans Pro"/>
              </a:defRPr>
            </a:lvl2pPr>
            <a:lvl3pPr marL="1143000" indent="-228600" algn="l" defTabSz="457200" rtl="0" eaLnBrk="1" latinLnBrk="0" hangingPunct="1">
              <a:spcBef>
                <a:spcPct val="20000"/>
              </a:spcBef>
              <a:buClr>
                <a:schemeClr val="bg1">
                  <a:lumMod val="65000"/>
                </a:schemeClr>
              </a:buClr>
              <a:buFont typeface="Arial"/>
              <a:buChar char="•"/>
              <a:defRPr sz="2200" kern="1200">
                <a:solidFill>
                  <a:schemeClr val="tx2"/>
                </a:solidFill>
                <a:latin typeface="Source Sans Pro"/>
                <a:ea typeface="+mn-ea"/>
                <a:cs typeface="Source Sans Pro"/>
              </a:defRPr>
            </a:lvl3pPr>
            <a:lvl4pPr marL="1600200" indent="-228600" algn="l" defTabSz="457200" rtl="0" eaLnBrk="1" latinLnBrk="0" hangingPunct="1">
              <a:spcBef>
                <a:spcPct val="20000"/>
              </a:spcBef>
              <a:buClr>
                <a:schemeClr val="bg1">
                  <a:lumMod val="65000"/>
                </a:schemeClr>
              </a:buClr>
              <a:buFont typeface="Arial"/>
              <a:buChar char="•"/>
              <a:defRPr sz="1800" kern="1200">
                <a:solidFill>
                  <a:schemeClr val="tx2"/>
                </a:solidFill>
                <a:latin typeface="Source Sans Pro"/>
                <a:ea typeface="+mn-ea"/>
                <a:cs typeface="Source Sans Pro"/>
              </a:defRPr>
            </a:lvl4pPr>
            <a:lvl5pPr marL="2057400" indent="-228600" algn="l" defTabSz="457200" rtl="0" eaLnBrk="1" latinLnBrk="0" hangingPunct="1">
              <a:spcBef>
                <a:spcPct val="20000"/>
              </a:spcBef>
              <a:buClr>
                <a:schemeClr val="bg1">
                  <a:lumMod val="65000"/>
                </a:schemeClr>
              </a:buClr>
              <a:buFont typeface="Arial"/>
              <a:buChar char="•"/>
              <a:defRPr sz="1600" kern="1200">
                <a:solidFill>
                  <a:schemeClr val="tx2"/>
                </a:solidFill>
                <a:latin typeface="Source Sans Pro"/>
                <a:ea typeface="+mn-ea"/>
                <a:cs typeface="Source Sans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399" dirty="0"/>
              <a:t>Restore from Backup </a:t>
            </a:r>
          </a:p>
          <a:p>
            <a:pPr lvl="1"/>
            <a:r>
              <a:rPr lang="en-US" sz="2399" dirty="0"/>
              <a:t>Full, Page-Level, Piecemeal</a:t>
            </a:r>
          </a:p>
          <a:p>
            <a:pPr lvl="1"/>
            <a:r>
              <a:rPr lang="en-US" sz="2399" dirty="0"/>
              <a:t>Requires working, tested Backups!!</a:t>
            </a:r>
          </a:p>
          <a:p>
            <a:r>
              <a:rPr lang="en-US" sz="2399" dirty="0"/>
              <a:t>Replace using Redundant Copies of Data</a:t>
            </a:r>
          </a:p>
          <a:p>
            <a:r>
              <a:rPr lang="en-US" sz="2399" dirty="0"/>
              <a:t>Check DB using Repair Rebuild</a:t>
            </a:r>
          </a:p>
          <a:p>
            <a:r>
              <a:rPr lang="en-US" sz="2399" dirty="0"/>
              <a:t>Manual Correction of Corruption</a:t>
            </a:r>
          </a:p>
          <a:p>
            <a:r>
              <a:rPr lang="en-US" sz="2399" dirty="0"/>
              <a:t>DBCC CHECKDB (</a:t>
            </a:r>
            <a:r>
              <a:rPr lang="en-AU" sz="2399" dirty="0"/>
              <a:t>REPAIR_ALLOW_DATA_LOSS)</a:t>
            </a:r>
          </a:p>
          <a:p>
            <a:pPr lvl="1"/>
            <a:r>
              <a:rPr lang="en-AU" sz="1999" dirty="0"/>
              <a:t>Should be Last Resort option</a:t>
            </a:r>
            <a:endParaRPr lang="en-US" sz="1999" dirty="0"/>
          </a:p>
          <a:p>
            <a:endParaRPr lang="en-US" sz="2399" dirty="0"/>
          </a:p>
          <a:p>
            <a:endParaRPr lang="en-US" sz="2399" dirty="0"/>
          </a:p>
        </p:txBody>
      </p:sp>
    </p:spTree>
    <p:extLst>
      <p:ext uri="{BB962C8B-B14F-4D97-AF65-F5344CB8AC3E}">
        <p14:creationId xmlns:p14="http://schemas.microsoft.com/office/powerpoint/2010/main" val="2033077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9D088-0645-4A69-A0B4-64B8ED8C4439}"/>
              </a:ext>
            </a:extLst>
          </p:cNvPr>
          <p:cNvSpPr>
            <a:spLocks noGrp="1"/>
          </p:cNvSpPr>
          <p:nvPr>
            <p:ph type="title"/>
          </p:nvPr>
        </p:nvSpPr>
        <p:spPr/>
        <p:txBody>
          <a:bodyPr/>
          <a:lstStyle/>
          <a:p>
            <a:r>
              <a:rPr lang="en-AU" dirty="0"/>
              <a:t>TOOLS OF TRADE</a:t>
            </a:r>
          </a:p>
        </p:txBody>
      </p:sp>
      <p:sp>
        <p:nvSpPr>
          <p:cNvPr id="3" name="Text Placeholder 2">
            <a:extLst>
              <a:ext uri="{FF2B5EF4-FFF2-40B4-BE49-F238E27FC236}">
                <a16:creationId xmlns:a16="http://schemas.microsoft.com/office/drawing/2014/main" id="{F1E60EBB-3DC3-44A4-A0B0-CFF1B949AB23}"/>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083745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3B06A1-F334-4EB7-A3BC-37F07C79387F}"/>
              </a:ext>
            </a:extLst>
          </p:cNvPr>
          <p:cNvSpPr txBox="1"/>
          <p:nvPr/>
        </p:nvSpPr>
        <p:spPr>
          <a:xfrm>
            <a:off x="74832" y="196015"/>
            <a:ext cx="4075506" cy="417807"/>
          </a:xfrm>
          <a:prstGeom prst="rect">
            <a:avLst/>
          </a:prstGeom>
          <a:noFill/>
        </p:spPr>
        <p:txBody>
          <a:bodyPr wrap="square" rtlCol="0">
            <a:spAutoFit/>
          </a:bodyPr>
          <a:lstStyle/>
          <a:p>
            <a:r>
              <a:rPr lang="en-AU" sz="2115" b="1" dirty="0"/>
              <a:t>Structure of Page</a:t>
            </a:r>
          </a:p>
        </p:txBody>
      </p:sp>
      <p:pic>
        <p:nvPicPr>
          <p:cNvPr id="4" name="Picture 3">
            <a:extLst>
              <a:ext uri="{FF2B5EF4-FFF2-40B4-BE49-F238E27FC236}">
                <a16:creationId xmlns:a16="http://schemas.microsoft.com/office/drawing/2014/main" id="{677FB5D1-27DE-4A9E-91D6-03C34EB860DE}"/>
              </a:ext>
            </a:extLst>
          </p:cNvPr>
          <p:cNvPicPr>
            <a:picLocks noChangeAspect="1"/>
          </p:cNvPicPr>
          <p:nvPr/>
        </p:nvPicPr>
        <p:blipFill>
          <a:blip r:embed="rId3"/>
          <a:stretch>
            <a:fillRect/>
          </a:stretch>
        </p:blipFill>
        <p:spPr>
          <a:xfrm>
            <a:off x="2923873" y="628529"/>
            <a:ext cx="6336317" cy="5600942"/>
          </a:xfrm>
          <a:prstGeom prst="rect">
            <a:avLst/>
          </a:prstGeom>
        </p:spPr>
      </p:pic>
    </p:spTree>
    <p:extLst>
      <p:ext uri="{BB962C8B-B14F-4D97-AF65-F5344CB8AC3E}">
        <p14:creationId xmlns:p14="http://schemas.microsoft.com/office/powerpoint/2010/main" val="414023792"/>
      </p:ext>
    </p:extLst>
  </p:cSld>
  <p:clrMapOvr>
    <a:masterClrMapping/>
  </p:clrMapOvr>
</p:sld>
</file>

<file path=ppt/theme/theme1.xml><?xml version="1.0" encoding="utf-8"?>
<a:theme xmlns:a="http://schemas.openxmlformats.org/drawingml/2006/main" name="Office Theme">
  <a:themeElements>
    <a:clrScheme name="SQLServerGeeks-Summit">
      <a:dk1>
        <a:sysClr val="windowText" lastClr="000000"/>
      </a:dk1>
      <a:lt1>
        <a:sysClr val="window" lastClr="FFFFFF"/>
      </a:lt1>
      <a:dk2>
        <a:srgbClr val="1F497D"/>
      </a:dk2>
      <a:lt2>
        <a:srgbClr val="EEECE1"/>
      </a:lt2>
      <a:accent1>
        <a:srgbClr val="C00000"/>
      </a:accent1>
      <a:accent2>
        <a:srgbClr val="0070C0"/>
      </a:accent2>
      <a:accent3>
        <a:srgbClr val="FC8604"/>
      </a:accent3>
      <a:accent4>
        <a:srgbClr val="92CDDC"/>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1664</TotalTime>
  <Words>492</Words>
  <Application>Microsoft Office PowerPoint</Application>
  <PresentationFormat>Custom</PresentationFormat>
  <Paragraphs>133</Paragraphs>
  <Slides>18</Slides>
  <Notes>10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Consolas</vt:lpstr>
      <vt:lpstr>Proxima Nova Light</vt:lpstr>
      <vt:lpstr>Segoe UI</vt:lpstr>
      <vt:lpstr>Source Sans Pro</vt:lpstr>
      <vt:lpstr>Source Sans Pro Light</vt:lpstr>
      <vt:lpstr>Wingdings</vt:lpstr>
      <vt:lpstr>Office Theme</vt:lpstr>
      <vt:lpstr>Database Corruption</vt:lpstr>
      <vt:lpstr>Patrick Flynn SQL Server DBA  Link Group Australia Group</vt:lpstr>
      <vt:lpstr>PowerPoint Presentation</vt:lpstr>
      <vt:lpstr>PowerPoint Presentation</vt:lpstr>
      <vt:lpstr>Page Corruption Errors</vt:lpstr>
      <vt:lpstr>PowerPoint Presentation</vt:lpstr>
      <vt:lpstr>PowerPoint Presentation</vt:lpstr>
      <vt:lpstr>TOOLS OF TRADE</vt:lpstr>
      <vt:lpstr>PowerPoint Presentation</vt:lpstr>
      <vt:lpstr>PowerPoint Presentation</vt:lpstr>
      <vt:lpstr>  Tools of Choice</vt:lpstr>
      <vt:lpstr>Aim is to avoid this Scenario</vt:lpstr>
      <vt:lpstr>CORRUPTION DEMOS</vt:lpstr>
      <vt:lpstr>PowerPoint Presentation</vt:lpstr>
      <vt:lpstr>Resources</vt:lpstr>
      <vt:lpstr>Resources cont.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user_1</dc:creator>
  <cp:lastModifiedBy>Patrick Flynn</cp:lastModifiedBy>
  <cp:revision>71</cp:revision>
  <dcterms:created xsi:type="dcterms:W3CDTF">2015-07-09T13:59:10Z</dcterms:created>
  <dcterms:modified xsi:type="dcterms:W3CDTF">2018-08-11T17:34:59Z</dcterms:modified>
</cp:coreProperties>
</file>