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74" r:id="rId4"/>
    <p:sldId id="272" r:id="rId5"/>
    <p:sldId id="275" r:id="rId6"/>
    <p:sldId id="281" r:id="rId7"/>
    <p:sldId id="277" r:id="rId8"/>
    <p:sldId id="296" r:id="rId9"/>
    <p:sldId id="278" r:id="rId10"/>
    <p:sldId id="291" r:id="rId11"/>
    <p:sldId id="298" r:id="rId12"/>
    <p:sldId id="279" r:id="rId13"/>
    <p:sldId id="294" r:id="rId14"/>
    <p:sldId id="299" r:id="rId15"/>
    <p:sldId id="282" r:id="rId16"/>
    <p:sldId id="292" r:id="rId17"/>
    <p:sldId id="280" r:id="rId18"/>
    <p:sldId id="276" r:id="rId19"/>
    <p:sldId id="284" r:id="rId20"/>
    <p:sldId id="287" r:id="rId21"/>
    <p:sldId id="300" r:id="rId22"/>
    <p:sldId id="301" r:id="rId23"/>
    <p:sldId id="286" r:id="rId24"/>
    <p:sldId id="283" r:id="rId25"/>
    <p:sldId id="289" r:id="rId26"/>
    <p:sldId id="290" r:id="rId27"/>
    <p:sldId id="285" r:id="rId28"/>
    <p:sldId id="303" r:id="rId29"/>
    <p:sldId id="304" r:id="rId30"/>
    <p:sldId id="269" r:id="rId31"/>
    <p:sldId id="293" r:id="rId32"/>
    <p:sldId id="27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4764F-27C3-46F9-9E7E-3434405E3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FDD65-44E7-42C4-B23E-54DB55854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C4775-9558-42AF-BCEB-17ED9E2B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076C-6C78-4EBD-9D85-629F8637E0F6}" type="datetimeFigureOut">
              <a:rPr lang="en-AU" smtClean="0"/>
              <a:t>4/09/2019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B0E88-5503-42D6-BC4B-03CD8937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29D22-886E-446E-8614-FA389830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AE1D-1BBF-43AB-8E3F-B65D505564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594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2DD3D-C3B0-40C7-A580-EE2D78612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50DEC-9495-4474-9183-49E8EB9A1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91E73-C9E6-4729-893E-15BD7AF84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076C-6C78-4EBD-9D85-629F8637E0F6}" type="datetimeFigureOut">
              <a:rPr lang="en-AU" smtClean="0"/>
              <a:t>4/09/2019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FA51B-5810-44C4-AE19-E5258A6BA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2931A-09D6-4DA1-AA9A-0DD50AC6C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AE1D-1BBF-43AB-8E3F-B65D505564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99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33C5F9-B5AC-4D6C-B833-C5B5E7B67D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631D1-D756-481F-80D3-4B079C62C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26132-82EF-4BDF-9147-8CC4CDB04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076C-6C78-4EBD-9D85-629F8637E0F6}" type="datetimeFigureOut">
              <a:rPr lang="en-AU" smtClean="0"/>
              <a:t>4/09/2019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B80F6-B7DD-4C1F-8CF1-1DEFA9D04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C857D-8878-4F48-9ED4-35EEC95C0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AE1D-1BBF-43AB-8E3F-B65D505564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3985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2322C-83E0-40E5-B21B-5EF7F90DE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E4A08-F7CA-4477-A87F-3D5D9586E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AEEE-F884-41A2-BF1B-3EEBC92A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076C-6C78-4EBD-9D85-629F8637E0F6}" type="datetimeFigureOut">
              <a:rPr lang="en-AU" smtClean="0"/>
              <a:t>4/09/2019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C5B67-84E0-4B46-A7E6-3B4D9ED5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631E3-C92C-4134-8FE1-BEAD05F10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AE1D-1BBF-43AB-8E3F-B65D505564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323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42A82-548F-4CA6-B746-CE65A2B74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90209-4082-4C55-921E-E5ACCAD2C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87F3F-27BB-496E-B384-E4E623014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076C-6C78-4EBD-9D85-629F8637E0F6}" type="datetimeFigureOut">
              <a:rPr lang="en-AU" smtClean="0"/>
              <a:t>4/09/2019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EC979-C286-468B-8518-A15D00D21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2F72A-23BF-4BA1-BA10-878A7F40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AE1D-1BBF-43AB-8E3F-B65D505564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512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6AD8-0C6D-409D-915C-C3FC08A67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05707-7180-4051-8A2B-6982B1359F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2A391-E939-4802-95F0-08DB665D3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D1312-3DC6-4BA8-BA02-070EA73F5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076C-6C78-4EBD-9D85-629F8637E0F6}" type="datetimeFigureOut">
              <a:rPr lang="en-AU" smtClean="0"/>
              <a:t>4/09/2019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DA007-1463-4176-8D52-4FDBE4971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CA1DB-FFC2-4600-B399-F3CDED1A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AE1D-1BBF-43AB-8E3F-B65D505564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110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237A6-9F8D-401F-94AE-A7B05DE25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2B059-C7D1-4CEB-950C-7D5A6FBA9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9E56F-35DB-482B-8B5E-F83D2060B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C6C661-0C46-4575-A019-2C7EE473A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B3EA44-5795-49C5-A87E-D6FB804028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50FAE-9204-4AD0-BF8B-14429FAA4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076C-6C78-4EBD-9D85-629F8637E0F6}" type="datetimeFigureOut">
              <a:rPr lang="en-AU" smtClean="0"/>
              <a:t>4/09/2019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AE79F3-2463-4D17-8DCB-3EC4E840E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67661-8658-4784-B1D0-778B7FD18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AE1D-1BBF-43AB-8E3F-B65D505564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481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AC0D4-401E-4F4E-A812-DDE94882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081E7A-5FC3-4229-8038-F57927F63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076C-6C78-4EBD-9D85-629F8637E0F6}" type="datetimeFigureOut">
              <a:rPr lang="en-AU" smtClean="0"/>
              <a:t>4/09/2019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FCBAF0-7B9D-475B-BECA-9B1D8987E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06CA6-1207-45E0-A919-E6B49F9BE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AE1D-1BBF-43AB-8E3F-B65D505564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764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CEA4B1-08FA-41BF-8E9F-B52BC93B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076C-6C78-4EBD-9D85-629F8637E0F6}" type="datetimeFigureOut">
              <a:rPr lang="en-AU" smtClean="0"/>
              <a:t>4/09/2019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105A7C-F7CF-44E4-8F4D-3F3E1D036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F56AF-F275-4A71-A01D-2AF9D343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AE1D-1BBF-43AB-8E3F-B65D505564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39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AC0C-EF3F-4881-BE8A-EDA2218D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F88D7-21D1-4C01-A24C-143CE3BA4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6B911-B55B-4A6A-9BEA-15B1FB169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C20C0-601B-46FB-824A-0453480E3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076C-6C78-4EBD-9D85-629F8637E0F6}" type="datetimeFigureOut">
              <a:rPr lang="en-AU" smtClean="0"/>
              <a:t>4/09/2019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24AD4-CC37-4524-A18E-1198AF638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44F9E-6B48-4DED-B323-B902ED58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AE1D-1BBF-43AB-8E3F-B65D505564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0849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98926-50F0-494D-8001-9D6E2E1C0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7C365-5C29-4F38-9946-BAE658A1E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73EFBD-C6A8-4CC6-BB1A-E84C6B765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BEEAC-07ED-42F8-A54D-73E383B2F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076C-6C78-4EBD-9D85-629F8637E0F6}" type="datetimeFigureOut">
              <a:rPr lang="en-AU" smtClean="0"/>
              <a:t>4/09/2019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DBD73-F95C-4F8F-A625-23A3B893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B422C-FCF7-45E4-A61A-EDBDFCB8A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AE1D-1BBF-43AB-8E3F-B65D505564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0314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FB1EDD-21E7-45E8-941B-1681050B7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30FF9-E3EC-49CA-ABA5-29390232D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14DD2-87EA-4E53-95A2-A85188049E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F076C-6C78-4EBD-9D85-629F8637E0F6}" type="datetimeFigureOut">
              <a:rPr lang="en-AU" smtClean="0"/>
              <a:t>4/09/2019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7DF11-EDF0-4FFA-8D78-1E8F3C40B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C849D-0711-401C-B9DC-4C436354B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9AE1D-1BBF-43AB-8E3F-B65D505564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118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roadie.com/" TargetMode="External"/><Relationship Id="rId2" Type="http://schemas.openxmlformats.org/officeDocument/2006/relationships/hyperlink" Target="https://www.linkedin.com/in/arjunsivadasan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cosmos-db/query-cheat-sheet" TargetMode="External"/><Relationship Id="rId7" Type="http://schemas.openxmlformats.org/officeDocument/2006/relationships/hyperlink" Target="https://azurecosmosdb.github.io/CosmosBootstrap/" TargetMode="External"/><Relationship Id="rId2" Type="http://schemas.openxmlformats.org/officeDocument/2006/relationships/hyperlink" Target="https://azure.microsoft.com/en-gb/try/cosmosdb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zure.microsoft.com/en-gb/resources/videos/index/?services=cosmos-db" TargetMode="External"/><Relationship Id="rId5" Type="http://schemas.openxmlformats.org/officeDocument/2006/relationships/hyperlink" Target="https://docs.microsoft.com/en-us/learn/browse/?products=azure-cosmos-db" TargetMode="External"/><Relationship Id="rId4" Type="http://schemas.openxmlformats.org/officeDocument/2006/relationships/hyperlink" Target="https://www.documentdb.com/sql/demo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sqlroadie.wordpress.com/2019/07/21/azure-cosmos-db-real-time-data-movement-using-change-feed-and-azure-functions/" TargetMode="External"/><Relationship Id="rId13" Type="http://schemas.openxmlformats.org/officeDocument/2006/relationships/hyperlink" Target="https://aka.ms/tla" TargetMode="External"/><Relationship Id="rId3" Type="http://schemas.openxmlformats.org/officeDocument/2006/relationships/hyperlink" Target="https://azurecosmosdb.github.io/CosmosBootstrap/" TargetMode="External"/><Relationship Id="rId7" Type="http://schemas.openxmlformats.org/officeDocument/2006/relationships/hyperlink" Target="https://docs.microsoft.com/en-us/azure/cosmos-db/estimate-ru-with-capacity-planner" TargetMode="External"/><Relationship Id="rId12" Type="http://schemas.openxmlformats.org/officeDocument/2006/relationships/hyperlink" Target="https://www.youtube.com/watch?v=uPYmacs2nlw" TargetMode="External"/><Relationship Id="rId17" Type="http://schemas.openxmlformats.org/officeDocument/2006/relationships/hyperlink" Target="https://azure.microsoft.com/en-au/solutions/architecture/personalization-using-cosmos-db/" TargetMode="External"/><Relationship Id="rId2" Type="http://schemas.openxmlformats.org/officeDocument/2006/relationships/hyperlink" Target="https://azure.microsoft.com/try/cosmosdb/" TargetMode="External"/><Relationship Id="rId16" Type="http://schemas.openxmlformats.org/officeDocument/2006/relationships/hyperlink" Target="https://gotcosmos.com/presentat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zure/cosmos-db/local-emulator" TargetMode="External"/><Relationship Id="rId11" Type="http://schemas.openxmlformats.org/officeDocument/2006/relationships/hyperlink" Target="https://www.youtube.com/watch?v=S5Z-RYOwW6M" TargetMode="External"/><Relationship Id="rId5" Type="http://schemas.openxmlformats.org/officeDocument/2006/relationships/hyperlink" Target="https://docs.microsoft.com/en-us/azure/cosmos-db/query-cheat-sheet" TargetMode="External"/><Relationship Id="rId15" Type="http://schemas.openxmlformats.org/officeDocument/2006/relationships/hyperlink" Target="https://cosmosdb.github.io/labs/" TargetMode="External"/><Relationship Id="rId10" Type="http://schemas.openxmlformats.org/officeDocument/2006/relationships/hyperlink" Target="https://www.youtube.com/watch?v=kYX6UrY_ooA" TargetMode="External"/><Relationship Id="rId4" Type="http://schemas.openxmlformats.org/officeDocument/2006/relationships/hyperlink" Target="https://www.documentdb.com/sql/demo" TargetMode="External"/><Relationship Id="rId9" Type="http://schemas.openxmlformats.org/officeDocument/2006/relationships/hyperlink" Target="https://docs.microsoft.com/en-us/azure/cosmos-db/how-to-configure-change-feed-start-time" TargetMode="External"/><Relationship Id="rId14" Type="http://schemas.openxmlformats.org/officeDocument/2006/relationships/hyperlink" Target="https://azure.microsoft.com/en-au/blog/azure-cosmos-db-pushing-the-frontier-of-globally-distributed-database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B0BAC-B921-4843-8C20-2A923D622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5724"/>
            <a:ext cx="10515600" cy="5431239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2400" i="1" dirty="0"/>
              <a:t>I would like to acknowledge the </a:t>
            </a:r>
            <a:r>
              <a:rPr lang="en-US" sz="2400" i="1" dirty="0" err="1"/>
              <a:t>Jagera</a:t>
            </a:r>
            <a:r>
              <a:rPr lang="en-US" sz="2400" i="1" dirty="0"/>
              <a:t> people who are traditional custodians of this land. I would also like to pay my respects to Elders past and present of the </a:t>
            </a:r>
            <a:r>
              <a:rPr lang="en-US" sz="2400" i="1" dirty="0" err="1"/>
              <a:t>Turrbal</a:t>
            </a:r>
            <a:r>
              <a:rPr lang="en-US" sz="2400" i="1" dirty="0"/>
              <a:t> nation, and to emerging community leaders. </a:t>
            </a:r>
          </a:p>
          <a:p>
            <a:pPr marL="0" indent="0" algn="just">
              <a:buNone/>
            </a:pPr>
            <a:r>
              <a:rPr lang="en-US" sz="2400" i="1" dirty="0"/>
              <a:t>I also extend my respect to all Native Australian and Torres Strait Islander people present here today.</a:t>
            </a:r>
          </a:p>
        </p:txBody>
      </p:sp>
    </p:spTree>
    <p:extLst>
      <p:ext uri="{BB962C8B-B14F-4D97-AF65-F5344CB8AC3E}">
        <p14:creationId xmlns:p14="http://schemas.microsoft.com/office/powerpoint/2010/main" val="241703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061B-4672-4117-BCF4-C6A853C3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281"/>
          </a:xfrm>
        </p:spPr>
        <p:txBody>
          <a:bodyPr>
            <a:normAutofit fontScale="90000"/>
          </a:bodyPr>
          <a:lstStyle/>
          <a:p>
            <a:r>
              <a:rPr lang="en-AU" dirty="0"/>
              <a:t>Partitioning &amp; Throughput – what can go wrong?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060F5-440E-46CC-B78D-F133C946B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571"/>
            <a:ext cx="10515600" cy="4694392"/>
          </a:xfrm>
        </p:spPr>
        <p:txBody>
          <a:bodyPr>
            <a:normAutofit/>
          </a:bodyPr>
          <a:lstStyle/>
          <a:p>
            <a:r>
              <a:rPr lang="en-AU" sz="1800" dirty="0"/>
              <a:t>Performance</a:t>
            </a:r>
          </a:p>
          <a:p>
            <a:pPr lvl="1"/>
            <a:r>
              <a:rPr lang="en-AU" sz="1800" dirty="0"/>
              <a:t>Hot partitions</a:t>
            </a:r>
          </a:p>
          <a:p>
            <a:pPr lvl="1"/>
            <a:r>
              <a:rPr lang="en-AU" sz="1800" dirty="0"/>
              <a:t>Throttling / Http 429 response code</a:t>
            </a:r>
          </a:p>
          <a:p>
            <a:pPr lvl="1"/>
            <a:r>
              <a:rPr lang="en-AU" sz="1800" dirty="0"/>
              <a:t>High cost for compute</a:t>
            </a:r>
          </a:p>
          <a:p>
            <a:pPr lvl="1"/>
            <a:r>
              <a:rPr lang="en-AU" sz="1800" dirty="0"/>
              <a:t>Cross-partition queries / fan-out</a:t>
            </a:r>
          </a:p>
          <a:p>
            <a:r>
              <a:rPr lang="en-AU" sz="1800" dirty="0"/>
              <a:t>Storage</a:t>
            </a:r>
          </a:p>
          <a:p>
            <a:pPr lvl="1"/>
            <a:r>
              <a:rPr lang="en-AU" sz="1800" dirty="0"/>
              <a:t>Data with same partition key form a logical partition</a:t>
            </a:r>
          </a:p>
          <a:p>
            <a:pPr lvl="1"/>
            <a:r>
              <a:rPr lang="en-AU" sz="1800" dirty="0"/>
              <a:t>Low cardinality partition keys cause skewed storage distribution</a:t>
            </a:r>
          </a:p>
          <a:p>
            <a:pPr lvl="1"/>
            <a:r>
              <a:rPr lang="en-AU" sz="1800" dirty="0"/>
              <a:t>If logical partition becomes full, new items cannot be added</a:t>
            </a:r>
          </a:p>
        </p:txBody>
      </p:sp>
    </p:spTree>
    <p:extLst>
      <p:ext uri="{BB962C8B-B14F-4D97-AF65-F5344CB8AC3E}">
        <p14:creationId xmlns:p14="http://schemas.microsoft.com/office/powerpoint/2010/main" val="1058609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91AA9146-96C8-49E7-A6B7-F4C7798D8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675470"/>
            <a:ext cx="10905066" cy="550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254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061B-4672-4117-BCF4-C6A853C3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281"/>
          </a:xfrm>
        </p:spPr>
        <p:txBody>
          <a:bodyPr>
            <a:normAutofit/>
          </a:bodyPr>
          <a:lstStyle/>
          <a:p>
            <a:r>
              <a:rPr lang="en-AU" dirty="0"/>
              <a:t>Time To Live (TTL)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060F5-440E-46CC-B78D-F133C946B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571"/>
            <a:ext cx="10515600" cy="4694392"/>
          </a:xfrm>
        </p:spPr>
        <p:txBody>
          <a:bodyPr>
            <a:normAutofit/>
          </a:bodyPr>
          <a:lstStyle/>
          <a:p>
            <a:r>
              <a:rPr lang="en-AU" sz="1800" dirty="0"/>
              <a:t>Delete items automatically ‘n’ seconds after last modification. -1 = no expiry</a:t>
            </a:r>
          </a:p>
          <a:p>
            <a:r>
              <a:rPr lang="en-AU" sz="1800" dirty="0"/>
              <a:t>Set at container or item level</a:t>
            </a:r>
          </a:p>
          <a:p>
            <a:r>
              <a:rPr lang="en-AU" sz="1800" dirty="0"/>
              <a:t>Takes effect only if TTL of container is not null</a:t>
            </a:r>
          </a:p>
          <a:p>
            <a:r>
              <a:rPr lang="en-AU" sz="1800" dirty="0"/>
              <a:t>Item-level TTL overrides that of parent container</a:t>
            </a:r>
          </a:p>
          <a:p>
            <a:r>
              <a:rPr lang="en-AU" sz="1800" dirty="0"/>
              <a:t>No additional RU cost for deletion as TTL uses leftover RU</a:t>
            </a:r>
          </a:p>
        </p:txBody>
      </p:sp>
    </p:spTree>
    <p:extLst>
      <p:ext uri="{BB962C8B-B14F-4D97-AF65-F5344CB8AC3E}">
        <p14:creationId xmlns:p14="http://schemas.microsoft.com/office/powerpoint/2010/main" val="4214756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061B-4672-4117-BCF4-C6A853C3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281"/>
          </a:xfrm>
        </p:spPr>
        <p:txBody>
          <a:bodyPr>
            <a:normAutofit/>
          </a:bodyPr>
          <a:lstStyle/>
          <a:p>
            <a:r>
              <a:rPr lang="en-AU" dirty="0"/>
              <a:t>Multi-master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060F5-440E-46CC-B78D-F133C946B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571"/>
            <a:ext cx="10515600" cy="4694392"/>
          </a:xfrm>
        </p:spPr>
        <p:txBody>
          <a:bodyPr>
            <a:normAutofit/>
          </a:bodyPr>
          <a:lstStyle/>
          <a:p>
            <a:r>
              <a:rPr lang="en-AU" sz="1800" dirty="0"/>
              <a:t>Every region is writable, a master</a:t>
            </a:r>
          </a:p>
          <a:p>
            <a:r>
              <a:rPr lang="en-AU" sz="1800" dirty="0"/>
              <a:t>Single digit latency for R/W</a:t>
            </a:r>
          </a:p>
          <a:p>
            <a:r>
              <a:rPr lang="en-AU" sz="1800" dirty="0"/>
              <a:t>Writes automatically replicated to all regions</a:t>
            </a:r>
          </a:p>
          <a:p>
            <a:r>
              <a:rPr lang="en-AU" sz="1800" dirty="0"/>
              <a:t>Tuneable consistency models</a:t>
            </a:r>
          </a:p>
          <a:p>
            <a:r>
              <a:rPr lang="en-AU" sz="1800" dirty="0"/>
              <a:t>Flexible conflict resolution: </a:t>
            </a:r>
          </a:p>
          <a:p>
            <a:pPr lvl="1"/>
            <a:r>
              <a:rPr lang="en-AU" sz="1800" dirty="0"/>
              <a:t>Example last writer wins uses _</a:t>
            </a:r>
            <a:r>
              <a:rPr lang="en-AU" sz="1800" dirty="0" err="1"/>
              <a:t>ts</a:t>
            </a:r>
            <a:r>
              <a:rPr lang="en-AU" sz="1800" dirty="0"/>
              <a:t> default (user defined property)</a:t>
            </a:r>
          </a:p>
          <a:p>
            <a:pPr lvl="1"/>
            <a:r>
              <a:rPr lang="en-AU" sz="1800" dirty="0"/>
              <a:t>Custom SP with exactly-once resolution, CRUD on any item within the same partition key</a:t>
            </a:r>
          </a:p>
          <a:p>
            <a:r>
              <a:rPr lang="en-AU" sz="1800" dirty="0"/>
              <a:t>Conflicts feed</a:t>
            </a:r>
          </a:p>
        </p:txBody>
      </p:sp>
    </p:spTree>
    <p:extLst>
      <p:ext uri="{BB962C8B-B14F-4D97-AF65-F5344CB8AC3E}">
        <p14:creationId xmlns:p14="http://schemas.microsoft.com/office/powerpoint/2010/main" val="80792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C59A94-0E44-4748-A379-21E74F708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852" y="434274"/>
            <a:ext cx="7947061" cy="598945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6201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061B-4672-4117-BCF4-C6A853C3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281"/>
          </a:xfrm>
        </p:spPr>
        <p:txBody>
          <a:bodyPr>
            <a:normAutofit/>
          </a:bodyPr>
          <a:lstStyle/>
          <a:p>
            <a:r>
              <a:rPr lang="en-AU" dirty="0"/>
              <a:t>Cosmos DB Emulator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060F5-440E-46CC-B78D-F133C946B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571"/>
            <a:ext cx="10515600" cy="4694392"/>
          </a:xfrm>
        </p:spPr>
        <p:txBody>
          <a:bodyPr>
            <a:normAutofit/>
          </a:bodyPr>
          <a:lstStyle/>
          <a:p>
            <a:r>
              <a:rPr lang="en-AU" sz="1800" dirty="0"/>
              <a:t>Cosmos DB Emulator</a:t>
            </a:r>
          </a:p>
          <a:p>
            <a:pPr lvl="1"/>
            <a:r>
              <a:rPr lang="en-AU" sz="1800" dirty="0"/>
              <a:t>Local environment that emulates Cosmos DB service for dev</a:t>
            </a:r>
          </a:p>
          <a:p>
            <a:pPr lvl="1"/>
            <a:r>
              <a:rPr lang="en-AU" sz="1800" dirty="0"/>
              <a:t>Develop and test locally without creating a subscription</a:t>
            </a:r>
          </a:p>
          <a:p>
            <a:pPr lvl="1"/>
            <a:r>
              <a:rPr lang="en-AU" sz="1800" dirty="0"/>
              <a:t>Limited support for certain aspects</a:t>
            </a:r>
          </a:p>
          <a:p>
            <a:pPr lvl="1"/>
            <a:r>
              <a:rPr lang="en-AU" sz="1800" dirty="0"/>
              <a:t>Refer to MS documentation</a:t>
            </a:r>
          </a:p>
        </p:txBody>
      </p:sp>
    </p:spTree>
    <p:extLst>
      <p:ext uri="{BB962C8B-B14F-4D97-AF65-F5344CB8AC3E}">
        <p14:creationId xmlns:p14="http://schemas.microsoft.com/office/powerpoint/2010/main" val="821756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061B-4672-4117-BCF4-C6A853C3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281"/>
          </a:xfrm>
        </p:spPr>
        <p:txBody>
          <a:bodyPr>
            <a:normAutofit/>
          </a:bodyPr>
          <a:lstStyle/>
          <a:p>
            <a:r>
              <a:rPr lang="en-AU" dirty="0"/>
              <a:t>Capacity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060F5-440E-46CC-B78D-F133C946B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571"/>
            <a:ext cx="10515600" cy="4694392"/>
          </a:xfrm>
        </p:spPr>
        <p:txBody>
          <a:bodyPr>
            <a:normAutofit/>
          </a:bodyPr>
          <a:lstStyle/>
          <a:p>
            <a:r>
              <a:rPr lang="en-AU" sz="1800" dirty="0"/>
              <a:t>Capacity Calculator</a:t>
            </a:r>
          </a:p>
          <a:p>
            <a:pPr lvl="1"/>
            <a:r>
              <a:rPr lang="en-AU" sz="1800" dirty="0"/>
              <a:t>Estimate suggested RU/s and cost</a:t>
            </a:r>
          </a:p>
          <a:p>
            <a:pPr lvl="1"/>
            <a:r>
              <a:rPr lang="en-AU" sz="1800" dirty="0"/>
              <a:t>Basic and advanced modes </a:t>
            </a:r>
          </a:p>
          <a:p>
            <a:pPr lvl="1"/>
            <a:r>
              <a:rPr lang="en-AU" sz="1800" dirty="0"/>
              <a:t>Sign in to use advanced mode – more fields available</a:t>
            </a:r>
          </a:p>
          <a:p>
            <a:pPr lvl="1"/>
            <a:r>
              <a:rPr lang="en-AU" sz="1800" dirty="0"/>
              <a:t>Shared/reserved throughput could reduce cost</a:t>
            </a:r>
          </a:p>
        </p:txBody>
      </p:sp>
    </p:spTree>
    <p:extLst>
      <p:ext uri="{BB962C8B-B14F-4D97-AF65-F5344CB8AC3E}">
        <p14:creationId xmlns:p14="http://schemas.microsoft.com/office/powerpoint/2010/main" val="3898580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061B-4672-4117-BCF4-C6A853C3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281"/>
          </a:xfrm>
        </p:spPr>
        <p:txBody>
          <a:bodyPr>
            <a:normAutofit/>
          </a:bodyPr>
          <a:lstStyle/>
          <a:p>
            <a:r>
              <a:rPr lang="en-AU" dirty="0"/>
              <a:t>APIs supported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060F5-440E-46CC-B78D-F133C946B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571"/>
            <a:ext cx="10515600" cy="4694392"/>
          </a:xfrm>
        </p:spPr>
        <p:txBody>
          <a:bodyPr>
            <a:normAutofit/>
          </a:bodyPr>
          <a:lstStyle/>
          <a:p>
            <a:r>
              <a:rPr lang="en-AU" sz="1800" dirty="0"/>
              <a:t>Core SQL</a:t>
            </a:r>
          </a:p>
          <a:p>
            <a:r>
              <a:rPr lang="en-AU" sz="1800" dirty="0"/>
              <a:t>Table</a:t>
            </a:r>
          </a:p>
          <a:p>
            <a:r>
              <a:rPr lang="en-AU" sz="1800" dirty="0"/>
              <a:t>Mongo DB</a:t>
            </a:r>
          </a:p>
          <a:p>
            <a:r>
              <a:rPr lang="en-AU" sz="1800" dirty="0"/>
              <a:t>Gremlin API for Graph</a:t>
            </a:r>
          </a:p>
          <a:p>
            <a:r>
              <a:rPr lang="en-AU" sz="1800" dirty="0"/>
              <a:t>Cassandra</a:t>
            </a:r>
          </a:p>
          <a:p>
            <a:r>
              <a:rPr lang="en-AU" sz="1800" dirty="0" err="1"/>
              <a:t>Etcd</a:t>
            </a:r>
            <a:r>
              <a:rPr lang="en-AU" sz="1800" dirty="0"/>
              <a:t> (preview)</a:t>
            </a:r>
          </a:p>
          <a:p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1427527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ytimg.com/vi/gLdi3iwp0WU/maxresdefault.jpg">
            <a:extLst>
              <a:ext uri="{FF2B5EF4-FFF2-40B4-BE49-F238E27FC236}">
                <a16:creationId xmlns:a16="http://schemas.microsoft.com/office/drawing/2014/main" id="{30D7D623-FA42-4DCF-9D60-4781EC4F1F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311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060F5-440E-46CC-B78D-F133C946B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20992"/>
            <a:ext cx="10515600" cy="601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3400" dirty="0"/>
              <a:t>					Demo 1</a:t>
            </a:r>
          </a:p>
        </p:txBody>
      </p:sp>
    </p:spTree>
    <p:extLst>
      <p:ext uri="{BB962C8B-B14F-4D97-AF65-F5344CB8AC3E}">
        <p14:creationId xmlns:p14="http://schemas.microsoft.com/office/powerpoint/2010/main" val="3345204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64E77-04F3-4C23-ACE8-599EC5BFE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5049"/>
            <a:ext cx="9144000" cy="300965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Exploring Azure Cosmos DB </a:t>
            </a:r>
            <a:endParaRPr lang="en-AU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5B964-6363-4504-8D61-C84157EC1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1035" y="4816102"/>
            <a:ext cx="3580748" cy="1314450"/>
          </a:xfrm>
        </p:spPr>
        <p:txBody>
          <a:bodyPr>
            <a:normAutofit/>
          </a:bodyPr>
          <a:lstStyle/>
          <a:p>
            <a:pPr algn="r"/>
            <a:r>
              <a:rPr lang="en-AU" sz="3300" dirty="0"/>
              <a:t>Arjun </a:t>
            </a:r>
            <a:r>
              <a:rPr lang="en-AU" sz="3300" dirty="0" err="1"/>
              <a:t>Sivadasan</a:t>
            </a:r>
            <a:endParaRPr lang="en-AU" sz="2800" dirty="0"/>
          </a:p>
          <a:p>
            <a:pPr algn="r"/>
            <a:r>
              <a:rPr lang="en-AU" sz="1800" dirty="0">
                <a:hlinkClick r:id="rId2"/>
              </a:rPr>
              <a:t>linkedin.com/in/</a:t>
            </a:r>
            <a:r>
              <a:rPr lang="en-AU" sz="1800" dirty="0" err="1">
                <a:hlinkClick r:id="rId2"/>
              </a:rPr>
              <a:t>arjunsivadasan</a:t>
            </a:r>
            <a:r>
              <a:rPr lang="en-AU" sz="1800" dirty="0"/>
              <a:t> </a:t>
            </a:r>
          </a:p>
          <a:p>
            <a:pPr algn="r"/>
            <a:r>
              <a:rPr lang="en-AU" sz="1800" dirty="0">
                <a:hlinkClick r:id="rId3"/>
              </a:rPr>
              <a:t>http://www.sqlroadie.com</a:t>
            </a:r>
            <a:endParaRPr lang="en-AU" sz="1800" dirty="0"/>
          </a:p>
          <a:p>
            <a:pPr algn="r"/>
            <a:endParaRPr lang="en-AU" dirty="0"/>
          </a:p>
        </p:txBody>
      </p:sp>
      <p:pic>
        <p:nvPicPr>
          <p:cNvPr id="9" name="Picture 6" descr="Image result for linkedin">
            <a:extLst>
              <a:ext uri="{FF2B5EF4-FFF2-40B4-BE49-F238E27FC236}">
                <a16:creationId xmlns:a16="http://schemas.microsoft.com/office/drawing/2014/main" id="{C217E961-1028-444B-BD65-3053916C4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320" y="5413249"/>
            <a:ext cx="260063" cy="26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27E5ED-D33E-4719-8610-6B7D927B6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6383" y="5748203"/>
            <a:ext cx="457240" cy="4572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3F2FDA-5274-403A-B4E5-E58A3B728D85}"/>
              </a:ext>
            </a:extLst>
          </p:cNvPr>
          <p:cNvSpPr txBox="1"/>
          <p:nvPr/>
        </p:nvSpPr>
        <p:spPr>
          <a:xfrm>
            <a:off x="582705" y="5748203"/>
            <a:ext cx="1882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 Courtesy: Microsoft</a:t>
            </a:r>
          </a:p>
        </p:txBody>
      </p:sp>
      <p:pic>
        <p:nvPicPr>
          <p:cNvPr id="1026" name="Picture 2" descr="CosmosDBIcon">
            <a:extLst>
              <a:ext uri="{FF2B5EF4-FFF2-40B4-BE49-F238E27FC236}">
                <a16:creationId xmlns:a16="http://schemas.microsoft.com/office/drawing/2014/main" id="{5662856E-CDAF-4148-A942-080B15360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05" y="832798"/>
            <a:ext cx="157353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101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061B-4672-4117-BCF4-C6A853C3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281"/>
          </a:xfrm>
        </p:spPr>
        <p:txBody>
          <a:bodyPr>
            <a:normAutofit/>
          </a:bodyPr>
          <a:lstStyle/>
          <a:p>
            <a:r>
              <a:rPr lang="en-AU" dirty="0"/>
              <a:t>Cosmos DB Change Feed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060F5-440E-46CC-B78D-F133C946B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571"/>
            <a:ext cx="10515600" cy="4694392"/>
          </a:xfrm>
        </p:spPr>
        <p:txBody>
          <a:bodyPr>
            <a:normAutofit/>
          </a:bodyPr>
          <a:lstStyle/>
          <a:p>
            <a:r>
              <a:rPr lang="en-AU" sz="1800" dirty="0"/>
              <a:t>Change Feed listens to containers for changes</a:t>
            </a:r>
          </a:p>
          <a:p>
            <a:r>
              <a:rPr lang="en-AU" sz="1800" dirty="0"/>
              <a:t>Outputs list of items in the chronological order of mod</a:t>
            </a:r>
          </a:p>
          <a:p>
            <a:r>
              <a:rPr lang="en-AU" sz="1800" dirty="0"/>
              <a:t>Use Change Feed for</a:t>
            </a:r>
          </a:p>
          <a:p>
            <a:pPr lvl="1" fontAlgn="base"/>
            <a:r>
              <a:rPr lang="en-AU" sz="1200" dirty="0"/>
              <a:t>Triggering a notification or calling an API</a:t>
            </a:r>
          </a:p>
          <a:p>
            <a:pPr lvl="1" fontAlgn="base"/>
            <a:r>
              <a:rPr lang="en-AU" sz="1200" dirty="0"/>
              <a:t>Real-time stream processing</a:t>
            </a:r>
          </a:p>
          <a:p>
            <a:pPr lvl="1" fontAlgn="base"/>
            <a:r>
              <a:rPr lang="en-AU" sz="1200" dirty="0"/>
              <a:t>Downstream data movement or archiving</a:t>
            </a:r>
          </a:p>
          <a:p>
            <a:r>
              <a:rPr lang="en-AU" sz="1800" dirty="0"/>
              <a:t>Deletes are not tracked. Set TTL to enable soft-delete</a:t>
            </a:r>
          </a:p>
          <a:p>
            <a:r>
              <a:rPr lang="en-AU" sz="1800" dirty="0"/>
              <a:t>Set Change Feed start time to read previous changes</a:t>
            </a:r>
          </a:p>
          <a:p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3606647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Using Azure Cosmos DB change feed to power real-time analytics and event-driven computing scenarios">
            <a:extLst>
              <a:ext uri="{FF2B5EF4-FFF2-40B4-BE49-F238E27FC236}">
                <a16:creationId xmlns:a16="http://schemas.microsoft.com/office/drawing/2014/main" id="{037B9F9D-1641-48B3-B372-AFAABE816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4677" y="643466"/>
            <a:ext cx="9402645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190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Azure Cosmos DB-based lambda pipeline for ingestion and query">
            <a:extLst>
              <a:ext uri="{FF2B5EF4-FFF2-40B4-BE49-F238E27FC236}">
                <a16:creationId xmlns:a16="http://schemas.microsoft.com/office/drawing/2014/main" id="{1720F4F0-62CD-4BDE-884B-61A5FAFB1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138936"/>
            <a:ext cx="10905066" cy="458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508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061B-4672-4117-BCF4-C6A853C3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281"/>
          </a:xfrm>
        </p:spPr>
        <p:txBody>
          <a:bodyPr>
            <a:normAutofit/>
          </a:bodyPr>
          <a:lstStyle/>
          <a:p>
            <a:r>
              <a:rPr lang="en-AU" dirty="0"/>
              <a:t>Cosmos DB Migration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060F5-440E-46CC-B78D-F133C946B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571"/>
            <a:ext cx="10515600" cy="4694392"/>
          </a:xfrm>
        </p:spPr>
        <p:txBody>
          <a:bodyPr>
            <a:normAutofit/>
          </a:bodyPr>
          <a:lstStyle/>
          <a:p>
            <a:r>
              <a:rPr lang="en-AU" sz="1600" dirty="0"/>
              <a:t>Mode to migrate data to/from Cosmos DB containers</a:t>
            </a:r>
          </a:p>
          <a:p>
            <a:r>
              <a:rPr lang="en-AU" sz="1600" dirty="0"/>
              <a:t>Supports a variety of sources, including Emulator</a:t>
            </a:r>
          </a:p>
          <a:p>
            <a:r>
              <a:rPr lang="en-AU" sz="1600" dirty="0"/>
              <a:t>Limited support for newer APIs</a:t>
            </a:r>
          </a:p>
          <a:p>
            <a:r>
              <a:rPr lang="en-AU" sz="1600" dirty="0"/>
              <a:t>Increase throughput, parallel threads for faster migration</a:t>
            </a:r>
          </a:p>
          <a:p>
            <a:r>
              <a:rPr lang="en-AU" sz="1600" dirty="0"/>
              <a:t>Use nesting separator to control structure</a:t>
            </a:r>
          </a:p>
        </p:txBody>
      </p:sp>
    </p:spTree>
    <p:extLst>
      <p:ext uri="{BB962C8B-B14F-4D97-AF65-F5344CB8AC3E}">
        <p14:creationId xmlns:p14="http://schemas.microsoft.com/office/powerpoint/2010/main" val="3087703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061B-4672-4117-BCF4-C6A853C3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281"/>
          </a:xfrm>
        </p:spPr>
        <p:txBody>
          <a:bodyPr>
            <a:normAutofit/>
          </a:bodyPr>
          <a:lstStyle/>
          <a:p>
            <a:r>
              <a:rPr lang="en-AU" dirty="0"/>
              <a:t>Cosmos DB - Nuances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060F5-440E-46CC-B78D-F133C946B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571"/>
            <a:ext cx="10515600" cy="4694392"/>
          </a:xfrm>
        </p:spPr>
        <p:txBody>
          <a:bodyPr>
            <a:normAutofit/>
          </a:bodyPr>
          <a:lstStyle/>
          <a:p>
            <a:r>
              <a:rPr lang="en-AU" sz="1800" dirty="0"/>
              <a:t>Case sensitive</a:t>
            </a:r>
          </a:p>
          <a:p>
            <a:r>
              <a:rPr lang="en-AU" sz="1800" dirty="0"/>
              <a:t>Status 429 - request rate too large/throttling</a:t>
            </a:r>
          </a:p>
          <a:p>
            <a:r>
              <a:rPr lang="en-AU" sz="1800" dirty="0"/>
              <a:t>No updates, only </a:t>
            </a:r>
            <a:r>
              <a:rPr lang="en-AU" sz="1800" dirty="0" err="1"/>
              <a:t>upserts</a:t>
            </a:r>
            <a:r>
              <a:rPr lang="en-AU" sz="1800" dirty="0"/>
              <a:t> possible</a:t>
            </a:r>
          </a:p>
          <a:p>
            <a:r>
              <a:rPr lang="en-AU" sz="1800" dirty="0"/>
              <a:t>Storage is data + index</a:t>
            </a:r>
          </a:p>
          <a:p>
            <a:r>
              <a:rPr lang="en-AU" sz="1800" dirty="0"/>
              <a:t>RU charged by the hour</a:t>
            </a:r>
          </a:p>
          <a:p>
            <a:r>
              <a:rPr lang="en-AU" sz="1800" dirty="0"/>
              <a:t>Change feed doesn’t track deletes</a:t>
            </a:r>
          </a:p>
          <a:p>
            <a:r>
              <a:rPr lang="en-AU" sz="1800" dirty="0"/>
              <a:t>No renaming of databases/containers</a:t>
            </a:r>
          </a:p>
        </p:txBody>
      </p:sp>
    </p:spTree>
    <p:extLst>
      <p:ext uri="{BB962C8B-B14F-4D97-AF65-F5344CB8AC3E}">
        <p14:creationId xmlns:p14="http://schemas.microsoft.com/office/powerpoint/2010/main" val="2138460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061B-4672-4117-BCF4-C6A853C3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281"/>
          </a:xfrm>
        </p:spPr>
        <p:txBody>
          <a:bodyPr>
            <a:normAutofit/>
          </a:bodyPr>
          <a:lstStyle/>
          <a:p>
            <a:r>
              <a:rPr lang="en-AU" dirty="0"/>
              <a:t>Cosmos DB – worth mentioning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060F5-440E-46CC-B78D-F133C946B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571"/>
            <a:ext cx="10515600" cy="4694392"/>
          </a:xfrm>
        </p:spPr>
        <p:txBody>
          <a:bodyPr>
            <a:normAutofit/>
          </a:bodyPr>
          <a:lstStyle/>
          <a:p>
            <a:r>
              <a:rPr lang="en-AU" sz="1800" dirty="0"/>
              <a:t>Shared throughput</a:t>
            </a:r>
          </a:p>
          <a:p>
            <a:r>
              <a:rPr lang="en-AU" sz="1800" dirty="0"/>
              <a:t>Reserved capacity</a:t>
            </a:r>
          </a:p>
          <a:p>
            <a:r>
              <a:rPr lang="en-AU" sz="1800" dirty="0"/>
              <a:t>Non-partitioned containers (legacy)</a:t>
            </a:r>
          </a:p>
          <a:p>
            <a:r>
              <a:rPr lang="en-AU" sz="1800" dirty="0"/>
              <a:t>Triggers, Stored Procedures and UDF</a:t>
            </a:r>
          </a:p>
          <a:p>
            <a:r>
              <a:rPr lang="en-AU" sz="1800" dirty="0"/>
              <a:t>Indexing</a:t>
            </a:r>
          </a:p>
          <a:p>
            <a:r>
              <a:rPr lang="en-AU" sz="1800" dirty="0"/>
              <a:t>Power BI connector</a:t>
            </a:r>
          </a:p>
          <a:p>
            <a:r>
              <a:rPr lang="en-AU" sz="1800" dirty="0"/>
              <a:t>Spark Analytics</a:t>
            </a:r>
          </a:p>
        </p:txBody>
      </p:sp>
    </p:spTree>
    <p:extLst>
      <p:ext uri="{BB962C8B-B14F-4D97-AF65-F5344CB8AC3E}">
        <p14:creationId xmlns:p14="http://schemas.microsoft.com/office/powerpoint/2010/main" val="1315592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060F5-440E-46CC-B78D-F133C946B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20992"/>
            <a:ext cx="10515600" cy="601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3400" dirty="0"/>
              <a:t>					Demo 2</a:t>
            </a:r>
          </a:p>
        </p:txBody>
      </p:sp>
    </p:spTree>
    <p:extLst>
      <p:ext uri="{BB962C8B-B14F-4D97-AF65-F5344CB8AC3E}">
        <p14:creationId xmlns:p14="http://schemas.microsoft.com/office/powerpoint/2010/main" val="3441280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061B-4672-4117-BCF4-C6A853C3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281"/>
          </a:xfrm>
        </p:spPr>
        <p:txBody>
          <a:bodyPr>
            <a:normAutofit/>
          </a:bodyPr>
          <a:lstStyle/>
          <a:p>
            <a:r>
              <a:rPr lang="en-AU" dirty="0"/>
              <a:t>Cosmos DB –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060F5-440E-46CC-B78D-F133C946B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571"/>
            <a:ext cx="10515600" cy="4694392"/>
          </a:xfrm>
        </p:spPr>
        <p:txBody>
          <a:bodyPr>
            <a:normAutofit/>
          </a:bodyPr>
          <a:lstStyle/>
          <a:p>
            <a:r>
              <a:rPr lang="en-AU" sz="1800" dirty="0"/>
              <a:t>Serverless applications that need to scale rapidly and globally</a:t>
            </a:r>
          </a:p>
          <a:p>
            <a:pPr lvl="1"/>
            <a:r>
              <a:rPr lang="en-AU" sz="1800" dirty="0"/>
              <a:t>IOT and telematics</a:t>
            </a:r>
          </a:p>
          <a:p>
            <a:pPr lvl="1"/>
            <a:r>
              <a:rPr lang="en-AU" sz="1800" dirty="0"/>
              <a:t>Retail</a:t>
            </a:r>
          </a:p>
          <a:p>
            <a:pPr lvl="1"/>
            <a:r>
              <a:rPr lang="en-AU" sz="1800" dirty="0"/>
              <a:t>Gaming</a:t>
            </a:r>
          </a:p>
          <a:p>
            <a:pPr lvl="1"/>
            <a:r>
              <a:rPr lang="en-AU" sz="1800" dirty="0"/>
              <a:t>Web and mobile applications</a:t>
            </a:r>
          </a:p>
          <a:p>
            <a:pPr lvl="1"/>
            <a:r>
              <a:rPr lang="en-AU" sz="1800" dirty="0"/>
              <a:t>Personalization</a:t>
            </a:r>
          </a:p>
        </p:txBody>
      </p:sp>
    </p:spTree>
    <p:extLst>
      <p:ext uri="{BB962C8B-B14F-4D97-AF65-F5344CB8AC3E}">
        <p14:creationId xmlns:p14="http://schemas.microsoft.com/office/powerpoint/2010/main" val="2588267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061B-4672-4117-BCF4-C6A853C3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281"/>
          </a:xfrm>
        </p:spPr>
        <p:txBody>
          <a:bodyPr>
            <a:normAutofit/>
          </a:bodyPr>
          <a:lstStyle/>
          <a:p>
            <a:r>
              <a:rPr lang="en-AU" dirty="0"/>
              <a:t>Retail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6DA21E-267F-4634-A97D-50B441292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310" y="1085523"/>
            <a:ext cx="7735380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119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061B-4672-4117-BCF4-C6A853C3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281"/>
          </a:xfrm>
        </p:spPr>
        <p:txBody>
          <a:bodyPr>
            <a:normAutofit/>
          </a:bodyPr>
          <a:lstStyle/>
          <a:p>
            <a:r>
              <a:rPr lang="en-AU" dirty="0"/>
              <a:t>Personalization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DC41C9-4B65-4943-8A6E-6C6496F14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704" y="1349406"/>
            <a:ext cx="8354591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828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FE613-D08F-4E50-BD91-AD88A1DDF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7425"/>
          </a:xfrm>
        </p:spPr>
        <p:txBody>
          <a:bodyPr/>
          <a:lstStyle/>
          <a:p>
            <a:r>
              <a:rPr lang="en-AU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A2E8C-EC7E-4359-903C-3DACC6619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4691063"/>
          </a:xfrm>
        </p:spPr>
        <p:txBody>
          <a:bodyPr>
            <a:normAutofit/>
          </a:bodyPr>
          <a:lstStyle/>
          <a:p>
            <a:r>
              <a:rPr lang="en-AU" sz="1800" dirty="0"/>
              <a:t>Started career as .NET programmer in 2007</a:t>
            </a:r>
          </a:p>
          <a:p>
            <a:r>
              <a:rPr lang="en-AU" sz="1800" dirty="0"/>
              <a:t>Focused on data soon afterwards</a:t>
            </a:r>
          </a:p>
          <a:p>
            <a:r>
              <a:rPr lang="en-AU" sz="1800" dirty="0"/>
              <a:t>Works for Minor Hotels ANZ as Data Team – Manager</a:t>
            </a:r>
          </a:p>
          <a:p>
            <a:r>
              <a:rPr lang="en-AU" sz="1800" dirty="0"/>
              <a:t>Blogs at SQLRoadie.com</a:t>
            </a:r>
          </a:p>
          <a:p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1648080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F0A8D-9C29-4982-828C-A813D20E8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406"/>
            <a:ext cx="10515600" cy="4827557"/>
          </a:xfrm>
        </p:spPr>
        <p:txBody>
          <a:bodyPr/>
          <a:lstStyle/>
          <a:p>
            <a:endParaRPr lang="en-AU" dirty="0"/>
          </a:p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52C5B1-4CA7-4181-907E-C9DB38686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6018" y="-488316"/>
            <a:ext cx="13138018" cy="734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2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061B-4672-4117-BCF4-C6A853C3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281"/>
          </a:xfrm>
        </p:spPr>
        <p:txBody>
          <a:bodyPr>
            <a:normAutofit/>
          </a:bodyPr>
          <a:lstStyle/>
          <a:p>
            <a:r>
              <a:rPr lang="en-US" dirty="0"/>
              <a:t>What next?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F0A8D-9C29-4982-828C-A813D20E8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406"/>
            <a:ext cx="10515600" cy="4827557"/>
          </a:xfrm>
        </p:spPr>
        <p:txBody>
          <a:bodyPr>
            <a:normAutofit/>
          </a:bodyPr>
          <a:lstStyle/>
          <a:p>
            <a:r>
              <a:rPr lang="en-AU" sz="1800" dirty="0">
                <a:hlinkClick r:id="rId2"/>
              </a:rPr>
              <a:t>Try Cosmos DB for free</a:t>
            </a:r>
            <a:endParaRPr lang="en-AU" sz="1800" dirty="0"/>
          </a:p>
          <a:p>
            <a:r>
              <a:rPr lang="en-AU" sz="1800" dirty="0">
                <a:hlinkClick r:id="rId3"/>
              </a:rPr>
              <a:t>Refer to cheat sheet</a:t>
            </a:r>
            <a:endParaRPr lang="en-AU" sz="1800" dirty="0"/>
          </a:p>
          <a:p>
            <a:r>
              <a:rPr lang="en-AU" sz="1800" dirty="0">
                <a:hlinkClick r:id="rId4"/>
              </a:rPr>
              <a:t>Hang out at the playground</a:t>
            </a:r>
            <a:endParaRPr lang="en-AU" sz="1800" dirty="0"/>
          </a:p>
          <a:p>
            <a:r>
              <a:rPr lang="en-AU" sz="1800" dirty="0">
                <a:hlinkClick r:id="rId5"/>
              </a:rPr>
              <a:t>Use MS Learn for Cosmos DB</a:t>
            </a:r>
            <a:endParaRPr lang="en-AU" sz="1800" dirty="0"/>
          </a:p>
          <a:p>
            <a:r>
              <a:rPr lang="en-AU" sz="1800" dirty="0">
                <a:hlinkClick r:id="rId6"/>
              </a:rPr>
              <a:t>Watch Cosmos DB videos</a:t>
            </a:r>
            <a:endParaRPr lang="en-AU" sz="1800" dirty="0"/>
          </a:p>
          <a:p>
            <a:r>
              <a:rPr lang="en-AU" sz="1800" dirty="0">
                <a:hlinkClick r:id="rId7"/>
              </a:rPr>
              <a:t>Nominate for Cosmos DB Bootstrap</a:t>
            </a:r>
            <a:endParaRPr lang="en-AU" sz="1800" dirty="0"/>
          </a:p>
          <a:p>
            <a:r>
              <a:rPr lang="en-AU" sz="2400" dirty="0">
                <a:solidFill>
                  <a:srgbClr val="00B050"/>
                </a:solidFill>
              </a:rPr>
              <a:t>Present next Cosmos DB session </a:t>
            </a:r>
            <a:r>
              <a:rPr lang="en-AU" sz="2400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en-AU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9212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5C10-5E89-424B-9DDB-ADA13111C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350"/>
          </a:xfrm>
        </p:spPr>
        <p:txBody>
          <a:bodyPr/>
          <a:lstStyle/>
          <a:p>
            <a:r>
              <a:rPr lang="en-AU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4A643-7DBA-48AB-B840-5ACF8C071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5186363"/>
          </a:xfrm>
        </p:spPr>
        <p:txBody>
          <a:bodyPr>
            <a:normAutofit fontScale="55000" lnSpcReduction="20000"/>
          </a:bodyPr>
          <a:lstStyle/>
          <a:p>
            <a:r>
              <a:rPr lang="en-AU" dirty="0">
                <a:hlinkClick r:id="rId2"/>
              </a:rPr>
              <a:t>https://azure.microsoft.com/try/cosmosdb/</a:t>
            </a:r>
            <a:endParaRPr lang="en-AU" dirty="0"/>
          </a:p>
          <a:p>
            <a:r>
              <a:rPr lang="en-AU" dirty="0">
                <a:hlinkClick r:id="rId3"/>
              </a:rPr>
              <a:t>h</a:t>
            </a:r>
            <a:r>
              <a:rPr lang="en-AU" dirty="0">
                <a:hlinkClick r:id="rId3"/>
              </a:rPr>
              <a:t>ttps://azurecosmosdb.github.io/CosmosBootstrap/</a:t>
            </a:r>
            <a:endParaRPr lang="en-AU" dirty="0"/>
          </a:p>
          <a:p>
            <a:r>
              <a:rPr lang="en-AU" dirty="0">
                <a:hlinkClick r:id="rId4"/>
              </a:rPr>
              <a:t>https://www.documentdb.com/sql/demo</a:t>
            </a:r>
            <a:endParaRPr lang="en-AU" dirty="0"/>
          </a:p>
          <a:p>
            <a:r>
              <a:rPr lang="en-AU" dirty="0">
                <a:hlinkClick r:id="rId5"/>
              </a:rPr>
              <a:t>https://docs.microsoft.com/en-us/azure/cosmos-db/query-cheat-sheet</a:t>
            </a:r>
            <a:endParaRPr lang="en-AU" dirty="0"/>
          </a:p>
          <a:p>
            <a:r>
              <a:rPr lang="en-AU" dirty="0">
                <a:hlinkClick r:id="rId6"/>
              </a:rPr>
              <a:t>https://docs.microsoft.com/en-us/azure/cosmos-db/local-emulator</a:t>
            </a:r>
            <a:endParaRPr lang="en-AU" dirty="0"/>
          </a:p>
          <a:p>
            <a:r>
              <a:rPr lang="en-AU" dirty="0">
                <a:hlinkClick r:id="rId7"/>
              </a:rPr>
              <a:t>https://docs.microsoft.com/en-us/azure/cosmos-db/estimate-ru-with-capacity-planner</a:t>
            </a:r>
            <a:endParaRPr lang="en-AU" dirty="0"/>
          </a:p>
          <a:p>
            <a:r>
              <a:rPr lang="en-AU" dirty="0">
                <a:hlinkClick r:id="rId8"/>
              </a:rPr>
              <a:t>https://sqlroadie.wordpress.com/2019/07/21/azure-cosmos-db-real-time-data-movement-using-change-feed-and-azure-functions/</a:t>
            </a:r>
            <a:endParaRPr lang="en-AU" dirty="0"/>
          </a:p>
          <a:p>
            <a:r>
              <a:rPr lang="en-AU" dirty="0">
                <a:hlinkClick r:id="rId9"/>
              </a:rPr>
              <a:t>https://docs.microsoft.com/en-us/azure/cosmos-db/how-to-configure-change-feed-start-time</a:t>
            </a:r>
            <a:endParaRPr lang="en-AU" dirty="0"/>
          </a:p>
          <a:p>
            <a:r>
              <a:rPr lang="en-AU" dirty="0">
                <a:hlinkClick r:id="rId10"/>
              </a:rPr>
              <a:t>https://www.youtube.com/watch?v=kYX6UrY_ooA</a:t>
            </a:r>
            <a:endParaRPr lang="en-AU" dirty="0"/>
          </a:p>
          <a:p>
            <a:r>
              <a:rPr lang="en-AU" dirty="0">
                <a:hlinkClick r:id="rId11"/>
              </a:rPr>
              <a:t>https://www.youtube.com/watch?v=S5Z-RYOwW6M</a:t>
            </a:r>
            <a:endParaRPr lang="en-AU" dirty="0"/>
          </a:p>
          <a:p>
            <a:r>
              <a:rPr lang="en-AU" dirty="0">
                <a:hlinkClick r:id="rId12"/>
              </a:rPr>
              <a:t>https://www.youtube.com/watch?v=uPYmacs2nlw</a:t>
            </a:r>
            <a:endParaRPr lang="en-AU" dirty="0"/>
          </a:p>
          <a:p>
            <a:r>
              <a:rPr lang="en-AU" dirty="0">
                <a:hlinkClick r:id="rId13"/>
              </a:rPr>
              <a:t>https://aka.ms/tla</a:t>
            </a:r>
            <a:endParaRPr lang="en-AU" dirty="0"/>
          </a:p>
          <a:p>
            <a:r>
              <a:rPr lang="en-AU" dirty="0">
                <a:hlinkClick r:id="rId14"/>
              </a:rPr>
              <a:t>https://azure.microsoft.com/en-au/blog/azure-cosmos-db-pushing-the-frontier-of-globally-distributed-databases/</a:t>
            </a:r>
            <a:endParaRPr lang="en-AU" dirty="0"/>
          </a:p>
          <a:p>
            <a:r>
              <a:rPr lang="en-AU" dirty="0">
                <a:hlinkClick r:id="rId15"/>
              </a:rPr>
              <a:t>https://cosmosdb.github.io/labs/</a:t>
            </a:r>
            <a:endParaRPr lang="en-AU" dirty="0"/>
          </a:p>
          <a:p>
            <a:r>
              <a:rPr lang="en-AU" dirty="0">
                <a:hlinkClick r:id="rId16"/>
              </a:rPr>
              <a:t>https://gotcosmos.com/presentations</a:t>
            </a:r>
            <a:endParaRPr lang="en-AU" dirty="0"/>
          </a:p>
          <a:p>
            <a:r>
              <a:rPr lang="en-AU" dirty="0">
                <a:hlinkClick r:id="rId17"/>
              </a:rPr>
              <a:t>https://azure.microsoft.com/en-au/solutions/architecture/personalization-using-cosmos-db/</a:t>
            </a:r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4579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061B-4672-4117-BCF4-C6A853C3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281"/>
          </a:xfrm>
        </p:spPr>
        <p:txBody>
          <a:bodyPr/>
          <a:lstStyle/>
          <a:p>
            <a:r>
              <a:rPr lang="en-AU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060F5-440E-46CC-B78D-F133C946B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571"/>
            <a:ext cx="10515600" cy="4694392"/>
          </a:xfrm>
        </p:spPr>
        <p:txBody>
          <a:bodyPr>
            <a:normAutofit/>
          </a:bodyPr>
          <a:lstStyle/>
          <a:p>
            <a:r>
              <a:rPr lang="en-AU" sz="1800" dirty="0"/>
              <a:t>Introduction to Cosmos DB</a:t>
            </a:r>
          </a:p>
          <a:p>
            <a:r>
              <a:rPr lang="en-AU" sz="1800" dirty="0"/>
              <a:t>Best practices to ensure high performance and scalability</a:t>
            </a:r>
          </a:p>
          <a:p>
            <a:r>
              <a:rPr lang="en-AU" sz="1800" dirty="0"/>
              <a:t>APIs supported </a:t>
            </a:r>
            <a:r>
              <a:rPr lang="en-AU" sz="1800" dirty="0">
                <a:solidFill>
                  <a:prstClr val="black"/>
                </a:solidFill>
              </a:rPr>
              <a:t>[1830]</a:t>
            </a:r>
            <a:endParaRPr lang="en-AU" sz="1800" dirty="0"/>
          </a:p>
          <a:p>
            <a:r>
              <a:rPr lang="en-AU" sz="1800" dirty="0"/>
              <a:t>Demo 1</a:t>
            </a:r>
          </a:p>
          <a:p>
            <a:r>
              <a:rPr lang="en-AU" sz="1800" dirty="0"/>
              <a:t>Using Change Feed and Migration Tool</a:t>
            </a:r>
          </a:p>
          <a:p>
            <a:r>
              <a:rPr lang="en-AU" sz="1800" dirty="0"/>
              <a:t>Understanding nuances to avoid common pitfalls </a:t>
            </a:r>
            <a:r>
              <a:rPr lang="en-AU" sz="1800" dirty="0">
                <a:solidFill>
                  <a:prstClr val="black"/>
                </a:solidFill>
              </a:rPr>
              <a:t>[1900]</a:t>
            </a:r>
          </a:p>
          <a:p>
            <a:r>
              <a:rPr lang="en-AU" sz="1800" dirty="0"/>
              <a:t>Demo 2 </a:t>
            </a:r>
          </a:p>
          <a:p>
            <a:r>
              <a:rPr lang="en-AU" sz="1800" dirty="0"/>
              <a:t>Use cases</a:t>
            </a:r>
            <a:endParaRPr lang="en-AU" sz="1800" dirty="0">
              <a:solidFill>
                <a:prstClr val="black"/>
              </a:solidFill>
            </a:endParaRPr>
          </a:p>
          <a:p>
            <a:r>
              <a:rPr lang="en-AU" sz="1800" dirty="0"/>
              <a:t>Q&amp;A</a:t>
            </a:r>
          </a:p>
          <a:p>
            <a:r>
              <a:rPr lang="en-AU" sz="1800" dirty="0"/>
              <a:t>Next steps [1930]</a:t>
            </a:r>
          </a:p>
        </p:txBody>
      </p:sp>
    </p:spTree>
    <p:extLst>
      <p:ext uri="{BB962C8B-B14F-4D97-AF65-F5344CB8AC3E}">
        <p14:creationId xmlns:p14="http://schemas.microsoft.com/office/powerpoint/2010/main" val="3850245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061B-4672-4117-BCF4-C6A853C3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281"/>
          </a:xfrm>
        </p:spPr>
        <p:txBody>
          <a:bodyPr/>
          <a:lstStyle/>
          <a:p>
            <a:r>
              <a:rPr lang="en-AU" dirty="0"/>
              <a:t>Introduction to Azure Cosmos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060F5-440E-46CC-B78D-F133C946B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571"/>
            <a:ext cx="10515600" cy="4694392"/>
          </a:xfrm>
        </p:spPr>
        <p:txBody>
          <a:bodyPr>
            <a:normAutofit/>
          </a:bodyPr>
          <a:lstStyle/>
          <a:p>
            <a:r>
              <a:rPr lang="en-AU" sz="1800" dirty="0"/>
              <a:t>Started inhouse as Project Florence</a:t>
            </a:r>
          </a:p>
          <a:p>
            <a:r>
              <a:rPr lang="en-AU" sz="1800" dirty="0"/>
              <a:t>Built ground up for the cloud</a:t>
            </a:r>
          </a:p>
          <a:p>
            <a:r>
              <a:rPr lang="en-AU" sz="1800" dirty="0"/>
              <a:t>Previously known as Document DB - SQL API</a:t>
            </a:r>
          </a:p>
          <a:p>
            <a:r>
              <a:rPr lang="en-AU" sz="1800" dirty="0"/>
              <a:t>More APIs added regularly</a:t>
            </a:r>
          </a:p>
          <a:p>
            <a:endParaRPr lang="en-AU" sz="3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C2903E-2CBF-4CD2-8C29-FB1A5EE63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31150"/>
            <a:ext cx="10386960" cy="1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6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061B-4672-4117-BCF4-C6A853C3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281"/>
          </a:xfrm>
        </p:spPr>
        <p:txBody>
          <a:bodyPr/>
          <a:lstStyle/>
          <a:p>
            <a:r>
              <a:rPr lang="en-AU"/>
              <a:t>Introduction to Azure Cosmos DB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060F5-440E-46CC-B78D-F133C946B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571"/>
            <a:ext cx="10515600" cy="4694392"/>
          </a:xfrm>
        </p:spPr>
        <p:txBody>
          <a:bodyPr>
            <a:normAutofit/>
          </a:bodyPr>
          <a:lstStyle/>
          <a:p>
            <a:r>
              <a:rPr lang="en-AU" sz="1800"/>
              <a:t>Multi-model and fully managed database service</a:t>
            </a:r>
          </a:p>
          <a:p>
            <a:r>
              <a:rPr lang="en-AU" sz="1800"/>
              <a:t>Automatic and elastic scaling of throughput and storage</a:t>
            </a:r>
          </a:p>
          <a:p>
            <a:r>
              <a:rPr lang="en-AU" sz="1800"/>
              <a:t>Global distribution to Azure regions </a:t>
            </a:r>
          </a:p>
          <a:p>
            <a:r>
              <a:rPr lang="en-AU" sz="1800"/>
              <a:t>Multi-master replication</a:t>
            </a:r>
          </a:p>
          <a:p>
            <a:r>
              <a:rPr lang="en-AU" sz="1800"/>
              <a:t>5 well-defined consistency models</a:t>
            </a:r>
          </a:p>
          <a:p>
            <a:endParaRPr lang="en-AU" sz="1800"/>
          </a:p>
          <a:p>
            <a:endParaRPr lang="en-AU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9D2885-828F-4646-B95A-CC090C77C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178" y="4278585"/>
            <a:ext cx="8011643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040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061B-4672-4117-BCF4-C6A853C3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281"/>
          </a:xfrm>
        </p:spPr>
        <p:txBody>
          <a:bodyPr/>
          <a:lstStyle/>
          <a:p>
            <a:r>
              <a:rPr lang="en-AU"/>
              <a:t>Partitioning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060F5-440E-46CC-B78D-F133C946B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571"/>
            <a:ext cx="10515600" cy="4694392"/>
          </a:xfrm>
        </p:spPr>
        <p:txBody>
          <a:bodyPr>
            <a:normAutofit/>
          </a:bodyPr>
          <a:lstStyle/>
          <a:p>
            <a:r>
              <a:rPr lang="en-AU" sz="1800"/>
              <a:t>Containers are horizontally partitioned</a:t>
            </a:r>
          </a:p>
          <a:p>
            <a:r>
              <a:rPr lang="en-AU" sz="1800"/>
              <a:t>Containers are logical entities that could be stored across multiple physical partitions</a:t>
            </a:r>
          </a:p>
          <a:p>
            <a:r>
              <a:rPr lang="en-AU" sz="1800"/>
              <a:t>Physical: fixed amount of storage + variable compute power</a:t>
            </a:r>
          </a:p>
          <a:p>
            <a:r>
              <a:rPr lang="en-AU" sz="1800"/>
              <a:t>Logical: Logical grouping of items with the same partition key</a:t>
            </a:r>
          </a:p>
          <a:p>
            <a:r>
              <a:rPr lang="en-AU" sz="1800"/>
              <a:t>Storage limit of 10 GB per logical partition</a:t>
            </a:r>
          </a:p>
          <a:p>
            <a:r>
              <a:rPr lang="en-AU" sz="1800"/>
              <a:t>Key space of partition key hashes allocated evenly</a:t>
            </a:r>
          </a:p>
          <a:p>
            <a:r>
              <a:rPr lang="en-AU" sz="1800"/>
              <a:t>Physical partition split: on hitting storage limit / increasing throughput</a:t>
            </a:r>
          </a:p>
          <a:p>
            <a:pPr marL="0" indent="0">
              <a:buNone/>
            </a:pP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3154478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15225F8-619D-46EB-B137-EE1606BE4C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098042"/>
            <a:ext cx="10905066" cy="4661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216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061B-4672-4117-BCF4-C6A853C3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281"/>
          </a:xfrm>
        </p:spPr>
        <p:txBody>
          <a:bodyPr/>
          <a:lstStyle/>
          <a:p>
            <a:r>
              <a:rPr lang="en-AU" dirty="0"/>
              <a:t>Throughput / Request Unit (RU)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060F5-440E-46CC-B78D-F133C946B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571"/>
            <a:ext cx="10515600" cy="4694392"/>
          </a:xfrm>
        </p:spPr>
        <p:txBody>
          <a:bodyPr>
            <a:normAutofit/>
          </a:bodyPr>
          <a:lstStyle/>
          <a:p>
            <a:r>
              <a:rPr lang="en-AU" sz="1800" dirty="0"/>
              <a:t>RU – rate based currency. </a:t>
            </a:r>
          </a:p>
          <a:p>
            <a:r>
              <a:rPr lang="en-AU" sz="1800" dirty="0"/>
              <a:t>RU/s – unit of throughput</a:t>
            </a:r>
          </a:p>
          <a:p>
            <a:r>
              <a:rPr lang="en-AU" sz="1800" dirty="0"/>
              <a:t>1 RU/s serves a get by self-link or id of a 1 KB item having 10 unique property values</a:t>
            </a:r>
          </a:p>
          <a:p>
            <a:r>
              <a:rPr lang="en-AU" sz="1800" dirty="0"/>
              <a:t>Container with unlimited capacity potentially has no max throughput limit</a:t>
            </a:r>
          </a:p>
          <a:p>
            <a:r>
              <a:rPr lang="en-AU" sz="1800" dirty="0"/>
              <a:t>Initial throughput determines no. of physical partitions</a:t>
            </a:r>
          </a:p>
          <a:p>
            <a:r>
              <a:rPr lang="en-AU" sz="1800" dirty="0"/>
              <a:t>Scale down during hours of low request rates and save $$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C0F0D54-98A5-4E16-BB46-B4D1EE657C1E}"/>
              </a:ext>
            </a:extLst>
          </p:cNvPr>
          <p:cNvGrpSpPr/>
          <p:nvPr/>
        </p:nvGrpSpPr>
        <p:grpSpPr>
          <a:xfrm>
            <a:off x="7555599" y="3043518"/>
            <a:ext cx="3798201" cy="2967619"/>
            <a:chOff x="0" y="1512533"/>
            <a:chExt cx="2023240" cy="1530330"/>
          </a:xfrm>
        </p:grpSpPr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9BC158DC-0E96-424B-B0A8-A46A40DB72CB}"/>
                </a:ext>
              </a:extLst>
            </p:cNvPr>
            <p:cNvSpPr/>
            <p:nvPr/>
          </p:nvSpPr>
          <p:spPr bwMode="auto">
            <a:xfrm>
              <a:off x="670536" y="2296237"/>
              <a:ext cx="906672" cy="746626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43201" tIns="43201" rIns="43201" bIns="43201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6373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12">
                <a:solidFill>
                  <a:prstClr val="black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3198026-2ADF-45AD-BE27-D512BD02A2D1}"/>
                </a:ext>
              </a:extLst>
            </p:cNvPr>
            <p:cNvGrpSpPr/>
            <p:nvPr/>
          </p:nvGrpSpPr>
          <p:grpSpPr>
            <a:xfrm>
              <a:off x="721259" y="2563459"/>
              <a:ext cx="210717" cy="337607"/>
              <a:chOff x="1816538" y="5583257"/>
              <a:chExt cx="702664" cy="719810"/>
            </a:xfrm>
          </p:grpSpPr>
          <p:sp>
            <p:nvSpPr>
              <p:cNvPr id="47" name="Freeform 55">
                <a:extLst>
                  <a:ext uri="{FF2B5EF4-FFF2-40B4-BE49-F238E27FC236}">
                    <a16:creationId xmlns:a16="http://schemas.microsoft.com/office/drawing/2014/main" id="{92BBD6FE-2319-4269-864E-B5D18E59A2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9368" y="6162950"/>
                <a:ext cx="649834" cy="140117"/>
              </a:xfrm>
              <a:custGeom>
                <a:avLst/>
                <a:gdLst>
                  <a:gd name="T0" fmla="*/ 186 w 589"/>
                  <a:gd name="T1" fmla="*/ 0 h 127"/>
                  <a:gd name="T2" fmla="*/ 589 w 589"/>
                  <a:gd name="T3" fmla="*/ 0 h 127"/>
                  <a:gd name="T4" fmla="*/ 407 w 589"/>
                  <a:gd name="T5" fmla="*/ 127 h 127"/>
                  <a:gd name="T6" fmla="*/ 0 w 589"/>
                  <a:gd name="T7" fmla="*/ 127 h 127"/>
                  <a:gd name="T8" fmla="*/ 186 w 589"/>
                  <a:gd name="T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9" h="127">
                    <a:moveTo>
                      <a:pt x="186" y="0"/>
                    </a:moveTo>
                    <a:lnTo>
                      <a:pt x="589" y="0"/>
                    </a:lnTo>
                    <a:lnTo>
                      <a:pt x="407" y="127"/>
                    </a:lnTo>
                    <a:lnTo>
                      <a:pt x="0" y="127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84703" tIns="42352" rIns="84703" bIns="42352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63590">
                  <a:defRPr/>
                </a:pPr>
                <a:endParaRPr lang="en-US" sz="1701">
                  <a:solidFill>
                    <a:srgbClr val="0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5880BD72-264C-41A2-AE35-D5DA957F7062}"/>
                  </a:ext>
                </a:extLst>
              </p:cNvPr>
              <p:cNvGrpSpPr/>
              <p:nvPr/>
            </p:nvGrpSpPr>
            <p:grpSpPr>
              <a:xfrm>
                <a:off x="1816538" y="5583257"/>
                <a:ext cx="518446" cy="717700"/>
                <a:chOff x="13103226" y="2775830"/>
                <a:chExt cx="1039812" cy="1407232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6B6F93D2-B34C-4C1F-A22A-5A99455D58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103226" y="2775830"/>
                  <a:ext cx="1039812" cy="1407232"/>
                </a:xfrm>
                <a:prstGeom prst="rect">
                  <a:avLst/>
                </a:prstGeom>
                <a:solidFill>
                  <a:srgbClr val="DC3C00"/>
                </a:solidFill>
                <a:ln>
                  <a:noFill/>
                </a:ln>
              </p:spPr>
              <p:txBody>
                <a:bodyPr vert="horz" wrap="square" lIns="86402" tIns="43201" rIns="86402" bIns="43201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64017">
                    <a:defRPr/>
                  </a:pPr>
                  <a:endParaRPr lang="en-US" sz="1701" kern="0">
                    <a:solidFill>
                      <a:srgbClr val="50505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A860934B-BDD8-4614-90D9-F94646F02D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14598" y="2940285"/>
                  <a:ext cx="817070" cy="143638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FFFFFF">
                    <a:lumMod val="85000"/>
                  </a:srgbClr>
                </a:solidFill>
                <a:ln>
                  <a:noFill/>
                </a:ln>
              </p:spPr>
              <p:txBody>
                <a:bodyPr vert="horz" wrap="square" lIns="86402" tIns="43201" rIns="86402" bIns="43201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64017">
                    <a:defRPr/>
                  </a:pPr>
                  <a:endParaRPr lang="en-US" sz="1701" kern="0">
                    <a:solidFill>
                      <a:srgbClr val="50505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D98D6EB6-BB69-42E3-8DA0-6B4EF712D3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14598" y="3194253"/>
                  <a:ext cx="817070" cy="143638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1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1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1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1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FFFFFF">
                    <a:lumMod val="85000"/>
                  </a:srgbClr>
                </a:solidFill>
                <a:ln>
                  <a:noFill/>
                </a:ln>
              </p:spPr>
              <p:txBody>
                <a:bodyPr vert="horz" wrap="square" lIns="86402" tIns="43201" rIns="86402" bIns="43201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64017">
                    <a:defRPr/>
                  </a:pPr>
                  <a:endParaRPr lang="en-US" sz="1701" kern="0">
                    <a:solidFill>
                      <a:srgbClr val="50505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2" name="Freeform 8">
                  <a:extLst>
                    <a:ext uri="{FF2B5EF4-FFF2-40B4-BE49-F238E27FC236}">
                      <a16:creationId xmlns:a16="http://schemas.microsoft.com/office/drawing/2014/main" id="{8D0B44EE-27FF-4684-A0FA-3D500B4261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14598" y="3446139"/>
                  <a:ext cx="817070" cy="143638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7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7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7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7"/>
                        <a:pt x="330" y="27"/>
                        <a:pt x="330" y="27"/>
                      </a:cubicBezTo>
                      <a:cubicBezTo>
                        <a:pt x="330" y="27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FFFFFF">
                    <a:lumMod val="85000"/>
                  </a:srgbClr>
                </a:solidFill>
                <a:ln>
                  <a:noFill/>
                </a:ln>
              </p:spPr>
              <p:txBody>
                <a:bodyPr vert="horz" wrap="square" lIns="86402" tIns="43201" rIns="86402" bIns="43201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64017">
                    <a:defRPr/>
                  </a:pPr>
                  <a:endParaRPr lang="en-US" sz="1701" kern="0">
                    <a:solidFill>
                      <a:srgbClr val="50505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3" name="Freeform 9">
                  <a:extLst>
                    <a:ext uri="{FF2B5EF4-FFF2-40B4-BE49-F238E27FC236}">
                      <a16:creationId xmlns:a16="http://schemas.microsoft.com/office/drawing/2014/main" id="{1D7DD4F1-5059-467F-8B4D-D47A13DE89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14598" y="3700107"/>
                  <a:ext cx="817070" cy="143638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FFFFFF">
                    <a:lumMod val="85000"/>
                  </a:srgbClr>
                </a:solidFill>
                <a:ln>
                  <a:noFill/>
                </a:ln>
              </p:spPr>
              <p:txBody>
                <a:bodyPr vert="horz" wrap="square" lIns="86402" tIns="43201" rIns="86402" bIns="43201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64017">
                    <a:defRPr/>
                  </a:pPr>
                  <a:endParaRPr lang="en-US" sz="1701" kern="0">
                    <a:solidFill>
                      <a:srgbClr val="50505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A82EBC52-4437-49C9-9B5B-31358C22A1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75539" y="2970470"/>
                  <a:ext cx="79105" cy="79105"/>
                </a:xfrm>
                <a:prstGeom prst="ellipse">
                  <a:avLst/>
                </a:prstGeom>
                <a:solidFill>
                  <a:srgbClr val="00BCF2"/>
                </a:solidFill>
                <a:ln>
                  <a:noFill/>
                </a:ln>
              </p:spPr>
              <p:txBody>
                <a:bodyPr vert="horz" wrap="square" lIns="86402" tIns="43201" rIns="86402" bIns="43201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64017">
                    <a:defRPr/>
                  </a:pPr>
                  <a:endParaRPr lang="en-US" sz="1701" kern="0">
                    <a:solidFill>
                      <a:srgbClr val="50505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77411B9C-71B2-4E89-96DD-3D93BAA343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75539" y="3224438"/>
                  <a:ext cx="79105" cy="79105"/>
                </a:xfrm>
                <a:prstGeom prst="ellipse">
                  <a:avLst/>
                </a:prstGeom>
                <a:solidFill>
                  <a:srgbClr val="00BCF2"/>
                </a:solidFill>
                <a:ln>
                  <a:noFill/>
                </a:ln>
              </p:spPr>
              <p:txBody>
                <a:bodyPr vert="horz" wrap="square" lIns="86402" tIns="43201" rIns="86402" bIns="43201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64017">
                    <a:defRPr/>
                  </a:pPr>
                  <a:endParaRPr lang="en-US" sz="1701" kern="0">
                    <a:solidFill>
                      <a:srgbClr val="50505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3649DBFE-9C9A-4B47-B64E-5A038E7398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75539" y="3478406"/>
                  <a:ext cx="79105" cy="79105"/>
                </a:xfrm>
                <a:prstGeom prst="ellipse">
                  <a:avLst/>
                </a:prstGeom>
                <a:solidFill>
                  <a:srgbClr val="00BCF2"/>
                </a:solidFill>
                <a:ln>
                  <a:noFill/>
                </a:ln>
              </p:spPr>
              <p:txBody>
                <a:bodyPr vert="horz" wrap="square" lIns="86402" tIns="43201" rIns="86402" bIns="43201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64017">
                    <a:defRPr/>
                  </a:pPr>
                  <a:endParaRPr lang="en-US" sz="1701" kern="0">
                    <a:solidFill>
                      <a:srgbClr val="50505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10E6B9A5-0EE3-4BC2-8DB1-7337449B19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75539" y="3732374"/>
                  <a:ext cx="79105" cy="79105"/>
                </a:xfrm>
                <a:prstGeom prst="ellipse">
                  <a:avLst/>
                </a:prstGeom>
                <a:solidFill>
                  <a:srgbClr val="00BCF2"/>
                </a:solidFill>
                <a:ln>
                  <a:noFill/>
                </a:ln>
              </p:spPr>
              <p:txBody>
                <a:bodyPr vert="horz" wrap="square" lIns="86402" tIns="43201" rIns="86402" bIns="43201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64017">
                    <a:defRPr/>
                  </a:pPr>
                  <a:endParaRPr lang="en-US" sz="1701" kern="0">
                    <a:solidFill>
                      <a:srgbClr val="50505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C9FF4C9-ECB2-49F8-B870-26CC44019C27}"/>
                </a:ext>
              </a:extLst>
            </p:cNvPr>
            <p:cNvGrpSpPr/>
            <p:nvPr/>
          </p:nvGrpSpPr>
          <p:grpSpPr>
            <a:xfrm>
              <a:off x="929974" y="2565011"/>
              <a:ext cx="203345" cy="351606"/>
              <a:chOff x="7205045" y="4706015"/>
              <a:chExt cx="495182" cy="103310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11AF692-7C78-4323-8627-EBDAA7CBF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5045" y="4706015"/>
                <a:ext cx="495182" cy="1033105"/>
              </a:xfrm>
              <a:prstGeom prst="rect">
                <a:avLst/>
              </a:pr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6402" tIns="43201" rIns="86402" bIns="4320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81297">
                  <a:defRPr/>
                </a:pPr>
                <a:endParaRPr lang="en-US" sz="1735" kern="0">
                  <a:solidFill>
                    <a:srgbClr val="0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4EB8EE6-A36F-4351-B06F-6E69C66E90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0732" y="4754649"/>
                <a:ext cx="403809" cy="898992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6402" tIns="43201" rIns="86402" bIns="4320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81297">
                  <a:defRPr/>
                </a:pPr>
                <a:endParaRPr lang="en-US" sz="1735" kern="0">
                  <a:solidFill>
                    <a:srgbClr val="0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095910D-FA31-4EB2-9967-50595F8C24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5785" y="4781176"/>
                <a:ext cx="355176" cy="92847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6402" tIns="43201" rIns="86402" bIns="4320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81297">
                  <a:defRPr/>
                </a:pPr>
                <a:endParaRPr lang="en-US" sz="1735" kern="0">
                  <a:solidFill>
                    <a:srgbClr val="0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D526B68-7F31-410D-A874-ACB4AF55D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74958" y="4815073"/>
                <a:ext cx="25054" cy="25054"/>
              </a:xfrm>
              <a:prstGeom prst="ellipse">
                <a:avLst/>
              </a:prstGeom>
              <a:solidFill>
                <a:srgbClr val="00BCF2"/>
              </a:solidFill>
              <a:ln>
                <a:noFill/>
              </a:ln>
            </p:spPr>
            <p:txBody>
              <a:bodyPr vert="horz" wrap="square" lIns="86402" tIns="43201" rIns="86402" bIns="4320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81297">
                  <a:defRPr/>
                </a:pPr>
                <a:endParaRPr lang="en-US" sz="1735" kern="0">
                  <a:solidFill>
                    <a:srgbClr val="0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3AF59AD-DA67-49A4-A511-6D2EF9C158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5785" y="4897603"/>
                <a:ext cx="355176" cy="92847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6402" tIns="43201" rIns="86402" bIns="4320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81297">
                  <a:defRPr/>
                </a:pPr>
                <a:endParaRPr lang="en-US" sz="1735" kern="0">
                  <a:solidFill>
                    <a:srgbClr val="0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F585981-1DE6-4F6E-8865-CFE156B678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74958" y="4931500"/>
                <a:ext cx="25054" cy="25054"/>
              </a:xfrm>
              <a:prstGeom prst="ellipse">
                <a:avLst/>
              </a:prstGeom>
              <a:solidFill>
                <a:srgbClr val="00BCF2"/>
              </a:solidFill>
              <a:ln>
                <a:noFill/>
              </a:ln>
            </p:spPr>
            <p:txBody>
              <a:bodyPr vert="horz" wrap="square" lIns="86402" tIns="43201" rIns="86402" bIns="4320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81297">
                  <a:defRPr/>
                </a:pPr>
                <a:endParaRPr lang="en-US" sz="1735" kern="0">
                  <a:solidFill>
                    <a:srgbClr val="0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DDDC5FA-D026-4F5F-A790-26E727B931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5785" y="5014030"/>
                <a:ext cx="355176" cy="91373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6402" tIns="43201" rIns="86402" bIns="4320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81297">
                  <a:defRPr/>
                </a:pPr>
                <a:endParaRPr lang="en-US" sz="1735" kern="0">
                  <a:solidFill>
                    <a:srgbClr val="0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49CAB2A-4445-4698-94A4-26F23CF114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74958" y="5047927"/>
                <a:ext cx="25054" cy="25054"/>
              </a:xfrm>
              <a:prstGeom prst="ellipse">
                <a:avLst/>
              </a:prstGeom>
              <a:solidFill>
                <a:srgbClr val="00BCF2"/>
              </a:solidFill>
              <a:ln>
                <a:noFill/>
              </a:ln>
            </p:spPr>
            <p:txBody>
              <a:bodyPr vert="horz" wrap="square" lIns="86402" tIns="43201" rIns="86402" bIns="4320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81297">
                  <a:defRPr/>
                </a:pPr>
                <a:endParaRPr lang="en-US" sz="1735" kern="0">
                  <a:solidFill>
                    <a:srgbClr val="0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435BB3D-1666-4D1E-A610-001F39D2F0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5785" y="5130458"/>
                <a:ext cx="355176" cy="94321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6402" tIns="43201" rIns="86402" bIns="4320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81297">
                  <a:defRPr/>
                </a:pPr>
                <a:endParaRPr lang="en-US" sz="1735" kern="0">
                  <a:solidFill>
                    <a:srgbClr val="0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D47457D-D62D-40DB-A56F-BA5428660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74958" y="5167301"/>
                <a:ext cx="25054" cy="20633"/>
              </a:xfrm>
              <a:prstGeom prst="ellipse">
                <a:avLst/>
              </a:prstGeom>
              <a:solidFill>
                <a:srgbClr val="00BCF2"/>
              </a:solidFill>
              <a:ln>
                <a:noFill/>
              </a:ln>
            </p:spPr>
            <p:txBody>
              <a:bodyPr vert="horz" wrap="square" lIns="86402" tIns="43201" rIns="86402" bIns="4320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81297">
                  <a:defRPr/>
                </a:pPr>
                <a:endParaRPr lang="en-US" sz="1735" kern="0">
                  <a:solidFill>
                    <a:srgbClr val="0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0F01838-3F38-4CD3-8AD8-FB41B155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5785" y="5246883"/>
                <a:ext cx="355176" cy="94321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6402" tIns="43201" rIns="86402" bIns="4320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81297">
                  <a:defRPr/>
                </a:pPr>
                <a:endParaRPr lang="en-US" sz="1735" kern="0">
                  <a:solidFill>
                    <a:srgbClr val="0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F8C2223-1B68-4074-8B66-21BFF72C3F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74958" y="5283728"/>
                <a:ext cx="25054" cy="20633"/>
              </a:xfrm>
              <a:prstGeom prst="ellipse">
                <a:avLst/>
              </a:prstGeom>
              <a:solidFill>
                <a:srgbClr val="00BCF2"/>
              </a:solidFill>
              <a:ln>
                <a:noFill/>
              </a:ln>
            </p:spPr>
            <p:txBody>
              <a:bodyPr vert="horz" wrap="square" lIns="86402" tIns="43201" rIns="86402" bIns="4320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81297">
                  <a:defRPr/>
                </a:pPr>
                <a:endParaRPr lang="en-US" sz="1735" kern="0">
                  <a:solidFill>
                    <a:srgbClr val="0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3582918-AB06-4D3E-B28F-3D0891C199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5785" y="5366259"/>
                <a:ext cx="355176" cy="91373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6402" tIns="43201" rIns="86402" bIns="4320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81297">
                  <a:defRPr/>
                </a:pPr>
                <a:endParaRPr lang="en-US" sz="1735" kern="0">
                  <a:solidFill>
                    <a:srgbClr val="0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F26F72F-F11D-45A1-B4F9-B8304AFBA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74958" y="5400154"/>
                <a:ext cx="25054" cy="20633"/>
              </a:xfrm>
              <a:prstGeom prst="ellipse">
                <a:avLst/>
              </a:prstGeom>
              <a:solidFill>
                <a:srgbClr val="00BCF2"/>
              </a:solidFill>
              <a:ln>
                <a:noFill/>
              </a:ln>
            </p:spPr>
            <p:txBody>
              <a:bodyPr vert="horz" wrap="square" lIns="86402" tIns="43201" rIns="86402" bIns="4320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81297">
                  <a:defRPr/>
                </a:pPr>
                <a:endParaRPr lang="en-US" sz="1735" kern="0">
                  <a:solidFill>
                    <a:srgbClr val="0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EA98FF6-7048-4EAE-B6FB-052FA5A0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5785" y="5482685"/>
                <a:ext cx="355176" cy="91373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6402" tIns="43201" rIns="86402" bIns="4320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81297">
                  <a:defRPr/>
                </a:pPr>
                <a:endParaRPr lang="en-US" sz="1735" kern="0">
                  <a:solidFill>
                    <a:srgbClr val="0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FFEC52E-71FA-4FFE-B611-2727DE22F2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74958" y="5516581"/>
                <a:ext cx="25054" cy="23580"/>
              </a:xfrm>
              <a:prstGeom prst="ellipse">
                <a:avLst/>
              </a:prstGeom>
              <a:solidFill>
                <a:srgbClr val="00BCF2"/>
              </a:solidFill>
              <a:ln>
                <a:noFill/>
              </a:ln>
            </p:spPr>
            <p:txBody>
              <a:bodyPr vert="horz" wrap="square" lIns="86402" tIns="43201" rIns="86402" bIns="4320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81297">
                  <a:defRPr/>
                </a:pPr>
                <a:endParaRPr lang="en-US" sz="1735" kern="0">
                  <a:solidFill>
                    <a:srgbClr val="0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BFAA817-7B7B-4562-A9B6-84CE49184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5045" y="4706015"/>
                <a:ext cx="495182" cy="1033105"/>
              </a:xfrm>
              <a:prstGeom prst="rect">
                <a:avLst/>
              </a:prstGeom>
              <a:solidFill>
                <a:srgbClr val="00BCF2"/>
              </a:solidFill>
              <a:ln>
                <a:noFill/>
              </a:ln>
            </p:spPr>
            <p:txBody>
              <a:bodyPr vert="horz" wrap="square" lIns="86402" tIns="43201" rIns="86402" bIns="4320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81297">
                  <a:defRPr/>
                </a:pPr>
                <a:endParaRPr lang="en-US" sz="1735" kern="0">
                  <a:solidFill>
                    <a:srgbClr val="00BCF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CC8581-F38F-43A2-A69D-003E97686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0732" y="4754649"/>
                <a:ext cx="403809" cy="898992"/>
              </a:xfrm>
              <a:prstGeom prst="rect">
                <a:avLst/>
              </a:prstGeom>
              <a:solidFill>
                <a:srgbClr val="00BCF2">
                  <a:lumMod val="75000"/>
                </a:srgbClr>
              </a:solidFill>
              <a:ln>
                <a:noFill/>
              </a:ln>
            </p:spPr>
            <p:txBody>
              <a:bodyPr vert="horz" wrap="square" lIns="86402" tIns="43201" rIns="86402" bIns="4320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81297">
                  <a:defRPr/>
                </a:pPr>
                <a:endParaRPr lang="en-US" sz="1735" kern="0">
                  <a:solidFill>
                    <a:srgbClr val="0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27AD553-D3E8-4C7C-8C7C-FE9B42B8E9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5785" y="4781176"/>
                <a:ext cx="355176" cy="92847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6402" tIns="43201" rIns="86402" bIns="4320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81297">
                  <a:defRPr/>
                </a:pPr>
                <a:endParaRPr lang="en-US" sz="1735" kern="0">
                  <a:solidFill>
                    <a:srgbClr val="0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1E4DE20-6FD5-481F-8417-2BB12C190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74958" y="4815073"/>
                <a:ext cx="25054" cy="25054"/>
              </a:xfrm>
              <a:prstGeom prst="ellipse">
                <a:avLst/>
              </a:prstGeom>
              <a:solidFill>
                <a:srgbClr val="00BCF2"/>
              </a:solidFill>
              <a:ln>
                <a:noFill/>
              </a:ln>
            </p:spPr>
            <p:txBody>
              <a:bodyPr vert="horz" wrap="square" lIns="86402" tIns="43201" rIns="86402" bIns="4320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81297">
                  <a:defRPr/>
                </a:pPr>
                <a:endParaRPr lang="en-US" sz="1735" kern="0">
                  <a:solidFill>
                    <a:srgbClr val="0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DF69E0E-6626-4B78-8CA9-4033C06BD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5785" y="4897603"/>
                <a:ext cx="355176" cy="92847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6402" tIns="43201" rIns="86402" bIns="4320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81297">
                  <a:defRPr/>
                </a:pPr>
                <a:endParaRPr lang="en-US" sz="1735" kern="0">
                  <a:solidFill>
                    <a:srgbClr val="0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1364CCC3-2FDC-4FD7-BD69-5D0DC981C0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74958" y="4931500"/>
                <a:ext cx="25054" cy="25054"/>
              </a:xfrm>
              <a:prstGeom prst="ellipse">
                <a:avLst/>
              </a:prstGeom>
              <a:solidFill>
                <a:srgbClr val="00BCF2"/>
              </a:solidFill>
              <a:ln>
                <a:noFill/>
              </a:ln>
            </p:spPr>
            <p:txBody>
              <a:bodyPr vert="horz" wrap="square" lIns="86402" tIns="43201" rIns="86402" bIns="4320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81297">
                  <a:defRPr/>
                </a:pPr>
                <a:endParaRPr lang="en-US" sz="1735" kern="0">
                  <a:solidFill>
                    <a:srgbClr val="0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B2972A9-FFCE-4699-B9C3-F2BBA0E64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5785" y="5014030"/>
                <a:ext cx="355176" cy="91373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6402" tIns="43201" rIns="86402" bIns="4320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81297">
                  <a:defRPr/>
                </a:pPr>
                <a:endParaRPr lang="en-US" sz="1735" kern="0">
                  <a:solidFill>
                    <a:srgbClr val="0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593A9D2-2FEB-4424-BFF9-0083195413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74958" y="5047927"/>
                <a:ext cx="25054" cy="25054"/>
              </a:xfrm>
              <a:prstGeom prst="ellipse">
                <a:avLst/>
              </a:prstGeom>
              <a:solidFill>
                <a:srgbClr val="00BCF2"/>
              </a:solidFill>
              <a:ln>
                <a:noFill/>
              </a:ln>
            </p:spPr>
            <p:txBody>
              <a:bodyPr vert="horz" wrap="square" lIns="86402" tIns="43201" rIns="86402" bIns="4320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81297">
                  <a:defRPr/>
                </a:pPr>
                <a:endParaRPr lang="en-US" sz="1735" kern="0">
                  <a:solidFill>
                    <a:srgbClr val="0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BB33DAF-87A6-42BD-A789-EF4943AB45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5785" y="5130458"/>
                <a:ext cx="355176" cy="94321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6402" tIns="43201" rIns="86402" bIns="4320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81297">
                  <a:defRPr/>
                </a:pPr>
                <a:endParaRPr lang="en-US" sz="1735" kern="0">
                  <a:solidFill>
                    <a:srgbClr val="0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2D1E750-4412-4E4D-8703-EF73D45BB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74958" y="5167301"/>
                <a:ext cx="25054" cy="20633"/>
              </a:xfrm>
              <a:prstGeom prst="ellipse">
                <a:avLst/>
              </a:prstGeom>
              <a:solidFill>
                <a:srgbClr val="00BCF2"/>
              </a:solidFill>
              <a:ln>
                <a:noFill/>
              </a:ln>
            </p:spPr>
            <p:txBody>
              <a:bodyPr vert="horz" wrap="square" lIns="86402" tIns="43201" rIns="86402" bIns="4320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81297">
                  <a:defRPr/>
                </a:pPr>
                <a:endParaRPr lang="en-US" sz="1735" kern="0">
                  <a:solidFill>
                    <a:srgbClr val="0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6002454-B25D-45E9-BF78-4897378B15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5785" y="5246883"/>
                <a:ext cx="355176" cy="94321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6402" tIns="43201" rIns="86402" bIns="4320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81297">
                  <a:defRPr/>
                </a:pPr>
                <a:endParaRPr lang="en-US" sz="1735" kern="0">
                  <a:solidFill>
                    <a:srgbClr val="0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DA42264D-DF7B-4BFE-9F10-5D4818AD4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74958" y="5283728"/>
                <a:ext cx="25054" cy="20633"/>
              </a:xfrm>
              <a:prstGeom prst="ellipse">
                <a:avLst/>
              </a:prstGeom>
              <a:solidFill>
                <a:srgbClr val="00BCF2"/>
              </a:solidFill>
              <a:ln>
                <a:noFill/>
              </a:ln>
            </p:spPr>
            <p:txBody>
              <a:bodyPr vert="horz" wrap="square" lIns="86402" tIns="43201" rIns="86402" bIns="4320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81297">
                  <a:defRPr/>
                </a:pPr>
                <a:endParaRPr lang="en-US" sz="1735" kern="0">
                  <a:solidFill>
                    <a:srgbClr val="0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8A0CBB6-C991-4083-8C5F-4714197908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5785" y="5366259"/>
                <a:ext cx="355176" cy="91373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6402" tIns="43201" rIns="86402" bIns="4320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81297">
                  <a:defRPr/>
                </a:pPr>
                <a:endParaRPr lang="en-US" sz="1735" kern="0">
                  <a:solidFill>
                    <a:srgbClr val="0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51AA8CC-6425-428B-9B59-90D03B310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74958" y="5400154"/>
                <a:ext cx="25054" cy="20633"/>
              </a:xfrm>
              <a:prstGeom prst="ellipse">
                <a:avLst/>
              </a:prstGeom>
              <a:solidFill>
                <a:srgbClr val="00BCF2"/>
              </a:solidFill>
              <a:ln>
                <a:noFill/>
              </a:ln>
            </p:spPr>
            <p:txBody>
              <a:bodyPr vert="horz" wrap="square" lIns="86402" tIns="43201" rIns="86402" bIns="4320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81297">
                  <a:defRPr/>
                </a:pPr>
                <a:endParaRPr lang="en-US" sz="1735" kern="0">
                  <a:solidFill>
                    <a:srgbClr val="0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CED30B8-AC97-43AA-9946-3FC511DE9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5785" y="5482685"/>
                <a:ext cx="355176" cy="91373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6402" tIns="43201" rIns="86402" bIns="4320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81297">
                  <a:defRPr/>
                </a:pPr>
                <a:endParaRPr lang="en-US" sz="1735" kern="0">
                  <a:solidFill>
                    <a:srgbClr val="0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937F7FB-722B-421D-A342-A59FF18EC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74958" y="5516581"/>
                <a:ext cx="25054" cy="23580"/>
              </a:xfrm>
              <a:prstGeom prst="ellipse">
                <a:avLst/>
              </a:prstGeom>
              <a:solidFill>
                <a:srgbClr val="00BCF2"/>
              </a:solidFill>
              <a:ln>
                <a:noFill/>
              </a:ln>
            </p:spPr>
            <p:txBody>
              <a:bodyPr vert="horz" wrap="square" lIns="86402" tIns="43201" rIns="86402" bIns="4320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81297">
                  <a:defRPr/>
                </a:pPr>
                <a:endParaRPr lang="en-US" sz="1735" kern="0">
                  <a:solidFill>
                    <a:srgbClr val="0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8" name="Flowchart: Direct Access Storage 7">
              <a:extLst>
                <a:ext uri="{FF2B5EF4-FFF2-40B4-BE49-F238E27FC236}">
                  <a16:creationId xmlns:a16="http://schemas.microsoft.com/office/drawing/2014/main" id="{404E6B2B-EA8E-477F-A4CB-E8AD05DEEC2C}"/>
                </a:ext>
              </a:extLst>
            </p:cNvPr>
            <p:cNvSpPr/>
            <p:nvPr/>
          </p:nvSpPr>
          <p:spPr bwMode="auto">
            <a:xfrm>
              <a:off x="1168306" y="2560215"/>
              <a:ext cx="136912" cy="348464"/>
            </a:xfrm>
            <a:prstGeom prst="flowChartMagneticDrum">
              <a:avLst/>
            </a:prstGeom>
            <a:solidFill>
              <a:schemeClr val="accent2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43201" tIns="43201" rIns="43201" bIns="432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6373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1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9" name="Curved Connector 38">
              <a:extLst>
                <a:ext uri="{FF2B5EF4-FFF2-40B4-BE49-F238E27FC236}">
                  <a16:creationId xmlns:a16="http://schemas.microsoft.com/office/drawing/2014/main" id="{F5BB0034-9BA9-428D-86BE-E49B044F3BAC}"/>
                </a:ext>
              </a:extLst>
            </p:cNvPr>
            <p:cNvCxnSpPr>
              <a:stCxn id="14" idx="2"/>
              <a:endCxn id="49" idx="0"/>
            </p:cNvCxnSpPr>
            <p:nvPr/>
          </p:nvCxnSpPr>
          <p:spPr>
            <a:xfrm>
              <a:off x="603333" y="2020196"/>
              <a:ext cx="195663" cy="543271"/>
            </a:xfrm>
            <a:prstGeom prst="straightConnector1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" name="TextBox 39">
              <a:extLst>
                <a:ext uri="{FF2B5EF4-FFF2-40B4-BE49-F238E27FC236}">
                  <a16:creationId xmlns:a16="http://schemas.microsoft.com/office/drawing/2014/main" id="{5F739085-F9F4-4D60-9222-CC6E1D517D8B}"/>
                </a:ext>
              </a:extLst>
            </p:cNvPr>
            <p:cNvSpPr txBox="1"/>
            <p:nvPr/>
          </p:nvSpPr>
          <p:spPr>
            <a:xfrm>
              <a:off x="1516635" y="1991929"/>
              <a:ext cx="506605" cy="1676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64017">
                <a:defRPr/>
              </a:pPr>
              <a:r>
                <a:rPr lang="en-US" sz="1512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% IOPS</a:t>
              </a:r>
            </a:p>
          </p:txBody>
        </p:sp>
        <p:cxnSp>
          <p:nvCxnSpPr>
            <p:cNvPr id="11" name="Curved Connector 40">
              <a:extLst>
                <a:ext uri="{FF2B5EF4-FFF2-40B4-BE49-F238E27FC236}">
                  <a16:creationId xmlns:a16="http://schemas.microsoft.com/office/drawing/2014/main" id="{C77FF008-F6A9-4BB8-B7E2-CDBCE09FE91F}"/>
                </a:ext>
              </a:extLst>
            </p:cNvPr>
            <p:cNvCxnSpPr>
              <a:stCxn id="10" idx="2"/>
              <a:endCxn id="8" idx="0"/>
            </p:cNvCxnSpPr>
            <p:nvPr/>
          </p:nvCxnSpPr>
          <p:spPr>
            <a:xfrm flipH="1">
              <a:off x="1236762" y="2159537"/>
              <a:ext cx="533176" cy="400678"/>
            </a:xfrm>
            <a:prstGeom prst="straightConnector1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TextBox 41">
              <a:extLst>
                <a:ext uri="{FF2B5EF4-FFF2-40B4-BE49-F238E27FC236}">
                  <a16:creationId xmlns:a16="http://schemas.microsoft.com/office/drawing/2014/main" id="{55FFA5B8-237F-4976-984D-EDE4A16348F8}"/>
                </a:ext>
              </a:extLst>
            </p:cNvPr>
            <p:cNvSpPr txBox="1"/>
            <p:nvPr/>
          </p:nvSpPr>
          <p:spPr>
            <a:xfrm>
              <a:off x="1129038" y="1512533"/>
              <a:ext cx="894202" cy="1676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64017">
                <a:defRPr/>
              </a:pPr>
              <a:r>
                <a:rPr lang="en-US" sz="1512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% CPU</a:t>
              </a:r>
            </a:p>
          </p:txBody>
        </p:sp>
        <p:cxnSp>
          <p:nvCxnSpPr>
            <p:cNvPr id="13" name="Curved Connector 42">
              <a:extLst>
                <a:ext uri="{FF2B5EF4-FFF2-40B4-BE49-F238E27FC236}">
                  <a16:creationId xmlns:a16="http://schemas.microsoft.com/office/drawing/2014/main" id="{963FFD44-502D-4519-A23A-8A0A581851F6}"/>
                </a:ext>
              </a:extLst>
            </p:cNvPr>
            <p:cNvCxnSpPr>
              <a:stCxn id="12" idx="1"/>
              <a:endCxn id="31" idx="0"/>
            </p:cNvCxnSpPr>
            <p:nvPr/>
          </p:nvCxnSpPr>
          <p:spPr>
            <a:xfrm flipH="1">
              <a:off x="1031647" y="1596337"/>
              <a:ext cx="97391" cy="968674"/>
            </a:xfrm>
            <a:prstGeom prst="straightConnector1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4" name="TextBox 43">
              <a:extLst>
                <a:ext uri="{FF2B5EF4-FFF2-40B4-BE49-F238E27FC236}">
                  <a16:creationId xmlns:a16="http://schemas.microsoft.com/office/drawing/2014/main" id="{ADFE0B33-CFF9-4F5E-BD83-93EC4909E88C}"/>
                </a:ext>
              </a:extLst>
            </p:cNvPr>
            <p:cNvSpPr txBox="1"/>
            <p:nvPr/>
          </p:nvSpPr>
          <p:spPr>
            <a:xfrm>
              <a:off x="0" y="1852588"/>
              <a:ext cx="1206665" cy="1676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64017">
                <a:defRPr/>
              </a:pPr>
              <a:r>
                <a:rPr lang="en-US" sz="1512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% Memory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8937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996</Words>
  <Application>Microsoft Office PowerPoint</Application>
  <PresentationFormat>Widescreen</PresentationFormat>
  <Paragraphs>163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Segoe UI Light</vt:lpstr>
      <vt:lpstr>Office Theme</vt:lpstr>
      <vt:lpstr>PowerPoint Presentation</vt:lpstr>
      <vt:lpstr>Exploring Azure Cosmos DB </vt:lpstr>
      <vt:lpstr>About me</vt:lpstr>
      <vt:lpstr>Agenda</vt:lpstr>
      <vt:lpstr>Introduction to Azure Cosmos DB</vt:lpstr>
      <vt:lpstr>Introduction to Azure Cosmos DB</vt:lpstr>
      <vt:lpstr>Partitioning</vt:lpstr>
      <vt:lpstr>PowerPoint Presentation</vt:lpstr>
      <vt:lpstr>Throughput / Request Unit (RU)</vt:lpstr>
      <vt:lpstr>Partitioning &amp; Throughput – what can go wrong?</vt:lpstr>
      <vt:lpstr>PowerPoint Presentation</vt:lpstr>
      <vt:lpstr>Time To Live (TTL)</vt:lpstr>
      <vt:lpstr>Multi-master</vt:lpstr>
      <vt:lpstr>PowerPoint Presentation</vt:lpstr>
      <vt:lpstr>Cosmos DB Emulator</vt:lpstr>
      <vt:lpstr>Capacity Calculator</vt:lpstr>
      <vt:lpstr>APIs supported</vt:lpstr>
      <vt:lpstr>PowerPoint Presentation</vt:lpstr>
      <vt:lpstr>PowerPoint Presentation</vt:lpstr>
      <vt:lpstr>Cosmos DB Change Feed</vt:lpstr>
      <vt:lpstr>PowerPoint Presentation</vt:lpstr>
      <vt:lpstr>PowerPoint Presentation</vt:lpstr>
      <vt:lpstr>Cosmos DB Migration Tool</vt:lpstr>
      <vt:lpstr>Cosmos DB - Nuances</vt:lpstr>
      <vt:lpstr>Cosmos DB – worth mentioning</vt:lpstr>
      <vt:lpstr>PowerPoint Presentation</vt:lpstr>
      <vt:lpstr>Cosmos DB – Use cases</vt:lpstr>
      <vt:lpstr>Retail</vt:lpstr>
      <vt:lpstr>Personalization</vt:lpstr>
      <vt:lpstr>PowerPoint Presentation</vt:lpstr>
      <vt:lpstr>What next?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Arjun Sivadasan</dc:creator>
  <cp:lastModifiedBy>Arjun Sivadasan</cp:lastModifiedBy>
  <cp:revision>3</cp:revision>
  <dcterms:created xsi:type="dcterms:W3CDTF">2019-09-04T06:18:01Z</dcterms:created>
  <dcterms:modified xsi:type="dcterms:W3CDTF">2019-09-04T06:42:43Z</dcterms:modified>
</cp:coreProperties>
</file>