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58" r:id="rId5"/>
    <p:sldId id="259" r:id="rId6"/>
    <p:sldId id="271" r:id="rId7"/>
    <p:sldId id="260" r:id="rId8"/>
    <p:sldId id="264" r:id="rId9"/>
    <p:sldId id="262" r:id="rId10"/>
    <p:sldId id="263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764F-27C3-46F9-9E7E-3434405E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DD65-44E7-42C4-B23E-54DB5585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4775-9558-42AF-BCEB-17ED9E2B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0E88-5503-42D6-BC4B-03CD893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9D22-886E-446E-8614-FA38983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9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DD3D-C3B0-40C7-A580-EE2D7861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0DEC-9495-4474-9183-49E8EB9A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1E73-C9E6-4729-893E-15BD7AF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A51B-5810-44C4-AE19-E5258A6B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931A-09D6-4DA1-AA9A-0DD50AC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C5F9-B5AC-4D6C-B833-C5B5E7B67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631D1-D756-481F-80D3-4B079C62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6132-82EF-4BDF-9147-8CC4CDB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80F6-B7DD-4C1F-8CF1-1DEFA9D0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857D-8878-4F48-9ED4-35EEC95C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322C-83E0-40E5-B21B-5EF7F90D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4A08-F7CA-4477-A87F-3D5D9586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AEEE-F884-41A2-BF1B-3EEBC92A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5B67-84E0-4B46-A7E6-3B4D9ED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1E3-C92C-4134-8FE1-BEAD05F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2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2A82-548F-4CA6-B746-CE65A2B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0209-4082-4C55-921E-E5ACCAD2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7F3F-27BB-496E-B384-E4E62301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C979-C286-468B-8518-A15D00D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F72A-23BF-4BA1-BA10-878A7F4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1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6AD8-0C6D-409D-915C-C3FC08A6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5707-7180-4051-8A2B-6982B1359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2A391-E939-4802-95F0-08DB665D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1312-3DC6-4BA8-BA02-070EA73F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A007-1463-4176-8D52-4FDBE49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A1DB-FFC2-4600-B399-F3CDED1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10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7A6-9F8D-401F-94AE-A7B05DE2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B059-C7D1-4CEB-950C-7D5A6FBA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E56F-35DB-482B-8B5E-F83D2060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6C661-0C46-4575-A019-2C7EE473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3EA44-5795-49C5-A87E-D6FB8040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0FAE-9204-4AD0-BF8B-14429FA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E79F3-2463-4D17-8DCB-3EC4E840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7661-8658-4784-B1D0-778B7FD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0D4-401E-4F4E-A812-DDE94882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81E7A-5FC3-4229-8038-F57927F6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BAF0-7B9D-475B-BECA-9B1D8987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6CA6-1207-45E0-A919-E6B49F9B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6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EA4B1-08FA-41BF-8E9F-B52BC93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05A7C-F7CF-44E4-8F4D-3F3E1D03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56AF-F275-4A71-A01D-2AF9D34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C0C-EF3F-4881-BE8A-EDA2218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88D7-21D1-4C01-A24C-143CE3BA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B911-B55B-4A6A-9BEA-15B1FB16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20C0-601B-46FB-824A-0453480E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4AD4-CC37-4524-A18E-1198AF6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4F9E-6B48-4DED-B323-B902ED58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8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8926-50F0-494D-8001-9D6E2E1C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7C365-5C29-4F38-9946-BAE658A1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3EFBD-C6A8-4CC6-BB1A-E84C6B76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EEAC-07ED-42F8-A54D-73E383B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BD73-F95C-4F8F-A625-23A3B893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422C-FCF7-45E4-A61A-EDBDFCB8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31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1EDD-21E7-45E8-941B-1681050B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30FF9-E3EC-49CA-ABA5-29390232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4DD2-87EA-4E53-95A2-A85188049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076C-6C78-4EBD-9D85-629F8637E0F6}" type="datetimeFigureOut">
              <a:rPr lang="en-AU" smtClean="0"/>
              <a:t>28/04/2019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DF11-EDF0-4FFA-8D78-1E8F3C40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849D-0711-401C-B9DC-4C436354B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1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roadie.com/" TargetMode="External"/><Relationship Id="rId2" Type="http://schemas.openxmlformats.org/officeDocument/2006/relationships/hyperlink" Target="https://www.linkedin.com/in/arjunsivadasa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0BAC-B921-4843-8C20-2A923D62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i="1" dirty="0"/>
              <a:t>I would like to acknowledge the </a:t>
            </a:r>
            <a:r>
              <a:rPr lang="en-US" i="1" dirty="0" err="1"/>
              <a:t>Jagera</a:t>
            </a:r>
            <a:r>
              <a:rPr lang="en-US" i="1" dirty="0"/>
              <a:t> people who are the traditional custodians of this land. I would also like to pay my respects to Elders past and present of the </a:t>
            </a:r>
            <a:r>
              <a:rPr lang="en-US" i="1" dirty="0" err="1"/>
              <a:t>Turrbal</a:t>
            </a:r>
            <a:r>
              <a:rPr lang="en-US" i="1" dirty="0"/>
              <a:t> nation, and to emerging community leaders. </a:t>
            </a:r>
          </a:p>
          <a:p>
            <a:pPr marL="0" indent="0" algn="just">
              <a:buNone/>
            </a:pPr>
            <a:r>
              <a:rPr lang="en-US" i="1" dirty="0"/>
              <a:t>I also extend my respect to all Native Australian and Torres Strait Islander people present here today.</a:t>
            </a:r>
          </a:p>
        </p:txBody>
      </p:sp>
    </p:spTree>
    <p:extLst>
      <p:ext uri="{BB962C8B-B14F-4D97-AF65-F5344CB8AC3E}">
        <p14:creationId xmlns:p14="http://schemas.microsoft.com/office/powerpoint/2010/main" val="2417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4F3EAD-F23F-4DDD-8FB2-066CDCF8C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14" y="1901952"/>
            <a:ext cx="11097572" cy="39587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6F3EBB-3D8E-4FA1-A0EB-3313643B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Components: </a:t>
            </a:r>
            <a:r>
              <a:rPr lang="en-AU" sz="3200" dirty="0"/>
              <a:t>Executing R scripts in remote client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83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Wrap R/Python scripts in Stored Procedures</a:t>
            </a:r>
          </a:p>
          <a:p>
            <a:r>
              <a:rPr lang="en-AU" dirty="0"/>
              <a:t>Store models in SQL Server tables</a:t>
            </a:r>
          </a:p>
          <a:p>
            <a:r>
              <a:rPr lang="en-AU" dirty="0"/>
              <a:t>Parallelism and scale</a:t>
            </a:r>
          </a:p>
          <a:p>
            <a:r>
              <a:rPr lang="en-AU" dirty="0"/>
              <a:t>Remote Compute Context</a:t>
            </a:r>
          </a:p>
          <a:p>
            <a:r>
              <a:rPr lang="en-AU" dirty="0"/>
              <a:t>Deploy R/Python models as webservice using </a:t>
            </a:r>
            <a:r>
              <a:rPr lang="en-AU" dirty="0" err="1"/>
              <a:t>mrsdeploy</a:t>
            </a:r>
            <a:r>
              <a:rPr lang="en-AU" dirty="0"/>
              <a:t>/</a:t>
            </a:r>
            <a:r>
              <a:rPr lang="en-AU" dirty="0" err="1"/>
              <a:t>azureml</a:t>
            </a:r>
            <a:r>
              <a:rPr lang="en-AU" dirty="0"/>
              <a:t>-model-management-</a:t>
            </a:r>
            <a:r>
              <a:rPr lang="en-AU" dirty="0" err="1"/>
              <a:t>sdk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58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Bringing compute power to data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Data Security</a:t>
            </a:r>
          </a:p>
          <a:p>
            <a:r>
              <a:rPr lang="en-AU" dirty="0"/>
              <a:t>Speed </a:t>
            </a:r>
          </a:p>
          <a:p>
            <a:r>
              <a:rPr lang="en-AU" dirty="0"/>
              <a:t>Data Validity</a:t>
            </a:r>
          </a:p>
          <a:p>
            <a:r>
              <a:rPr lang="en-AU" dirty="0"/>
              <a:t>Analysis made easier</a:t>
            </a:r>
          </a:p>
          <a:p>
            <a:r>
              <a:rPr lang="en-AU" dirty="0"/>
              <a:t>Schedule jobs using SQL Server Agent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91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Some Use Cases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Recommendation engine</a:t>
            </a:r>
          </a:p>
          <a:p>
            <a:r>
              <a:rPr lang="en-AU" dirty="0"/>
              <a:t>Customer sentiment analysis</a:t>
            </a:r>
          </a:p>
          <a:p>
            <a:r>
              <a:rPr lang="en-AU" dirty="0"/>
              <a:t>Pricing optimisation through forecasting</a:t>
            </a:r>
          </a:p>
          <a:p>
            <a:r>
              <a:rPr lang="en-AU" dirty="0"/>
              <a:t>Personalised offers</a:t>
            </a:r>
          </a:p>
          <a:p>
            <a:r>
              <a:rPr lang="en-AU" dirty="0"/>
              <a:t>Healthcare – disease / readmission prediction</a:t>
            </a:r>
          </a:p>
        </p:txBody>
      </p:sp>
    </p:spTree>
    <p:extLst>
      <p:ext uri="{BB962C8B-B14F-4D97-AF65-F5344CB8AC3E}">
        <p14:creationId xmlns:p14="http://schemas.microsoft.com/office/powerpoint/2010/main" val="167629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6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r>
              <a:rPr lang="en-AU" dirty="0"/>
              <a:t>Heart disease prediction using UCI dataset</a:t>
            </a:r>
          </a:p>
          <a:p>
            <a:r>
              <a:rPr lang="en-AU" dirty="0"/>
              <a:t>D</a:t>
            </a:r>
            <a:r>
              <a:rPr lang="en-US" dirty="0" err="1"/>
              <a:t>iagnosis</a:t>
            </a:r>
            <a:r>
              <a:rPr lang="en-US" dirty="0"/>
              <a:t> of heart disease (angiographic disease status)</a:t>
            </a:r>
            <a:br>
              <a:rPr lang="en-US" dirty="0"/>
            </a:br>
            <a:r>
              <a:rPr lang="en-US" dirty="0"/>
              <a:t>NUM</a:t>
            </a:r>
          </a:p>
          <a:p>
            <a:pPr lvl="1"/>
            <a:r>
              <a:rPr lang="en-US" dirty="0"/>
              <a:t>Value 0: &lt; 50% diameter narrowing</a:t>
            </a:r>
          </a:p>
          <a:p>
            <a:pPr lvl="1"/>
            <a:r>
              <a:rPr lang="en-US" dirty="0"/>
              <a:t>Value 1: &gt; 50% diameter narrowing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96A9E-6AC8-4435-82A4-9F431DD9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2" y="3550634"/>
            <a:ext cx="8519289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6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Native Scoring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Native scoring using PREDICT T-SQL function</a:t>
            </a:r>
          </a:p>
          <a:p>
            <a:pPr lvl="1"/>
            <a:r>
              <a:rPr lang="en-AU" dirty="0"/>
              <a:t>Fastest processing speed</a:t>
            </a:r>
          </a:p>
          <a:p>
            <a:pPr lvl="1"/>
            <a:r>
              <a:rPr lang="en-AU" dirty="0"/>
              <a:t>Only works with </a:t>
            </a:r>
            <a:r>
              <a:rPr lang="en-AU" dirty="0" err="1"/>
              <a:t>RevoScaleR</a:t>
            </a:r>
            <a:r>
              <a:rPr lang="en-AU" dirty="0"/>
              <a:t> and </a:t>
            </a:r>
            <a:r>
              <a:rPr lang="en-AU" dirty="0" err="1"/>
              <a:t>revoscalepy</a:t>
            </a:r>
            <a:r>
              <a:rPr lang="en-AU" dirty="0"/>
              <a:t> functions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Use Serialized model stored in SQL Server tables</a:t>
            </a:r>
          </a:p>
          <a:p>
            <a:pPr lvl="1"/>
            <a:r>
              <a:rPr lang="en-AU" dirty="0"/>
              <a:t>No need to call R/Python interpreter</a:t>
            </a:r>
          </a:p>
          <a:p>
            <a:pPr lvl="1"/>
            <a:r>
              <a:rPr lang="en-AU" dirty="0"/>
              <a:t>Just need compatible model and input data</a:t>
            </a:r>
          </a:p>
        </p:txBody>
      </p:sp>
    </p:spTree>
    <p:extLst>
      <p:ext uri="{BB962C8B-B14F-4D97-AF65-F5344CB8AC3E}">
        <p14:creationId xmlns:p14="http://schemas.microsoft.com/office/powerpoint/2010/main" val="321094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859"/>
            <a:ext cx="10515600" cy="9842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Latest Developments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US" dirty="0"/>
              <a:t>R/Python script can call Azure ML web service in SQL Server</a:t>
            </a:r>
            <a:endParaRPr lang="en-AU" dirty="0"/>
          </a:p>
          <a:p>
            <a:r>
              <a:rPr lang="en-AU" dirty="0"/>
              <a:t>Integrated Machine Learning with SQL Server 2019 Big Data clusters</a:t>
            </a:r>
          </a:p>
          <a:p>
            <a:r>
              <a:rPr lang="en-AU" dirty="0"/>
              <a:t>Machine Learning Services with R available in Azure SQL</a:t>
            </a:r>
          </a:p>
          <a:p>
            <a:r>
              <a:rPr lang="en-AU" dirty="0"/>
              <a:t>Publish trained model to Azure ML web services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854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C10-5E89-424B-9DDB-ADA13111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A643-7DBA-48AB-B840-5ACF8C07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https://docs.microsoft.com/en-us/sql/advanced-analytics/r/sql-server-r-services?view=sql-server-2017</a:t>
            </a:r>
          </a:p>
          <a:p>
            <a:r>
              <a:rPr lang="en-AU" dirty="0"/>
              <a:t>https://docs.microsoft.com/en-us/sql/advanced-analytics/what-is-sql-server-machine-learning?view=sql-server-2017</a:t>
            </a:r>
          </a:p>
          <a:p>
            <a:r>
              <a:rPr lang="en-AU" dirty="0"/>
              <a:t>https://docs.microsoft.com/en-us/sql/advanced-analytics/what-s-new-in-sql-server-machine-learning-services?view=sql-server-2017</a:t>
            </a:r>
          </a:p>
          <a:p>
            <a:r>
              <a:rPr lang="en-AU" dirty="0"/>
              <a:t>https://blog.revolutionanalytics.com/2019/03/real-time-scoring-with-r.html</a:t>
            </a:r>
          </a:p>
          <a:p>
            <a:r>
              <a:rPr lang="en-AU" dirty="0"/>
              <a:t>https://blog.revolutionanalytics.com/2018/02/what-does-microsoft-do-with-r.html</a:t>
            </a:r>
          </a:p>
          <a:p>
            <a:r>
              <a:rPr lang="en-AU" dirty="0"/>
              <a:t>https://docs.microsoft.com/en-us/sql/advanced-analytics/concepts/extension-r?view=sql-server-2017</a:t>
            </a:r>
          </a:p>
          <a:p>
            <a:r>
              <a:rPr lang="en-AU" dirty="0"/>
              <a:t>https://docs.microsoft.com/en-us/sql/advanced-analytics/concepts/extensibility-framework?view=sql-server-2017</a:t>
            </a:r>
          </a:p>
          <a:p>
            <a:r>
              <a:rPr lang="en-AU" dirty="0"/>
              <a:t>https://docs.microsoft.com/en-us/machine-learning-server/operationalize/quickstart-publish-r-web-service</a:t>
            </a:r>
          </a:p>
          <a:p>
            <a:r>
              <a:rPr lang="en-AU" dirty="0"/>
              <a:t>https://docs.microsoft.com/en-us/machine-learning-server/operationalize/python/quickstart-deploy-python-web-service</a:t>
            </a:r>
          </a:p>
          <a:p>
            <a:r>
              <a:rPr lang="en-AU" dirty="0"/>
              <a:t>https://azure.microsoft.com/en-au/blog/current-use-cases-for-machine-learning-in-retail-and-consumer-goods/</a:t>
            </a:r>
          </a:p>
          <a:p>
            <a:r>
              <a:rPr lang="en-AU" dirty="0"/>
              <a:t>https://docs.microsoft.com/en-us/sql/advanced-analytics/sql-native-scoring?view=sql-server-2017</a:t>
            </a:r>
          </a:p>
          <a:p>
            <a:r>
              <a:rPr lang="en-AU" dirty="0"/>
              <a:t>https://docs.microsoft.com/en-us/azure/sql-database/sql-database-machine-learning-services-overview</a:t>
            </a:r>
          </a:p>
          <a:p>
            <a:r>
              <a:rPr lang="en-AU" dirty="0"/>
              <a:t>https://docs.microsoft.com/en-us/sql/big-data-cluster/big-data-cluster-overview?view=sqlallproducts-allversions</a:t>
            </a:r>
          </a:p>
          <a:p>
            <a:r>
              <a:rPr lang="en-AU" dirty="0"/>
              <a:t>https://www.sqlshack.com/integrate-sql-server-azure-machine-learning/</a:t>
            </a:r>
          </a:p>
          <a:p>
            <a:r>
              <a:rPr lang="en-AU" dirty="0"/>
              <a:t>https://docs.microsoft.com/en-us/sql/advanced-analytics/tutorials/sqldev-py6-operationalize-the-model?view=sql-server-2017</a:t>
            </a:r>
          </a:p>
          <a:p>
            <a:r>
              <a:rPr lang="en-AU" dirty="0"/>
              <a:t>https://docs.microsoft.com/en-us/sql/advanced-analytics/tutorials/machine-learning-services-tutorials?view=sql-server-2017</a:t>
            </a:r>
          </a:p>
          <a:p>
            <a:r>
              <a:rPr lang="en-AU" dirty="0"/>
              <a:t>https://docs.microsoft.com/en-us/sql/advanced-analytics/r/creating-workflows-that-use-r-in-sql-server?view=sql-server-2017</a:t>
            </a:r>
          </a:p>
          <a:p>
            <a:r>
              <a:rPr lang="en-AU" dirty="0"/>
              <a:t>https://medium.com/microsoftazure/how-to-deploy-externally-generated-r-models-to-azure-machine-learning-studio-web-services-41a1a5ba9df</a:t>
            </a:r>
          </a:p>
        </p:txBody>
      </p:sp>
    </p:spTree>
    <p:extLst>
      <p:ext uri="{BB962C8B-B14F-4D97-AF65-F5344CB8AC3E}">
        <p14:creationId xmlns:p14="http://schemas.microsoft.com/office/powerpoint/2010/main" val="317457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4E77-04F3-4C23-ACE8-599EC5BF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24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Predictive Modeling using </a:t>
            </a:r>
            <a:br>
              <a:rPr lang="en-US" sz="4400" b="1" dirty="0"/>
            </a:br>
            <a:r>
              <a:rPr lang="en-US" sz="4400" b="1" dirty="0"/>
              <a:t>SQL Server Machine Learning Services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5B964-6363-4504-8D61-C84157EC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83" y="4816102"/>
            <a:ext cx="91440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AU" sz="3300" dirty="0"/>
              <a:t>Arjun </a:t>
            </a:r>
            <a:r>
              <a:rPr lang="en-AU" sz="3300" dirty="0" err="1"/>
              <a:t>Sivadasan</a:t>
            </a:r>
            <a:endParaRPr lang="en-AU" sz="2800" dirty="0"/>
          </a:p>
          <a:p>
            <a:pPr algn="r"/>
            <a:r>
              <a:rPr lang="en-AU" sz="1800" dirty="0">
                <a:hlinkClick r:id="rId2"/>
              </a:rPr>
              <a:t>linkedin.com/in/</a:t>
            </a:r>
            <a:r>
              <a:rPr lang="en-AU" sz="1800" dirty="0" err="1">
                <a:hlinkClick r:id="rId2"/>
              </a:rPr>
              <a:t>arjunsivadasan</a:t>
            </a:r>
            <a:r>
              <a:rPr lang="en-AU" sz="1800" dirty="0"/>
              <a:t> </a:t>
            </a:r>
          </a:p>
          <a:p>
            <a:pPr algn="r"/>
            <a:endParaRPr lang="en-AU" sz="1800" dirty="0">
              <a:hlinkClick r:id="rId3"/>
            </a:endParaRPr>
          </a:p>
          <a:p>
            <a:pPr algn="r"/>
            <a:r>
              <a:rPr lang="en-AU" sz="1800" dirty="0">
                <a:hlinkClick r:id="rId3"/>
              </a:rPr>
              <a:t>http://www.sqlroadie.com</a:t>
            </a:r>
            <a:endParaRPr lang="en-AU" sz="1800" dirty="0"/>
          </a:p>
          <a:p>
            <a:pPr algn="r"/>
            <a:endParaRPr lang="en-AU" dirty="0"/>
          </a:p>
        </p:txBody>
      </p:sp>
      <p:pic>
        <p:nvPicPr>
          <p:cNvPr id="9" name="Picture 6" descr="Image result for linkedin">
            <a:extLst>
              <a:ext uri="{FF2B5EF4-FFF2-40B4-BE49-F238E27FC236}">
                <a16:creationId xmlns:a16="http://schemas.microsoft.com/office/drawing/2014/main" id="{C217E961-1028-444B-BD65-3053916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54" y="5107601"/>
            <a:ext cx="390095" cy="3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7E5ED-D33E-4719-8610-6B7D927B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201" y="5615504"/>
            <a:ext cx="685859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NOT a Machine Learning crash course</a:t>
            </a:r>
          </a:p>
          <a:p>
            <a:r>
              <a:rPr lang="en-AU" dirty="0"/>
              <a:t>Knowledge of R/Python to follow demo</a:t>
            </a:r>
          </a:p>
          <a:p>
            <a:r>
              <a:rPr lang="en-AU" dirty="0"/>
              <a:t>Database programmers CAN learn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5024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Introduction to SQL Server Machine Learning Services		</a:t>
            </a:r>
          </a:p>
          <a:p>
            <a:r>
              <a:rPr lang="en-AU" dirty="0"/>
              <a:t>Components</a:t>
            </a:r>
          </a:p>
          <a:p>
            <a:r>
              <a:rPr lang="en-AU" dirty="0"/>
              <a:t>Features</a:t>
            </a:r>
          </a:p>
          <a:p>
            <a:r>
              <a:rPr lang="en-AU" dirty="0"/>
              <a:t>Use cases </a:t>
            </a:r>
            <a:r>
              <a:rPr lang="en-AU" sz="1600" dirty="0"/>
              <a:t>[1830]</a:t>
            </a:r>
            <a:endParaRPr lang="en-AU" sz="1200" dirty="0"/>
          </a:p>
          <a:p>
            <a:r>
              <a:rPr lang="en-AU" dirty="0"/>
              <a:t>Demo</a:t>
            </a:r>
          </a:p>
          <a:p>
            <a:r>
              <a:rPr lang="en-AU" dirty="0"/>
              <a:t>Native Scoring</a:t>
            </a:r>
          </a:p>
          <a:p>
            <a:r>
              <a:rPr lang="en-AU" dirty="0"/>
              <a:t>Q&amp;A </a:t>
            </a:r>
          </a:p>
          <a:p>
            <a:r>
              <a:rPr lang="en-AU" dirty="0"/>
              <a:t>Latest developments </a:t>
            </a:r>
            <a:r>
              <a:rPr lang="en-AU" sz="1600" dirty="0"/>
              <a:t>[1930]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97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/>
              <a:t>SQL Server Machine Learning Services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R Services introduced as add on to SQL Server 2016 database instance</a:t>
            </a:r>
          </a:p>
          <a:p>
            <a:r>
              <a:rPr lang="en-US" dirty="0"/>
              <a:t>Execute R code and functions in SQL Server</a:t>
            </a:r>
          </a:p>
          <a:p>
            <a:r>
              <a:rPr lang="en-US" dirty="0"/>
              <a:t>Packages like </a:t>
            </a:r>
            <a:r>
              <a:rPr lang="en-US" dirty="0" err="1"/>
              <a:t>RevoScaleR</a:t>
            </a:r>
            <a:r>
              <a:rPr lang="en-US" dirty="0"/>
              <a:t> and </a:t>
            </a:r>
            <a:r>
              <a:rPr lang="en-US" dirty="0" err="1"/>
              <a:t>MicrosoftML</a:t>
            </a:r>
            <a:r>
              <a:rPr lang="en-US" dirty="0"/>
              <a:t> are available</a:t>
            </a:r>
          </a:p>
          <a:p>
            <a:endParaRPr lang="en-US" dirty="0"/>
          </a:p>
          <a:p>
            <a:r>
              <a:rPr lang="en-US" dirty="0"/>
              <a:t>R Services renamed in SQL Server 2017 to SQL Server Machine Learning Services, reflecting the addition of Python</a:t>
            </a:r>
          </a:p>
          <a:p>
            <a:r>
              <a:rPr lang="en-US" dirty="0"/>
              <a:t>Execute R and Python code in SQL Server in Stored Procedures / Scripts</a:t>
            </a:r>
          </a:p>
        </p:txBody>
      </p:sp>
    </p:spTree>
    <p:extLst>
      <p:ext uri="{BB962C8B-B14F-4D97-AF65-F5344CB8AC3E}">
        <p14:creationId xmlns:p14="http://schemas.microsoft.com/office/powerpoint/2010/main" val="173620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Courtesy: Microsoft">
            <a:extLst>
              <a:ext uri="{FF2B5EF4-FFF2-40B4-BE49-F238E27FC236}">
                <a16:creationId xmlns:a16="http://schemas.microsoft.com/office/drawing/2014/main" id="{0E7058CA-9829-450E-9BE8-00D1E987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96" y="451104"/>
            <a:ext cx="8340578" cy="58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3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pic>
        <p:nvPicPr>
          <p:cNvPr id="5" name="Content Placeholder 4" descr="Image courtesy: https://www.sqlservercentral.com/author/gingergrant">
            <a:extLst>
              <a:ext uri="{FF2B5EF4-FFF2-40B4-BE49-F238E27FC236}">
                <a16:creationId xmlns:a16="http://schemas.microsoft.com/office/drawing/2014/main" id="{3DD3B46D-3040-42AC-B710-9AA779D8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8" y="1536025"/>
            <a:ext cx="9510584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SQL Server Launchpad</a:t>
            </a:r>
          </a:p>
          <a:p>
            <a:pPr lvl="1"/>
            <a:r>
              <a:rPr lang="en-AU" dirty="0"/>
              <a:t>Launchpad fires the relevant launcher – R/Python</a:t>
            </a:r>
            <a:endParaRPr lang="en-US" dirty="0"/>
          </a:p>
          <a:p>
            <a:pPr lvl="1"/>
            <a:r>
              <a:rPr lang="en-US" dirty="0"/>
              <a:t>R and Python exists outside of SQL PAL (Platform Abstraction Layer)</a:t>
            </a:r>
          </a:p>
          <a:p>
            <a:pPr lvl="1"/>
            <a:r>
              <a:rPr lang="en-US" dirty="0"/>
              <a:t>BxlServer.exe component fires the SQL Satellite component to communicate results back to SQL Server</a:t>
            </a:r>
          </a:p>
          <a:p>
            <a:r>
              <a:rPr lang="en-AU" dirty="0"/>
              <a:t>R and Python packages</a:t>
            </a:r>
          </a:p>
          <a:p>
            <a:pPr lvl="1"/>
            <a:r>
              <a:rPr lang="en-AU" dirty="0" err="1"/>
              <a:t>RevoScaleR</a:t>
            </a:r>
            <a:r>
              <a:rPr lang="en-AU" dirty="0"/>
              <a:t>/</a:t>
            </a:r>
            <a:r>
              <a:rPr lang="en-AU" dirty="0" err="1"/>
              <a:t>RevoScalePy</a:t>
            </a:r>
            <a:endParaRPr lang="en-AU" dirty="0"/>
          </a:p>
          <a:p>
            <a:pPr lvl="1"/>
            <a:r>
              <a:rPr lang="en-AU" dirty="0" err="1"/>
              <a:t>MicrosoftML</a:t>
            </a:r>
            <a:endParaRPr lang="en-AU" dirty="0"/>
          </a:p>
          <a:p>
            <a:r>
              <a:rPr lang="en-AU" dirty="0"/>
              <a:t>R/Python tools</a:t>
            </a:r>
          </a:p>
          <a:p>
            <a:r>
              <a:rPr lang="en-AU" dirty="0"/>
              <a:t>Pretrained models for specific use cases</a:t>
            </a:r>
          </a:p>
        </p:txBody>
      </p:sp>
    </p:spTree>
    <p:extLst>
      <p:ext uri="{BB962C8B-B14F-4D97-AF65-F5344CB8AC3E}">
        <p14:creationId xmlns:p14="http://schemas.microsoft.com/office/powerpoint/2010/main" val="85141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Image courtesy: Microsoft">
            <a:extLst>
              <a:ext uri="{FF2B5EF4-FFF2-40B4-BE49-F238E27FC236}">
                <a16:creationId xmlns:a16="http://schemas.microsoft.com/office/drawing/2014/main" id="{9E0A8071-3732-4277-8B10-6D49533D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00" y="1463040"/>
            <a:ext cx="11054568" cy="477400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A8E48F5-6DE1-4E2D-811A-57302382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Components: </a:t>
            </a:r>
            <a:r>
              <a:rPr lang="en-AU" sz="3200" dirty="0"/>
              <a:t>Executing R scripts in SQL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7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732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Predictive Modeling using  SQL Server Machine Learning Services</vt:lpstr>
      <vt:lpstr>Assumptions</vt:lpstr>
      <vt:lpstr>Agenda</vt:lpstr>
      <vt:lpstr>SQL Server Machine Learning Services</vt:lpstr>
      <vt:lpstr>PowerPoint Presentation</vt:lpstr>
      <vt:lpstr>Components</vt:lpstr>
      <vt:lpstr>Components</vt:lpstr>
      <vt:lpstr>Components: Executing R scripts in SQL Server</vt:lpstr>
      <vt:lpstr>Components: Executing R scripts in remote client</vt:lpstr>
      <vt:lpstr>Features</vt:lpstr>
      <vt:lpstr>Bringing compute power to data</vt:lpstr>
      <vt:lpstr>Some Use Cases</vt:lpstr>
      <vt:lpstr>Demo</vt:lpstr>
      <vt:lpstr>Native Scoring</vt:lpstr>
      <vt:lpstr>Q&amp;A</vt:lpstr>
      <vt:lpstr>Latest Developments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using  SQL Server Machine Learning Services</dc:title>
  <dc:creator>Smruthi Mukundan</dc:creator>
  <cp:lastModifiedBy>Smruthi Mukundan</cp:lastModifiedBy>
  <cp:revision>31</cp:revision>
  <dcterms:created xsi:type="dcterms:W3CDTF">2019-04-28T10:29:25Z</dcterms:created>
  <dcterms:modified xsi:type="dcterms:W3CDTF">2019-04-30T21:13:31Z</dcterms:modified>
</cp:coreProperties>
</file>