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6" r:id="rId3"/>
    <p:sldId id="274" r:id="rId4"/>
    <p:sldId id="272" r:id="rId5"/>
    <p:sldId id="258" r:id="rId6"/>
    <p:sldId id="259" r:id="rId7"/>
    <p:sldId id="271" r:id="rId8"/>
    <p:sldId id="260" r:id="rId9"/>
    <p:sldId id="264" r:id="rId10"/>
    <p:sldId id="262" r:id="rId11"/>
    <p:sldId id="263" r:id="rId12"/>
    <p:sldId id="261" r:id="rId13"/>
    <p:sldId id="265" r:id="rId14"/>
    <p:sldId id="266" r:id="rId15"/>
    <p:sldId id="267" r:id="rId16"/>
    <p:sldId id="268" r:id="rId17"/>
    <p:sldId id="269" r:id="rId18"/>
    <p:sldId id="270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64203" autoAdjust="0"/>
  </p:normalViewPr>
  <p:slideViewPr>
    <p:cSldViewPr snapToGrid="0">
      <p:cViewPr varScale="1">
        <p:scale>
          <a:sx n="55" d="100"/>
          <a:sy n="55" d="100"/>
        </p:scale>
        <p:origin x="174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6B7FA-4A64-409D-9110-60CEB38BC60C}" type="datetimeFigureOut">
              <a:rPr lang="en-AU" smtClean="0"/>
              <a:t>19/02/2020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C3457-1ECA-4072-8A0A-9C4A16E5EB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831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Any native Australian or Islander people present?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C3457-1ECA-4072-8A0A-9C4A16E5EB3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7875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Audience – background (show of hands)</a:t>
            </a:r>
          </a:p>
          <a:p>
            <a:r>
              <a:rPr lang="en-AU" dirty="0"/>
              <a:t>Any cyclists?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C3457-1ECA-4072-8A0A-9C4A16E5EB3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719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Ask questions whenever – if timelines will be disrupted, will defer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C3457-1ECA-4072-8A0A-9C4A16E5EB3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1249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--Extensibility Framework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between SQL Server and R/Python</a:t>
            </a:r>
          </a:p>
          <a:p>
            <a:r>
              <a:rPr lang="en-A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Column-store indexes, multi thread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Launchpad service - one per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instance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BxlServer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(Binary Exchange language) is an executable that manages data transfer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Satellite is an extensibility API - supports external code or runtimes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monitor SQL Satellite using X events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C3457-1ECA-4072-8A0A-9C4A16E5EB3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185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--Extensibility Framework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between SQL Server and R/Python</a:t>
            </a:r>
          </a:p>
          <a:p>
            <a:r>
              <a:rPr lang="en-A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Column-store indexes, multi thread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Launchpad service - one per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instance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BxlServer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(Binary Exchange language) is an executable that manages data transfer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Satellite is an extensibility API - supports external code or runtimes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monitor SQL Satellite using X events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C3457-1ECA-4072-8A0A-9C4A16E5EB3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5314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Hobbies –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C3457-1ECA-4072-8A0A-9C4A16E5EB3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446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 Demo:</a:t>
            </a: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heart disease data from SQL Server</a:t>
            </a:r>
          </a:p>
          <a:p>
            <a:pPr marL="228600" indent="-228600">
              <a:buAutoNum type="arabicPeriod"/>
            </a:pPr>
            <a:r>
              <a:rPr lang="en-A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Preparation</a:t>
            </a: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Splitting data into training (70%) and testing (30%)</a:t>
            </a: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 model using training data</a:t>
            </a: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 using the generated models and compare Accuracy, Sensitivity and Specificity</a:t>
            </a:r>
          </a:p>
          <a:p>
            <a:r>
              <a:rPr lang="en-AU" dirty="0" err="1"/>
              <a:t>complete.cases</a:t>
            </a:r>
            <a:r>
              <a:rPr lang="en-AU" dirty="0"/>
              <a:t> </a:t>
            </a:r>
          </a:p>
          <a:p>
            <a:r>
              <a:rPr lang="en-AU" dirty="0"/>
              <a:t>caret - </a:t>
            </a:r>
            <a:r>
              <a:rPr lang="en-AU" dirty="0" err="1"/>
              <a:t>createDataPartition</a:t>
            </a:r>
            <a:endParaRPr lang="en-AU" dirty="0"/>
          </a:p>
          <a:p>
            <a:r>
              <a:rPr lang="en-AU" dirty="0" err="1"/>
              <a:t>confusionMatrix</a:t>
            </a:r>
            <a:endParaRPr lang="en-AU" dirty="0"/>
          </a:p>
          <a:p>
            <a:endParaRPr lang="en-AU" dirty="0"/>
          </a:p>
          <a:p>
            <a:r>
              <a:rPr lang="en-AU" dirty="0"/>
              <a:t>SQL Demo:</a:t>
            </a:r>
          </a:p>
          <a:p>
            <a:r>
              <a:rPr lang="en-AU" dirty="0"/>
              <a:t>1. Import data from file to SQL Server table - </a:t>
            </a:r>
            <a:r>
              <a:rPr lang="en-AU" dirty="0" err="1"/>
              <a:t>dbo.HeartDiseaseObservation</a:t>
            </a:r>
            <a:endParaRPr lang="en-AU" dirty="0"/>
          </a:p>
          <a:p>
            <a:r>
              <a:rPr lang="en-AU" dirty="0"/>
              <a:t>2. Create table to store model</a:t>
            </a:r>
          </a:p>
          <a:p>
            <a:r>
              <a:rPr lang="en-AU" dirty="0"/>
              <a:t>3. Perform data </a:t>
            </a:r>
            <a:r>
              <a:rPr lang="en-AU" dirty="0" err="1"/>
              <a:t>cleanup</a:t>
            </a:r>
            <a:endParaRPr lang="en-AU" dirty="0"/>
          </a:p>
          <a:p>
            <a:r>
              <a:rPr lang="en-AU" dirty="0"/>
              <a:t>4. Split dataset into training and testing</a:t>
            </a:r>
          </a:p>
          <a:p>
            <a:r>
              <a:rPr lang="en-AU" dirty="0"/>
              <a:t>5. Generate model using training dataset</a:t>
            </a:r>
          </a:p>
          <a:p>
            <a:r>
              <a:rPr lang="en-AU" dirty="0"/>
              <a:t>6. Use trained model to predict heart disease for testing dataset</a:t>
            </a:r>
          </a:p>
          <a:p>
            <a:endParaRPr lang="en-AU" dirty="0"/>
          </a:p>
          <a:p>
            <a:r>
              <a:rPr lang="en-AU" dirty="0"/>
              <a:t>Predicted attribute is num - diagnosis of heart disease (angiographic disease status)</a:t>
            </a:r>
          </a:p>
          <a:p>
            <a:r>
              <a:rPr lang="en-AU" dirty="0"/>
              <a:t>num</a:t>
            </a:r>
          </a:p>
          <a:p>
            <a:r>
              <a:rPr lang="en-AU" dirty="0"/>
              <a:t>-- Value 0: &lt; 50% diameter narrowing</a:t>
            </a:r>
          </a:p>
          <a:p>
            <a:r>
              <a:rPr lang="en-AU" dirty="0"/>
              <a:t>-- Value 1: &gt; 50% diameter narrowing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C3457-1ECA-4072-8A0A-9C4A16E5EB37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437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SQL Server 2019 Setup changes the isolation mechanism for external processes, to replace local worker accounts with </a:t>
            </a:r>
            <a:r>
              <a:rPr lang="en-AU" dirty="0" err="1"/>
              <a:t>AppContainers</a:t>
            </a:r>
            <a:endParaRPr lang="en-AU" dirty="0"/>
          </a:p>
          <a:p>
            <a:endParaRPr lang="en-AU" dirty="0"/>
          </a:p>
          <a:p>
            <a:r>
              <a:rPr lang="en-AU" dirty="0"/>
              <a:t>^ code executed from </a:t>
            </a:r>
            <a:r>
              <a:rPr lang="en-AU" dirty="0" err="1"/>
              <a:t>sp_execute_external_script</a:t>
            </a:r>
            <a:r>
              <a:rPr lang="en-AU" dirty="0"/>
              <a:t> </a:t>
            </a:r>
          </a:p>
          <a:p>
            <a:r>
              <a:rPr lang="en-AU" dirty="0"/>
              <a:t>^ Local user accounts (</a:t>
            </a:r>
            <a:r>
              <a:rPr lang="en-AU" dirty="0" err="1"/>
              <a:t>SQLRUserGroup</a:t>
            </a:r>
            <a:r>
              <a:rPr lang="en-AU" dirty="0"/>
              <a:t>) no longer created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C3457-1ECA-4072-8A0A-9C4A16E5EB37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171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764F-27C3-46F9-9E7E-3434405E3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FDD65-44E7-42C4-B23E-54DB55854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C4775-9558-42AF-BCEB-17ED9E2B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19/02/2020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B0E88-5503-42D6-BC4B-03CD8937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29D22-886E-446E-8614-FA389830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594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DD3D-C3B0-40C7-A580-EE2D7861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50DEC-9495-4474-9183-49E8EB9A1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91E73-C9E6-4729-893E-15BD7AF8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19/02/2020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FA51B-5810-44C4-AE19-E5258A6B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2931A-09D6-4DA1-AA9A-0DD50AC6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9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3C5F9-B5AC-4D6C-B833-C5B5E7B67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631D1-D756-481F-80D3-4B079C62C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6132-82EF-4BDF-9147-8CC4CDB0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19/02/2020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B80F6-B7DD-4C1F-8CF1-1DEFA9D0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C857D-8878-4F48-9ED4-35EEC95C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398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322C-83E0-40E5-B21B-5EF7F90D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4A08-F7CA-4477-A87F-3D5D9586E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AEEE-F884-41A2-BF1B-3EEBC92A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19/02/2020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C5B67-84E0-4B46-A7E6-3B4D9ED5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31E3-C92C-4134-8FE1-BEAD05F1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323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2A82-548F-4CA6-B746-CE65A2B74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90209-4082-4C55-921E-E5ACCAD2C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87F3F-27BB-496E-B384-E4E62301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19/02/2020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EC979-C286-468B-8518-A15D00D2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2F72A-23BF-4BA1-BA10-878A7F40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512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6AD8-0C6D-409D-915C-C3FC08A6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05707-7180-4051-8A2B-6982B1359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2A391-E939-4802-95F0-08DB665D3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D1312-3DC6-4BA8-BA02-070EA73F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19/02/2020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DA007-1463-4176-8D52-4FDBE497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CA1DB-FFC2-4600-B399-F3CDED1A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110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37A6-9F8D-401F-94AE-A7B05DE2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2B059-C7D1-4CEB-950C-7D5A6FBA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9E56F-35DB-482B-8B5E-F83D2060B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6C661-0C46-4575-A019-2C7EE473A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3EA44-5795-49C5-A87E-D6FB80402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50FAE-9204-4AD0-BF8B-14429FAA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19/02/2020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E79F3-2463-4D17-8DCB-3EC4E840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67661-8658-4784-B1D0-778B7FD1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81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C0D4-401E-4F4E-A812-DDE94882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81E7A-5FC3-4229-8038-F57927F6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19/02/2020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CBAF0-7B9D-475B-BECA-9B1D8987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06CA6-1207-45E0-A919-E6B49F9B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764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EA4B1-08FA-41BF-8E9F-B52BC93B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19/02/2020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05A7C-F7CF-44E4-8F4D-3F3E1D03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F56AF-F275-4A71-A01D-2AF9D34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39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AC0C-EF3F-4881-BE8A-EDA2218D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88D7-21D1-4C01-A24C-143CE3BA4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6B911-B55B-4A6A-9BEA-15B1FB169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C20C0-601B-46FB-824A-0453480E3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19/02/2020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24AD4-CC37-4524-A18E-1198AF63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44F9E-6B48-4DED-B323-B902ED58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084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8926-50F0-494D-8001-9D6E2E1C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7C365-5C29-4F38-9946-BAE658A1E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3EFBD-C6A8-4CC6-BB1A-E84C6B765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BEEAC-07ED-42F8-A54D-73E383B2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76C-6C78-4EBD-9D85-629F8637E0F6}" type="datetimeFigureOut">
              <a:rPr lang="en-AU" smtClean="0"/>
              <a:t>19/02/2020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DBD73-F95C-4F8F-A625-23A3B893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B422C-FCF7-45E4-A61A-EDBDFCB8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031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B1EDD-21E7-45E8-941B-1681050B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30FF9-E3EC-49CA-ABA5-29390232D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14DD2-87EA-4E53-95A2-A85188049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F076C-6C78-4EBD-9D85-629F8637E0F6}" type="datetimeFigureOut">
              <a:rPr lang="en-AU" smtClean="0"/>
              <a:t>19/02/2020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7DF11-EDF0-4FFA-8D78-1E8F3C40B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C849D-0711-401C-B9DC-4C436354B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9AE1D-1BBF-43AB-8E3F-B65D505564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118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advanced-analytics/tutorials/r-tutorial-create-models-per-partition?view=sql-server-ver15" TargetMode="External"/><Relationship Id="rId2" Type="http://schemas.openxmlformats.org/officeDocument/2006/relationships/hyperlink" Target="https://medium.com/microsoftazure/how-to-deploy-externally-generated-r-models-to-azure-machine-learning-studio-web-services-41a1a5ba9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roadie.com/" TargetMode="External"/><Relationship Id="rId2" Type="http://schemas.openxmlformats.org/officeDocument/2006/relationships/hyperlink" Target="https://www.linkedin.com/in/arjunsivadasa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B0BAC-B921-4843-8C20-2A923D62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724"/>
            <a:ext cx="10515600" cy="5431239"/>
          </a:xfrm>
        </p:spPr>
        <p:txBody>
          <a:bodyPr anchor="ctr"/>
          <a:lstStyle/>
          <a:p>
            <a:pPr marL="0" indent="0" algn="just">
              <a:buNone/>
            </a:pPr>
            <a:r>
              <a:rPr lang="en-US" i="1" dirty="0"/>
              <a:t>I would like to acknowledge the </a:t>
            </a:r>
            <a:r>
              <a:rPr lang="en-US" i="1" dirty="0" err="1"/>
              <a:t>Gadigal</a:t>
            </a:r>
            <a:r>
              <a:rPr lang="en-US" i="1" dirty="0"/>
              <a:t> people who are traditional custodians of this land. I would also like to pay my respects to Elders past and present of the Eora Nation, and to emerging community leaders. </a:t>
            </a:r>
          </a:p>
          <a:p>
            <a:pPr marL="0" indent="0" algn="just">
              <a:buNone/>
            </a:pPr>
            <a:r>
              <a:rPr lang="en-US" i="1" dirty="0"/>
              <a:t>I also extend my respect to all Native Australian and Torres Strait Islander people present here today.</a:t>
            </a:r>
          </a:p>
        </p:txBody>
      </p:sp>
    </p:spTree>
    <p:extLst>
      <p:ext uri="{BB962C8B-B14F-4D97-AF65-F5344CB8AC3E}">
        <p14:creationId xmlns:p14="http://schemas.microsoft.com/office/powerpoint/2010/main" val="24170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Image courtesy: Microsoft">
            <a:extLst>
              <a:ext uri="{FF2B5EF4-FFF2-40B4-BE49-F238E27FC236}">
                <a16:creationId xmlns:a16="http://schemas.microsoft.com/office/drawing/2014/main" id="{9E0A8071-3732-4277-8B10-6D49533D7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6600" y="1463040"/>
            <a:ext cx="11054568" cy="4774008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AA8E48F5-6DE1-4E2D-811A-57302382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en-AU" dirty="0"/>
              <a:t>Components: </a:t>
            </a:r>
            <a:r>
              <a:rPr lang="en-AU" sz="3200" dirty="0"/>
              <a:t>Executing R scripts in SQL Server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078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4F3EAD-F23F-4DDD-8FB2-066CDCF8C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214" y="1901952"/>
            <a:ext cx="11097572" cy="39587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66F3EBB-3D8E-4FA1-A0EB-3313643B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en-AU" dirty="0"/>
              <a:t>Components: </a:t>
            </a:r>
            <a:r>
              <a:rPr lang="en-AU" sz="3200" dirty="0"/>
              <a:t>Executing R scripts in remote client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3835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r>
              <a:rPr lang="en-AU" dirty="0"/>
              <a:t>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F0A8D-9C29-4982-828C-A813D20E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827557"/>
          </a:xfrm>
        </p:spPr>
        <p:txBody>
          <a:bodyPr/>
          <a:lstStyle/>
          <a:p>
            <a:r>
              <a:rPr lang="en-AU" dirty="0"/>
              <a:t>Wrap R/Python scripts in Stored Procedures</a:t>
            </a:r>
          </a:p>
          <a:p>
            <a:r>
              <a:rPr lang="en-AU" dirty="0"/>
              <a:t>Store models in SQL Server tables</a:t>
            </a:r>
          </a:p>
          <a:p>
            <a:r>
              <a:rPr lang="en-AU" dirty="0"/>
              <a:t>Parallelism and scale</a:t>
            </a:r>
          </a:p>
          <a:p>
            <a:r>
              <a:rPr lang="en-AU" dirty="0"/>
              <a:t>Remote Compute Context</a:t>
            </a:r>
          </a:p>
          <a:p>
            <a:r>
              <a:rPr lang="en-AU" dirty="0"/>
              <a:t>Deploy R/Python models as webservice using </a:t>
            </a:r>
            <a:r>
              <a:rPr lang="en-AU" dirty="0" err="1"/>
              <a:t>mrsdeploy</a:t>
            </a:r>
            <a:r>
              <a:rPr lang="en-AU" dirty="0"/>
              <a:t>/</a:t>
            </a:r>
            <a:r>
              <a:rPr lang="en-AU" dirty="0" err="1"/>
              <a:t>azureml</a:t>
            </a:r>
            <a:r>
              <a:rPr lang="en-AU" dirty="0"/>
              <a:t>-model-management-</a:t>
            </a:r>
            <a:r>
              <a:rPr lang="en-AU" dirty="0" err="1"/>
              <a:t>sdk</a:t>
            </a:r>
            <a:r>
              <a:rPr lang="en-AU" dirty="0"/>
              <a:t> package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7586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en-US" dirty="0"/>
              <a:t>Bringing compute power to data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F0A8D-9C29-4982-828C-A813D20E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827557"/>
          </a:xfrm>
        </p:spPr>
        <p:txBody>
          <a:bodyPr/>
          <a:lstStyle/>
          <a:p>
            <a:r>
              <a:rPr lang="en-AU" dirty="0"/>
              <a:t>Data Security – data stays in the Database Server</a:t>
            </a:r>
          </a:p>
          <a:p>
            <a:r>
              <a:rPr lang="en-AU" dirty="0"/>
              <a:t>Speed – take advantage of server firepower and parallelism</a:t>
            </a:r>
          </a:p>
          <a:p>
            <a:r>
              <a:rPr lang="en-AU" dirty="0"/>
              <a:t>Data Validity – reduce copies and point to source of truth</a:t>
            </a:r>
          </a:p>
          <a:p>
            <a:r>
              <a:rPr lang="en-AU" dirty="0"/>
              <a:t>Analysis made easier – retain models as you refine, compare later</a:t>
            </a:r>
          </a:p>
          <a:p>
            <a:r>
              <a:rPr lang="en-AU" dirty="0"/>
              <a:t>SQL Server Agent – use Agent jobs to schedule execution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913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en-US" dirty="0"/>
              <a:t>Some Use Cases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F0A8D-9C29-4982-828C-A813D20E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827557"/>
          </a:xfrm>
        </p:spPr>
        <p:txBody>
          <a:bodyPr/>
          <a:lstStyle/>
          <a:p>
            <a:r>
              <a:rPr lang="en-AU" dirty="0"/>
              <a:t>Recommendation engine</a:t>
            </a:r>
          </a:p>
          <a:p>
            <a:r>
              <a:rPr lang="en-AU" dirty="0"/>
              <a:t>Customer sentiment analysis</a:t>
            </a:r>
          </a:p>
          <a:p>
            <a:r>
              <a:rPr lang="en-AU" dirty="0"/>
              <a:t>Pricing optimisation through forecasting</a:t>
            </a:r>
          </a:p>
          <a:p>
            <a:r>
              <a:rPr lang="en-AU" dirty="0"/>
              <a:t>Personalised offers</a:t>
            </a:r>
          </a:p>
          <a:p>
            <a:r>
              <a:rPr lang="en-AU" dirty="0"/>
              <a:t>Healthcare – disease / readmission prediction</a:t>
            </a:r>
          </a:p>
        </p:txBody>
      </p:sp>
    </p:spTree>
    <p:extLst>
      <p:ext uri="{BB962C8B-B14F-4D97-AF65-F5344CB8AC3E}">
        <p14:creationId xmlns:p14="http://schemas.microsoft.com/office/powerpoint/2010/main" val="167629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565"/>
            <a:ext cx="10515600" cy="1325563"/>
          </a:xfrm>
        </p:spPr>
        <p:txBody>
          <a:bodyPr>
            <a:normAutofit/>
          </a:bodyPr>
          <a:lstStyle/>
          <a:p>
            <a:r>
              <a:rPr lang="en-AU" dirty="0"/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F0A8D-9C29-4982-828C-A813D20E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/>
          <a:lstStyle/>
          <a:p>
            <a:r>
              <a:rPr lang="en-AU" dirty="0"/>
              <a:t>Heart disease prediction using UCI dataset</a:t>
            </a:r>
          </a:p>
          <a:p>
            <a:r>
              <a:rPr lang="en-AU" dirty="0"/>
              <a:t>D</a:t>
            </a:r>
            <a:r>
              <a:rPr lang="en-US" dirty="0" err="1"/>
              <a:t>iagnosis</a:t>
            </a:r>
            <a:r>
              <a:rPr lang="en-US" dirty="0"/>
              <a:t> of heart disease (angiographic disease status)</a:t>
            </a:r>
            <a:br>
              <a:rPr lang="en-US" dirty="0"/>
            </a:br>
            <a:r>
              <a:rPr lang="en-US" dirty="0"/>
              <a:t>NUM</a:t>
            </a:r>
          </a:p>
          <a:p>
            <a:pPr lvl="1"/>
            <a:r>
              <a:rPr lang="en-US" dirty="0"/>
              <a:t>Value 0: &lt; 50% diameter narrowing</a:t>
            </a:r>
          </a:p>
          <a:p>
            <a:pPr lvl="1"/>
            <a:r>
              <a:rPr lang="en-US" dirty="0"/>
              <a:t>Value 1: &gt; 50% diameter narrowing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96A9E-6AC8-4435-82A4-9F431DD93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112" y="3550634"/>
            <a:ext cx="8519289" cy="32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61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en-US" dirty="0"/>
              <a:t>Native Scoring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F0A8D-9C29-4982-828C-A813D20E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827557"/>
          </a:xfrm>
        </p:spPr>
        <p:txBody>
          <a:bodyPr/>
          <a:lstStyle/>
          <a:p>
            <a:endParaRPr lang="en-AU" dirty="0"/>
          </a:p>
          <a:p>
            <a:r>
              <a:rPr lang="en-AU" dirty="0"/>
              <a:t>Native scoring using PREDICT T-SQL function</a:t>
            </a:r>
          </a:p>
          <a:p>
            <a:pPr lvl="1"/>
            <a:r>
              <a:rPr lang="en-AU" dirty="0"/>
              <a:t>Fastest processing speed</a:t>
            </a:r>
          </a:p>
          <a:p>
            <a:pPr lvl="1"/>
            <a:r>
              <a:rPr lang="en-AU" dirty="0"/>
              <a:t>Only works with </a:t>
            </a:r>
            <a:r>
              <a:rPr lang="en-AU" dirty="0" err="1"/>
              <a:t>RevoScaleR</a:t>
            </a:r>
            <a:r>
              <a:rPr lang="en-AU" dirty="0"/>
              <a:t> and </a:t>
            </a:r>
            <a:r>
              <a:rPr lang="en-AU" dirty="0" err="1"/>
              <a:t>revoscalepy</a:t>
            </a:r>
            <a:r>
              <a:rPr lang="en-AU" dirty="0"/>
              <a:t> functions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Use Serialized model stored in SQL Server tables</a:t>
            </a:r>
          </a:p>
          <a:p>
            <a:pPr lvl="1"/>
            <a:r>
              <a:rPr lang="en-AU" dirty="0"/>
              <a:t>No need to call R/Python interpreter</a:t>
            </a:r>
          </a:p>
          <a:p>
            <a:pPr lvl="1"/>
            <a:r>
              <a:rPr lang="en-AU" dirty="0"/>
              <a:t>Just need compatible model and input data to score</a:t>
            </a:r>
          </a:p>
        </p:txBody>
      </p:sp>
    </p:spTree>
    <p:extLst>
      <p:ext uri="{BB962C8B-B14F-4D97-AF65-F5344CB8AC3E}">
        <p14:creationId xmlns:p14="http://schemas.microsoft.com/office/powerpoint/2010/main" val="3210946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F0A8D-9C29-4982-828C-A813D20E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827557"/>
          </a:xfrm>
        </p:spPr>
        <p:txBody>
          <a:bodyPr/>
          <a:lstStyle/>
          <a:p>
            <a:endParaRPr lang="en-AU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2C5B1-4CA7-4181-907E-C9DB38686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6018" y="-488316"/>
            <a:ext cx="13138018" cy="734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>
            <a:normAutofit/>
          </a:bodyPr>
          <a:lstStyle/>
          <a:p>
            <a:r>
              <a:rPr lang="en-US" dirty="0"/>
              <a:t>Latest Developments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F0A8D-9C29-4982-828C-A813D20E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82755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R/Python script can invoke Azure ML web service in SQL Server</a:t>
            </a:r>
            <a:endParaRPr lang="en-AU" dirty="0"/>
          </a:p>
          <a:p>
            <a:r>
              <a:rPr lang="en-AU" dirty="0"/>
              <a:t>Publish trained model to Azure ML web services</a:t>
            </a:r>
          </a:p>
          <a:p>
            <a:r>
              <a:rPr lang="en-AU" dirty="0"/>
              <a:t>Machine Learning Services with R available in Azure SQL (preview)</a:t>
            </a:r>
          </a:p>
          <a:p>
            <a:r>
              <a:rPr lang="en-AU" dirty="0"/>
              <a:t>Integrated Machine Learning with SQL Server 2019 Big Data clusters</a:t>
            </a:r>
          </a:p>
          <a:p>
            <a:endParaRPr lang="en-AU" dirty="0"/>
          </a:p>
          <a:p>
            <a:r>
              <a:rPr lang="en-AU" b="1" dirty="0"/>
              <a:t>Windows and Linux</a:t>
            </a:r>
          </a:p>
          <a:p>
            <a:r>
              <a:rPr lang="en-AU" dirty="0"/>
              <a:t>Loopback connection to SQL Server from a Python or R script</a:t>
            </a:r>
          </a:p>
          <a:p>
            <a:r>
              <a:rPr lang="en-AU" sz="2600" dirty="0"/>
              <a:t>CREATE EXTERNAL LIBRARY</a:t>
            </a:r>
            <a:r>
              <a:rPr lang="en-AU" dirty="0"/>
              <a:t> (Transact-SQL) for R and Python</a:t>
            </a:r>
          </a:p>
          <a:p>
            <a:r>
              <a:rPr lang="en-AU" dirty="0"/>
              <a:t>Two new parameters in </a:t>
            </a:r>
            <a:r>
              <a:rPr lang="en-AU" dirty="0" err="1"/>
              <a:t>sp_execute_external_script</a:t>
            </a:r>
            <a:r>
              <a:rPr lang="en-AU" dirty="0"/>
              <a:t> to generate multiple models from partitioned data</a:t>
            </a:r>
          </a:p>
          <a:p>
            <a:r>
              <a:rPr lang="en-AU" dirty="0"/>
              <a:t>Failover cluster support, assuming SQL Server Launchpad service is started on all nodes</a:t>
            </a:r>
          </a:p>
          <a:p>
            <a:endParaRPr lang="en-AU" dirty="0"/>
          </a:p>
          <a:p>
            <a:r>
              <a:rPr lang="en-AU" dirty="0"/>
              <a:t>Linux platform support for R and Python machine learning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8541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5C10-5E89-424B-9DDB-ADA13111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4A643-7DBA-48AB-B840-5ACF8C071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dirty="0"/>
              <a:t>https://docs.microsoft.com/en-us/sql/advanced-analytics/r/sql-server-r-services?view=sql-server-2017</a:t>
            </a:r>
          </a:p>
          <a:p>
            <a:r>
              <a:rPr lang="en-AU" dirty="0"/>
              <a:t>https://docs.microsoft.com/en-us/sql/advanced-analytics/what-is-sql-server-machine-learning?view=sql-server-2017</a:t>
            </a:r>
          </a:p>
          <a:p>
            <a:r>
              <a:rPr lang="en-AU" dirty="0"/>
              <a:t>https://docs.microsoft.com/en-us/sql/advanced-analytics/what-s-new-in-sql-server-machine-learning-services?view=sql-server-2017</a:t>
            </a:r>
          </a:p>
          <a:p>
            <a:r>
              <a:rPr lang="en-AU" dirty="0"/>
              <a:t>https://blog.revolutionanalytics.com/2019/03/real-time-scoring-with-r.html</a:t>
            </a:r>
          </a:p>
          <a:p>
            <a:r>
              <a:rPr lang="en-AU" dirty="0"/>
              <a:t>https://blog.revolutionanalytics.com/2018/02/what-does-microsoft-do-with-r.html</a:t>
            </a:r>
          </a:p>
          <a:p>
            <a:r>
              <a:rPr lang="en-AU" dirty="0"/>
              <a:t>https://docs.microsoft.com/en-us/sql/advanced-analytics/concepts/extension-r?view=sql-server-2017</a:t>
            </a:r>
          </a:p>
          <a:p>
            <a:r>
              <a:rPr lang="en-AU" dirty="0"/>
              <a:t>https://docs.microsoft.com/en-us/sql/advanced-analytics/concepts/extensibility-framework?view=sql-server-2017</a:t>
            </a:r>
          </a:p>
          <a:p>
            <a:r>
              <a:rPr lang="en-AU" dirty="0"/>
              <a:t>https://docs.microsoft.com/en-us/machine-learning-server/operationalize/quickstart-publish-r-web-service</a:t>
            </a:r>
          </a:p>
          <a:p>
            <a:r>
              <a:rPr lang="en-AU" dirty="0"/>
              <a:t>https://docs.microsoft.com/en-us/machine-learning-server/operationalize/python/quickstart-deploy-python-web-service</a:t>
            </a:r>
          </a:p>
          <a:p>
            <a:r>
              <a:rPr lang="en-AU" dirty="0"/>
              <a:t>https://azure.microsoft.com/en-au/blog/current-use-cases-for-machine-learning-in-retail-and-consumer-goods/</a:t>
            </a:r>
          </a:p>
          <a:p>
            <a:r>
              <a:rPr lang="en-AU" dirty="0"/>
              <a:t>https://docs.microsoft.com/en-us/sql/advanced-analytics/sql-native-scoring?view=sql-server-2017</a:t>
            </a:r>
          </a:p>
          <a:p>
            <a:r>
              <a:rPr lang="en-AU" dirty="0"/>
              <a:t>https://docs.microsoft.com/en-us/azure/sql-database/sql-database-machine-learning-services-overview</a:t>
            </a:r>
          </a:p>
          <a:p>
            <a:r>
              <a:rPr lang="en-AU" dirty="0"/>
              <a:t>https://docs.microsoft.com/en-us/sql/big-data-cluster/big-data-cluster-overview?view=sqlallproducts-allversions</a:t>
            </a:r>
          </a:p>
          <a:p>
            <a:r>
              <a:rPr lang="en-AU" dirty="0"/>
              <a:t>https://www.sqlshack.com/integrate-sql-server-azure-machine-learning/</a:t>
            </a:r>
          </a:p>
          <a:p>
            <a:r>
              <a:rPr lang="en-AU" dirty="0"/>
              <a:t>https://docs.microsoft.com/en-us/sql/advanced-analytics/tutorials/sqldev-py6-operationalize-the-model?view=sql-server-2017</a:t>
            </a:r>
          </a:p>
          <a:p>
            <a:r>
              <a:rPr lang="en-AU" dirty="0"/>
              <a:t>https://docs.microsoft.com/en-us/sql/advanced-analytics/tutorials/machine-learning-services-tutorials?view=sql-server-2017</a:t>
            </a:r>
          </a:p>
          <a:p>
            <a:r>
              <a:rPr lang="en-AU" dirty="0"/>
              <a:t>https://docs.microsoft.com/en-us/sql/advanced-analytics/r/creating-workflows-that-use-r-in-sql-server?view=sql-server-2017</a:t>
            </a:r>
          </a:p>
          <a:p>
            <a:r>
              <a:rPr lang="en-AU" dirty="0">
                <a:hlinkClick r:id="rId2"/>
              </a:rPr>
              <a:t>https://medium.com/microsoftazure/how-to-deploy-externally-generated-r-models-to-azure-machine-learning-studio-web-services-41a1a5ba9df</a:t>
            </a:r>
            <a:endParaRPr lang="en-AU" dirty="0"/>
          </a:p>
          <a:p>
            <a:r>
              <a:rPr lang="en-AU" dirty="0">
                <a:hlinkClick r:id="rId3"/>
              </a:rPr>
              <a:t>https://docs.microsoft.com/en-us/sql/advanced-analytics/tutorials/r-tutorial-create-models-per-partition?view=sql-server-ver15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457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4E77-04F3-4C23-ACE8-599EC5BFE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246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b="1" dirty="0"/>
              <a:t>Predictive Modeling using R/Python &amp; </a:t>
            </a:r>
            <a:br>
              <a:rPr lang="en-US" sz="3600" b="1" dirty="0"/>
            </a:br>
            <a:r>
              <a:rPr lang="en-US" sz="3600" b="1" dirty="0"/>
              <a:t>SQL Server Machine Learning Services</a:t>
            </a:r>
            <a:endParaRPr lang="en-AU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5B964-6363-4504-8D61-C84157EC1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7783" y="4816102"/>
            <a:ext cx="9144000" cy="1314450"/>
          </a:xfrm>
        </p:spPr>
        <p:txBody>
          <a:bodyPr>
            <a:normAutofit/>
          </a:bodyPr>
          <a:lstStyle/>
          <a:p>
            <a:pPr algn="r"/>
            <a:r>
              <a:rPr lang="en-AU" sz="3300" dirty="0"/>
              <a:t>Arjun </a:t>
            </a:r>
            <a:r>
              <a:rPr lang="en-AU" sz="3300" dirty="0" err="1"/>
              <a:t>Sivadasan</a:t>
            </a:r>
            <a:endParaRPr lang="en-AU" sz="2800" dirty="0"/>
          </a:p>
          <a:p>
            <a:pPr algn="r"/>
            <a:r>
              <a:rPr lang="en-AU" sz="1800" dirty="0">
                <a:hlinkClick r:id="rId2"/>
              </a:rPr>
              <a:t>linkedin.com/in/</a:t>
            </a:r>
            <a:r>
              <a:rPr lang="en-AU" sz="1800" dirty="0" err="1">
                <a:hlinkClick r:id="rId2"/>
              </a:rPr>
              <a:t>arjunsivadasan</a:t>
            </a:r>
            <a:r>
              <a:rPr lang="en-AU" sz="1800" dirty="0"/>
              <a:t> </a:t>
            </a:r>
          </a:p>
          <a:p>
            <a:pPr algn="r"/>
            <a:r>
              <a:rPr lang="en-AU" sz="1800" dirty="0">
                <a:hlinkClick r:id="rId3"/>
              </a:rPr>
              <a:t>http://www.sqlroadie.com</a:t>
            </a:r>
            <a:endParaRPr lang="en-AU" sz="1800" dirty="0"/>
          </a:p>
          <a:p>
            <a:pPr algn="r"/>
            <a:endParaRPr lang="en-AU" dirty="0"/>
          </a:p>
        </p:txBody>
      </p:sp>
      <p:pic>
        <p:nvPicPr>
          <p:cNvPr id="9" name="Picture 6" descr="Image result for linkedin">
            <a:extLst>
              <a:ext uri="{FF2B5EF4-FFF2-40B4-BE49-F238E27FC236}">
                <a16:creationId xmlns:a16="http://schemas.microsoft.com/office/drawing/2014/main" id="{C217E961-1028-444B-BD65-3053916C4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320" y="5413249"/>
            <a:ext cx="260063" cy="26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27E5ED-D33E-4719-8610-6B7D927B6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6383" y="5748203"/>
            <a:ext cx="457240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0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E613-D08F-4E50-BD91-AD88A1DD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425"/>
          </a:xfrm>
        </p:spPr>
        <p:txBody>
          <a:bodyPr/>
          <a:lstStyle/>
          <a:p>
            <a:r>
              <a:rPr lang="en-AU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A2E8C-EC7E-4359-903C-3DACC6619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/>
          <a:lstStyle/>
          <a:p>
            <a:r>
              <a:rPr lang="en-AU" dirty="0"/>
              <a:t>Started career as .NET programmer in 2007</a:t>
            </a:r>
          </a:p>
          <a:p>
            <a:r>
              <a:rPr lang="en-AU" dirty="0"/>
              <a:t>Shifted focus to data soon and worked in various data-centric roles</a:t>
            </a:r>
          </a:p>
          <a:p>
            <a:r>
              <a:rPr lang="en-AU" dirty="0"/>
              <a:t>Presently working as Data Solutions Manager for a hospitality group</a:t>
            </a:r>
          </a:p>
          <a:p>
            <a:r>
              <a:rPr lang="en-AU" dirty="0"/>
              <a:t>Blogs at SQLRoadie.com</a:t>
            </a:r>
          </a:p>
          <a:p>
            <a:endParaRPr lang="en-AU" dirty="0"/>
          </a:p>
          <a:p>
            <a:r>
              <a:rPr lang="en-AU" dirty="0"/>
              <a:t>Enjoys cooking and cycling </a:t>
            </a:r>
          </a:p>
          <a:p>
            <a:r>
              <a:rPr lang="en-AU" dirty="0"/>
              <a:t>Smiles more often when on 2 wheels</a:t>
            </a:r>
          </a:p>
        </p:txBody>
      </p:sp>
    </p:spTree>
    <p:extLst>
      <p:ext uri="{BB962C8B-B14F-4D97-AF65-F5344CB8AC3E}">
        <p14:creationId xmlns:p14="http://schemas.microsoft.com/office/powerpoint/2010/main" val="164808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r>
              <a:rPr lang="en-AU" dirty="0"/>
              <a:t>Before we start..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60F5-440E-46CC-B78D-F133C946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694392"/>
          </a:xfrm>
        </p:spPr>
        <p:txBody>
          <a:bodyPr/>
          <a:lstStyle/>
          <a:p>
            <a:r>
              <a:rPr lang="en-AU" dirty="0"/>
              <a:t>This is NOT a Machine Learning crash course</a:t>
            </a:r>
          </a:p>
          <a:p>
            <a:r>
              <a:rPr lang="en-AU" dirty="0"/>
              <a:t>Knowledge of R/Python will help to understand the demo</a:t>
            </a:r>
          </a:p>
          <a:p>
            <a:r>
              <a:rPr lang="en-AU" dirty="0"/>
              <a:t>Machine Learning is vast. Learn more to do more</a:t>
            </a:r>
          </a:p>
          <a:p>
            <a:endParaRPr lang="en-AU" dirty="0"/>
          </a:p>
          <a:p>
            <a:r>
              <a:rPr lang="en-AU" dirty="0"/>
              <a:t>Walk away with an understanding of Machine Learning Services (MLS)</a:t>
            </a:r>
          </a:p>
          <a:p>
            <a:r>
              <a:rPr lang="en-AU" dirty="0"/>
              <a:t>Develop and deploy an ML solution in SQL Server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024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60F5-440E-46CC-B78D-F133C946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694392"/>
          </a:xfrm>
        </p:spPr>
        <p:txBody>
          <a:bodyPr/>
          <a:lstStyle/>
          <a:p>
            <a:r>
              <a:rPr lang="en-AU" dirty="0"/>
              <a:t>Introduction to SQL Server Machine Learning Services		</a:t>
            </a:r>
          </a:p>
          <a:p>
            <a:r>
              <a:rPr lang="en-AU" dirty="0"/>
              <a:t>Components</a:t>
            </a:r>
          </a:p>
          <a:p>
            <a:r>
              <a:rPr lang="en-AU" dirty="0"/>
              <a:t>Features</a:t>
            </a:r>
          </a:p>
          <a:p>
            <a:r>
              <a:rPr lang="en-AU" dirty="0"/>
              <a:t>Use cases </a:t>
            </a:r>
            <a:r>
              <a:rPr lang="en-AU" sz="1600" dirty="0"/>
              <a:t>[1830]</a:t>
            </a:r>
            <a:endParaRPr lang="en-AU" sz="1200" dirty="0"/>
          </a:p>
          <a:p>
            <a:r>
              <a:rPr lang="en-AU" dirty="0"/>
              <a:t>Demo</a:t>
            </a:r>
          </a:p>
          <a:p>
            <a:r>
              <a:rPr lang="en-AU" dirty="0"/>
              <a:t>Native Scoring</a:t>
            </a:r>
          </a:p>
          <a:p>
            <a:r>
              <a:rPr lang="en-AU" dirty="0"/>
              <a:t>Q&amp;A </a:t>
            </a:r>
          </a:p>
          <a:p>
            <a:r>
              <a:rPr lang="en-AU" dirty="0"/>
              <a:t>Latest developments </a:t>
            </a:r>
            <a:r>
              <a:rPr lang="en-AU" sz="1600" dirty="0"/>
              <a:t>[1930]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597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r>
              <a:rPr lang="en-AU"/>
              <a:t>SQL Server Machine Learning Services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60F5-440E-46CC-B78D-F133C946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694392"/>
          </a:xfrm>
        </p:spPr>
        <p:txBody>
          <a:bodyPr/>
          <a:lstStyle/>
          <a:p>
            <a:r>
              <a:rPr lang="en-AU" dirty="0"/>
              <a:t>R Services introduced as add on to SQL Server 2016 database instance</a:t>
            </a:r>
          </a:p>
          <a:p>
            <a:r>
              <a:rPr lang="en-US" dirty="0"/>
              <a:t>Execute R code and functions in SQL Server</a:t>
            </a:r>
          </a:p>
          <a:p>
            <a:r>
              <a:rPr lang="en-US" dirty="0"/>
              <a:t>Packages like </a:t>
            </a:r>
            <a:r>
              <a:rPr lang="en-US" dirty="0" err="1"/>
              <a:t>RevoScaleR</a:t>
            </a:r>
            <a:r>
              <a:rPr lang="en-US" dirty="0"/>
              <a:t> and </a:t>
            </a:r>
            <a:r>
              <a:rPr lang="en-US" dirty="0" err="1"/>
              <a:t>MicrosoftML</a:t>
            </a:r>
            <a:r>
              <a:rPr lang="en-US" dirty="0"/>
              <a:t> are available</a:t>
            </a:r>
          </a:p>
          <a:p>
            <a:endParaRPr lang="en-US" dirty="0"/>
          </a:p>
          <a:p>
            <a:r>
              <a:rPr lang="en-US" dirty="0"/>
              <a:t>R Services renamed in SQL Server 2017 to SQL Server Machine Learning Services, reflecting the addition of Python</a:t>
            </a:r>
          </a:p>
          <a:p>
            <a:r>
              <a:rPr lang="en-US" dirty="0"/>
              <a:t>Execute R and Python code in SQL Server in Stored Procedures / Scripts</a:t>
            </a:r>
          </a:p>
        </p:txBody>
      </p:sp>
    </p:spTree>
    <p:extLst>
      <p:ext uri="{BB962C8B-B14F-4D97-AF65-F5344CB8AC3E}">
        <p14:creationId xmlns:p14="http://schemas.microsoft.com/office/powerpoint/2010/main" val="173620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 Courtesy: Microsoft">
            <a:extLst>
              <a:ext uri="{FF2B5EF4-FFF2-40B4-BE49-F238E27FC236}">
                <a16:creationId xmlns:a16="http://schemas.microsoft.com/office/drawing/2014/main" id="{0E7058CA-9829-450E-9BE8-00D1E987C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96" y="451104"/>
            <a:ext cx="8340578" cy="585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3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r>
              <a:rPr lang="en-AU" dirty="0"/>
              <a:t>Components</a:t>
            </a:r>
          </a:p>
        </p:txBody>
      </p:sp>
      <p:pic>
        <p:nvPicPr>
          <p:cNvPr id="5" name="Content Placeholder 4" descr="Image courtesy: https://www.sqlservercentral.com/author/gingergrant">
            <a:extLst>
              <a:ext uri="{FF2B5EF4-FFF2-40B4-BE49-F238E27FC236}">
                <a16:creationId xmlns:a16="http://schemas.microsoft.com/office/drawing/2014/main" id="{3DD3B46D-3040-42AC-B710-9AA779D8C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0708" y="1536025"/>
            <a:ext cx="9510584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4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061B-4672-4117-BCF4-C6A853C3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r>
              <a:rPr lang="en-AU" dirty="0"/>
              <a:t>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F0A8D-9C29-4982-828C-A813D20E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827557"/>
          </a:xfrm>
        </p:spPr>
        <p:txBody>
          <a:bodyPr/>
          <a:lstStyle/>
          <a:p>
            <a:r>
              <a:rPr lang="en-AU" dirty="0"/>
              <a:t>SQL Server Launchpad</a:t>
            </a:r>
          </a:p>
          <a:p>
            <a:pPr lvl="1"/>
            <a:r>
              <a:rPr lang="en-AU" dirty="0"/>
              <a:t>Launchpad fires the relevant launcher – R/Python</a:t>
            </a:r>
            <a:endParaRPr lang="en-US" dirty="0"/>
          </a:p>
          <a:p>
            <a:pPr lvl="1"/>
            <a:r>
              <a:rPr lang="en-US" dirty="0"/>
              <a:t>R and Python exists outside of SQL PAL (Platform Abstraction Layer)</a:t>
            </a:r>
          </a:p>
          <a:p>
            <a:pPr lvl="1"/>
            <a:r>
              <a:rPr lang="en-US" dirty="0"/>
              <a:t>BxlServer.exe component fires the SQL Satellite component to communicate results back to SQL Server</a:t>
            </a:r>
          </a:p>
          <a:p>
            <a:r>
              <a:rPr lang="en-AU" dirty="0"/>
              <a:t>R and Python packages</a:t>
            </a:r>
          </a:p>
          <a:p>
            <a:pPr lvl="1"/>
            <a:r>
              <a:rPr lang="en-AU" dirty="0" err="1"/>
              <a:t>RevoScaleR</a:t>
            </a:r>
            <a:r>
              <a:rPr lang="en-AU" dirty="0"/>
              <a:t>/</a:t>
            </a:r>
            <a:r>
              <a:rPr lang="en-AU" dirty="0" err="1"/>
              <a:t>RevoScalePy</a:t>
            </a:r>
            <a:endParaRPr lang="en-AU" dirty="0"/>
          </a:p>
          <a:p>
            <a:pPr lvl="1"/>
            <a:r>
              <a:rPr lang="en-AU" dirty="0" err="1"/>
              <a:t>MicrosoftML</a:t>
            </a:r>
            <a:endParaRPr lang="en-AU" dirty="0"/>
          </a:p>
          <a:p>
            <a:r>
              <a:rPr lang="en-AU" dirty="0"/>
              <a:t>R/Python tools</a:t>
            </a:r>
          </a:p>
          <a:p>
            <a:r>
              <a:rPr lang="en-AU" dirty="0"/>
              <a:t>Pretrained models for specific use cases</a:t>
            </a:r>
          </a:p>
        </p:txBody>
      </p:sp>
    </p:spTree>
    <p:extLst>
      <p:ext uri="{BB962C8B-B14F-4D97-AF65-F5344CB8AC3E}">
        <p14:creationId xmlns:p14="http://schemas.microsoft.com/office/powerpoint/2010/main" val="851411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5391</TotalTime>
  <Words>1218</Words>
  <Application>Microsoft Office PowerPoint</Application>
  <PresentationFormat>Widescreen</PresentationFormat>
  <Paragraphs>171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Predictive Modeling using R/Python &amp;  SQL Server Machine Learning Services</vt:lpstr>
      <vt:lpstr>About me</vt:lpstr>
      <vt:lpstr>Before we start..</vt:lpstr>
      <vt:lpstr>Agenda</vt:lpstr>
      <vt:lpstr>SQL Server Machine Learning Services</vt:lpstr>
      <vt:lpstr>PowerPoint Presentation</vt:lpstr>
      <vt:lpstr>Components</vt:lpstr>
      <vt:lpstr>Components</vt:lpstr>
      <vt:lpstr>Components: Executing R scripts in SQL Server</vt:lpstr>
      <vt:lpstr>Components: Executing R scripts in remote client</vt:lpstr>
      <vt:lpstr>Features</vt:lpstr>
      <vt:lpstr>Bringing compute power to data</vt:lpstr>
      <vt:lpstr>Some Use Cases</vt:lpstr>
      <vt:lpstr>Demo</vt:lpstr>
      <vt:lpstr>Native Scoring</vt:lpstr>
      <vt:lpstr>PowerPoint Presentation</vt:lpstr>
      <vt:lpstr>Latest Developments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 using  SQL Server Machine Learning Services</dc:title>
  <dc:creator>Smruthi Mukundan</dc:creator>
  <cp:lastModifiedBy>arjun sivadasan</cp:lastModifiedBy>
  <cp:revision>57</cp:revision>
  <dcterms:created xsi:type="dcterms:W3CDTF">2019-04-28T10:29:25Z</dcterms:created>
  <dcterms:modified xsi:type="dcterms:W3CDTF">2020-02-19T05:44:58Z</dcterms:modified>
</cp:coreProperties>
</file>