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5" r:id="rId9"/>
    <p:sldId id="266" r:id="rId10"/>
    <p:sldId id="267" r:id="rId11"/>
    <p:sldId id="270" r:id="rId12"/>
    <p:sldId id="268" r:id="rId13"/>
    <p:sldId id="271" r:id="rId14"/>
    <p:sldId id="269" r:id="rId15"/>
    <p:sldId id="26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8425C7-C0B9-440D-AF0B-ABEF8AF8150C}">
          <p14:sldIdLst>
            <p14:sldId id="256"/>
            <p14:sldId id="257"/>
            <p14:sldId id="259"/>
            <p14:sldId id="260"/>
            <p14:sldId id="261"/>
            <p14:sldId id="258"/>
            <p14:sldId id="263"/>
            <p14:sldId id="265"/>
            <p14:sldId id="266"/>
            <p14:sldId id="267"/>
            <p14:sldId id="270"/>
            <p14:sldId id="268"/>
            <p14:sldId id="271"/>
            <p14:sldId id="269"/>
            <p14:sldId id="26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Untitled Section" id="{3153AA7F-B018-4CD7-884F-11BDC6996D98}">
          <p14:sldIdLst>
            <p14:sldId id="283"/>
            <p14:sldId id="284"/>
            <p14:sldId id="285"/>
            <p14:sldId id="286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5F102-D0BE-42EC-BD65-AAE5A1EB1E2C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8A96A-7AE5-447F-9A22-4D52483479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65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A80D-D926-6A30-4842-C9E6D72B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E497-5C6F-3520-8FCE-4EC04113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2447-3211-AA95-62E3-46F84097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5668-93A7-93D2-4BD8-EE2643BC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0D1C-FBD1-D7B5-E7FA-B7C66BC9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6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CE81-DD0A-A482-342A-B761C1F7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0B7DC-D8C6-C9E2-5EB0-022812397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6403-C07D-EF58-46A9-EDB5D851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7411-EC1E-515E-BC01-2F4E8B18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6CE-9368-D040-1468-EAC0EFE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00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A4AE4-89D7-D82D-2368-07A885DD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D9641-9059-BDA4-F0A0-37609D8D8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25BE-3EAC-A83F-CB03-04A7D2C8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55AE-043D-6AB4-60FE-E211C2A7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5424-52E1-0465-C423-C4DC27D4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88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08C9-4FFA-2EF7-7794-9F21ECBA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2696-42CA-FEBF-A185-9ED0D564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F259-3B8F-6CC1-1D43-C676F540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5374-1703-7F1B-5E60-D5A35AC4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975DC-2466-D888-553D-1E2D5B8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1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F522-253D-83C2-1C87-53929F60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6577-D49A-2A5A-5F8F-0049F3E5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2C59-E21A-406B-8F7C-CE865BEE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1075-91F3-8845-DFEB-7D20C789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BCB8-5659-2769-EC30-E0A1E4C0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11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8F9-F7F3-BBA5-068C-BC35FADA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8616-24FF-993C-732E-878C5789C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87544-77F0-6FE5-603E-6DE02C66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23E6C-2444-BE77-BB10-04043D1C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B1F9-B2E4-5ED5-779C-6A3F664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75E56-E4F7-987D-B81A-B21FAA56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10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05E6-9A4D-5A63-0591-A5A2C42D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45FF-F2A9-95AB-69DB-EF74F853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C6DE3-6422-9B71-610E-67B5596BF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B9EB6-DCD9-796B-C067-6E85B6E6C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D0A19-C67F-CC31-FE89-A95CA63A0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07B7F-BE97-1ABC-2519-57FE9A72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D0BB1-C16B-D6C2-73F8-81A19E6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30B7D-45F2-6DDD-40C2-069C2111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2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0A42-1485-9A09-2C26-CB6C8E8C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B9284-9631-B775-1BB4-7C933111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AAB7E-39A5-A4A6-C920-68CCCF93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88176-24D4-87F9-5824-67AEE611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6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CE698-1F99-79E3-3E3D-C6A64A1C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8C85D-A00F-AB74-F4FE-0B122571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DEB2-CF06-AD98-4387-73D785A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64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CF07-1F45-42AB-A387-9B220711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C7DD-FEE1-FE7C-D9BA-F9155944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8F327-A681-BAF4-613A-48A40321B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DFBD-ADE4-9815-AE35-6F5F53F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70C5-72CD-DBCE-8532-556B70DA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08DB6-1AE0-70CE-B488-F15B160A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92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CF8A-12EC-2B6D-4706-B3CE6EC1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7BCA3-0895-D419-60D8-ED9F31E41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34423-D7A0-5111-2F06-3773DA36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6D4B-6404-471F-5D57-64233C7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2096E-558B-7F88-C7F7-EEA92C7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4511F-04B2-D45F-8602-F856334A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8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FEA76-C276-76E8-E1AE-9ACFE995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B17E1-D6DF-E1A3-8C38-5E154374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9E0-8A67-4096-7C73-1AAB8FB73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BB7F-90D2-4A4C-9D27-D1CEF4FC97D4}" type="datetimeFigureOut">
              <a:rPr lang="en-AU" smtClean="0"/>
              <a:t>19/10/2024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60EC-6274-AED7-3F07-18F4A14E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21ED-2D54-8702-8A63-1BC881D4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2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ngall.com/bell-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ngall.com/bell-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ngall.com/bell-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ngall.com/bell-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ngall.com/bell-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ell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ell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H-Vortrittssignal-Stop.sv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suresh2005/Cap-project-1" TargetMode="External"/><Relationship Id="rId2" Type="http://schemas.openxmlformats.org/officeDocument/2006/relationships/hyperlink" Target="https://archive.ics.uci.edu/dataset/697/predict+students+dropout+and+academic+suc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501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card-greeting-watercolor-2698364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380701&amp;picture=any-questions" TargetMode="External"/><Relationship Id="rId4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tructor.tech/blogs/data-driven-decision-making-higher-education-leveraging-analytics-institutional-suc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redict+Students%27+Dropout+and+Academic+Succe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6D1210-99D8-93B0-AAB1-91CC914FD381}"/>
              </a:ext>
            </a:extLst>
          </p:cNvPr>
          <p:cNvSpPr/>
          <p:nvPr/>
        </p:nvSpPr>
        <p:spPr>
          <a:xfrm>
            <a:off x="3037821" y="460667"/>
            <a:ext cx="59896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  <a:cs typeface="Aharoni" panose="02010803020104030203" pitchFamily="2" charset="-79"/>
              </a:rPr>
              <a:t>Capstone</a:t>
            </a:r>
            <a:r>
              <a:rPr lang="en-US" sz="6000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Project</a:t>
            </a:r>
            <a:endParaRPr lang="en-US" sz="6000" b="0" i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E2521-C95A-0A10-319A-E5318DA311B9}"/>
              </a:ext>
            </a:extLst>
          </p:cNvPr>
          <p:cNvSpPr/>
          <p:nvPr/>
        </p:nvSpPr>
        <p:spPr>
          <a:xfrm>
            <a:off x="247083" y="4273675"/>
            <a:ext cx="817120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Name : A.SURESH KUMAR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College : Institute of data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Date : 19.10.2024</a:t>
            </a:r>
          </a:p>
        </p:txBody>
      </p:sp>
    </p:spTree>
    <p:extLst>
      <p:ext uri="{BB962C8B-B14F-4D97-AF65-F5344CB8AC3E}">
        <p14:creationId xmlns:p14="http://schemas.microsoft.com/office/powerpoint/2010/main" val="1678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D01D-DD42-3EAF-9DAA-E9DB97C8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i="1" u="sng" dirty="0">
                <a:latin typeface="Sitka Small" panose="02000505000000020004" pitchFamily="2" charset="0"/>
              </a:rPr>
              <a:t>Distribution of Age:</a:t>
            </a:r>
            <a:endParaRPr lang="en-AU" dirty="0">
              <a:latin typeface="Sitka Small" panose="020005050000000200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ECEDE-9D41-9D37-F344-B55D9384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766" y="2056448"/>
            <a:ext cx="6889144" cy="431621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0AF246-9DD0-EB19-7567-8338F759C6C2}"/>
              </a:ext>
            </a:extLst>
          </p:cNvPr>
          <p:cNvSpPr/>
          <p:nvPr/>
        </p:nvSpPr>
        <p:spPr>
          <a:xfrm>
            <a:off x="7921279" y="2139091"/>
            <a:ext cx="327690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Some 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eople well utilized the evening class option</a:t>
            </a:r>
          </a:p>
        </p:txBody>
      </p:sp>
    </p:spTree>
    <p:extLst>
      <p:ext uri="{BB962C8B-B14F-4D97-AF65-F5344CB8AC3E}">
        <p14:creationId xmlns:p14="http://schemas.microsoft.com/office/powerpoint/2010/main" val="331882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A6E0-4F53-BFD6-2AA1-5D1199B6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62601" cy="1325563"/>
          </a:xfrm>
        </p:spPr>
        <p:txBody>
          <a:bodyPr/>
          <a:lstStyle/>
          <a:p>
            <a:r>
              <a:rPr lang="en-AU" b="1" i="1" u="sng" dirty="0">
                <a:latin typeface="Sitka Small" panose="02000505000000020004" pitchFamily="2" charset="0"/>
              </a:rPr>
              <a:t>Attendance type</a:t>
            </a:r>
            <a:r>
              <a:rPr lang="en-AU" sz="4400" b="1" i="1" u="sng" dirty="0">
                <a:latin typeface="Sitka Small" panose="02000505000000020004" pitchFamily="2" charset="0"/>
              </a:rPr>
              <a:t>:</a:t>
            </a:r>
            <a:endParaRPr lang="en-AU" dirty="0">
              <a:latin typeface="Sitka Small" panose="020005050000000200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6F673-452E-B8B8-1814-CF9271D1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94" y="2002666"/>
            <a:ext cx="7327090" cy="480353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59061B-2AA8-C8B2-22B6-8161CC33DB94}"/>
              </a:ext>
            </a:extLst>
          </p:cNvPr>
          <p:cNvSpPr/>
          <p:nvPr/>
        </p:nvSpPr>
        <p:spPr>
          <a:xfrm>
            <a:off x="8417361" y="2521059"/>
            <a:ext cx="29837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Evening class dropout is closer to it’s graduate, it needs attention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3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EA3D-C01D-ACC6-5C40-43DA0FD0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i="1" u="sng" dirty="0">
                <a:latin typeface="Sitka Small" panose="02000505000000020004" pitchFamily="2" charset="0"/>
              </a:rPr>
              <a:t>Relationship status:</a:t>
            </a:r>
            <a:endParaRPr lang="en-AU" dirty="0">
              <a:latin typeface="Sitka Small" panose="020005050000000200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96D98-B63F-4E96-3942-14303D5B9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80" y="1690688"/>
            <a:ext cx="6969633" cy="35510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3116D1-DC38-7FBA-8B75-D6CE36BB2C91}"/>
              </a:ext>
            </a:extLst>
          </p:cNvPr>
          <p:cNvSpPr/>
          <p:nvPr/>
        </p:nvSpPr>
        <p:spPr>
          <a:xfrm>
            <a:off x="7711530" y="2135779"/>
            <a:ext cx="39483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High number of single students dropping out, not a good sign.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D8DFA-E5B9-A2CF-838D-114E3FE2F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83834" y="3524213"/>
            <a:ext cx="3069966" cy="30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85D7-C286-9E9C-BB50-EF58BC41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u="sng" dirty="0">
                <a:latin typeface="Sitka Small" panose="02000505000000020004" pitchFamily="2" charset="0"/>
              </a:rPr>
              <a:t>Tuition fees</a:t>
            </a:r>
            <a:r>
              <a:rPr lang="en-AU" sz="4400" b="1" i="1" u="sng" dirty="0">
                <a:latin typeface="Sitka Small" panose="02000505000000020004" pitchFamily="2" charset="0"/>
              </a:rPr>
              <a:t>:</a:t>
            </a:r>
            <a:endParaRPr lang="en-AU" dirty="0">
              <a:latin typeface="Sitka Small" panose="020005050000000200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49B64-010E-CFDA-C619-AEE9438EF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56" y="2103840"/>
            <a:ext cx="6467475" cy="40481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9EE6C5-CD48-E5DF-FB42-F98EE20D17BA}"/>
              </a:ext>
            </a:extLst>
          </p:cNvPr>
          <p:cNvSpPr/>
          <p:nvPr/>
        </p:nvSpPr>
        <p:spPr>
          <a:xfrm>
            <a:off x="7975232" y="1263047"/>
            <a:ext cx="347408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Higher tuition fees could be the reason for dropout.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Small" panose="02000505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88185-60B3-E65E-2F0C-6D17788E2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79353" y="3081999"/>
            <a:ext cx="3069966" cy="30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6744-9299-B3A0-FF59-4617D239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u="sng" dirty="0">
                <a:latin typeface="Sitka Small" panose="02000505000000020004" pitchFamily="2" charset="0"/>
              </a:rPr>
              <a:t>Importance of scholarship</a:t>
            </a:r>
            <a:r>
              <a:rPr lang="en-AU" sz="4400" b="1" i="1" u="sng" dirty="0">
                <a:latin typeface="Sitka Small" panose="02000505000000020004" pitchFamily="2" charset="0"/>
              </a:rPr>
              <a:t>:</a:t>
            </a:r>
            <a:endParaRPr lang="en-AU" dirty="0">
              <a:latin typeface="Sitka Small" panose="020005050000000200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A965C-B5DF-45B1-A931-8B10EF23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004" y="2215942"/>
            <a:ext cx="6419850" cy="41052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1E5C81-C56C-7602-A062-064E30E3F20A}"/>
              </a:ext>
            </a:extLst>
          </p:cNvPr>
          <p:cNvSpPr/>
          <p:nvPr/>
        </p:nvSpPr>
        <p:spPr>
          <a:xfrm>
            <a:off x="9116006" y="1027906"/>
            <a:ext cx="256438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Student who received scholarship not dropping off that much.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59DC3-FB8B-48D3-E03E-9FD1A2C4B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66792" y="3422909"/>
            <a:ext cx="3069966" cy="30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88E5-8EA5-668A-6283-80F9A409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7" y="165289"/>
            <a:ext cx="11611041" cy="1325563"/>
          </a:xfrm>
        </p:spPr>
        <p:txBody>
          <a:bodyPr/>
          <a:lstStyle/>
          <a:p>
            <a:r>
              <a:rPr lang="en-AU" sz="4400" b="1" i="1" dirty="0"/>
              <a:t>                    </a:t>
            </a:r>
            <a:r>
              <a:rPr lang="en-AU" sz="4400" b="1" i="1" u="sng" dirty="0">
                <a:latin typeface="Sitka Small" panose="02000505000000020004" pitchFamily="2" charset="0"/>
              </a:rPr>
              <a:t>Dropout rates per course:</a:t>
            </a:r>
            <a:endParaRPr lang="en-AU" dirty="0">
              <a:latin typeface="Sitka Small" panose="02000505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28A01-E780-0057-F66E-B575E86E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9" y="1413957"/>
            <a:ext cx="7266041" cy="5210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47776A-594F-2234-39D2-37B900283A14}"/>
              </a:ext>
            </a:extLst>
          </p:cNvPr>
          <p:cNvSpPr txBox="1"/>
          <p:nvPr/>
        </p:nvSpPr>
        <p:spPr>
          <a:xfrm>
            <a:off x="8136067" y="1599071"/>
            <a:ext cx="3765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33: Biofuel Production Technologies</a:t>
            </a:r>
          </a:p>
          <a:p>
            <a:r>
              <a:rPr lang="en-AU" dirty="0"/>
              <a:t>9119: Informatics Engineering</a:t>
            </a:r>
          </a:p>
          <a:p>
            <a:r>
              <a:rPr lang="en-AU" dirty="0"/>
              <a:t>9130: </a:t>
            </a:r>
            <a:r>
              <a:rPr lang="en-AU" dirty="0" err="1"/>
              <a:t>Equinculture</a:t>
            </a:r>
            <a:endParaRPr lang="en-AU" dirty="0"/>
          </a:p>
          <a:p>
            <a:r>
              <a:rPr lang="en-AU" dirty="0"/>
              <a:t>9991: Management ( Eve attendance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F02BB-22F5-6335-40E3-18BDF1B9F30E}"/>
              </a:ext>
            </a:extLst>
          </p:cNvPr>
          <p:cNvSpPr txBox="1"/>
          <p:nvPr/>
        </p:nvSpPr>
        <p:spPr>
          <a:xfrm>
            <a:off x="7836517" y="2964455"/>
            <a:ext cx="426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More dropout on those 4 course enrolment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AE9A-EEB6-98FF-5466-862A5B246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09592" y="3524214"/>
            <a:ext cx="3069966" cy="30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1B8D2-A917-A5C4-7381-81F005A7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46915"/>
            <a:ext cx="6272011" cy="4111085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07F41C7-2718-0149-3C9E-B01206EF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011" y="2746915"/>
            <a:ext cx="5919990" cy="4111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D3189-BD0A-B2DC-0994-B1ADE17061EB}"/>
              </a:ext>
            </a:extLst>
          </p:cNvPr>
          <p:cNvSpPr txBox="1"/>
          <p:nvPr/>
        </p:nvSpPr>
        <p:spPr>
          <a:xfrm>
            <a:off x="7033475" y="871247"/>
            <a:ext cx="46946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Sitka Small" panose="02000505000000020004" pitchFamily="2" charset="0"/>
              </a:rPr>
              <a:t>1: Secondary Education</a:t>
            </a:r>
          </a:p>
          <a:p>
            <a:r>
              <a:rPr lang="en-AU" dirty="0">
                <a:latin typeface="Sitka Small" panose="02000505000000020004" pitchFamily="2" charset="0"/>
              </a:rPr>
              <a:t>3 : Higher Education</a:t>
            </a:r>
          </a:p>
          <a:p>
            <a:r>
              <a:rPr lang="en-AU" dirty="0">
                <a:latin typeface="Sitka Small" panose="02000505000000020004" pitchFamily="2" charset="0"/>
              </a:rPr>
              <a:t>19 : Basic Education -9</a:t>
            </a:r>
            <a:r>
              <a:rPr lang="en-AU" baseline="30000" dirty="0">
                <a:latin typeface="Sitka Small" panose="02000505000000020004" pitchFamily="2" charset="0"/>
              </a:rPr>
              <a:t>th</a:t>
            </a:r>
            <a:r>
              <a:rPr lang="en-AU" dirty="0">
                <a:latin typeface="Sitka Small" panose="02000505000000020004" pitchFamily="2" charset="0"/>
              </a:rPr>
              <a:t>,10</a:t>
            </a:r>
            <a:r>
              <a:rPr lang="en-AU" baseline="30000" dirty="0">
                <a:latin typeface="Sitka Small" panose="02000505000000020004" pitchFamily="2" charset="0"/>
              </a:rPr>
              <a:t>th</a:t>
            </a:r>
            <a:r>
              <a:rPr lang="en-AU" dirty="0">
                <a:latin typeface="Sitka Small" panose="02000505000000020004" pitchFamily="2" charset="0"/>
              </a:rPr>
              <a:t> &amp; 11th</a:t>
            </a:r>
          </a:p>
          <a:p>
            <a:r>
              <a:rPr lang="en-AU" dirty="0">
                <a:latin typeface="Sitka Small" panose="02000505000000020004" pitchFamily="2" charset="0"/>
              </a:rPr>
              <a:t>37 : Basic Education – 4</a:t>
            </a:r>
            <a:r>
              <a:rPr lang="en-AU" baseline="30000" dirty="0">
                <a:latin typeface="Sitka Small" panose="02000505000000020004" pitchFamily="2" charset="0"/>
              </a:rPr>
              <a:t>th</a:t>
            </a:r>
            <a:r>
              <a:rPr lang="en-AU" dirty="0">
                <a:latin typeface="Sitka Small" panose="02000505000000020004" pitchFamily="2" charset="0"/>
              </a:rPr>
              <a:t>,5th</a:t>
            </a:r>
          </a:p>
          <a:p>
            <a:r>
              <a:rPr lang="en-AU" dirty="0">
                <a:latin typeface="Sitka Small" panose="02000505000000020004" pitchFamily="2" charset="0"/>
              </a:rPr>
              <a:t>38 : Basic Education – 6</a:t>
            </a:r>
            <a:r>
              <a:rPr lang="en-AU" baseline="30000" dirty="0">
                <a:latin typeface="Sitka Small" panose="02000505000000020004" pitchFamily="2" charset="0"/>
              </a:rPr>
              <a:t>th</a:t>
            </a:r>
            <a:r>
              <a:rPr lang="en-AU" dirty="0">
                <a:latin typeface="Sitka Small" panose="02000505000000020004" pitchFamily="2" charset="0"/>
              </a:rPr>
              <a:t>,7</a:t>
            </a:r>
            <a:r>
              <a:rPr lang="en-AU" baseline="30000" dirty="0">
                <a:latin typeface="Sitka Small" panose="02000505000000020004" pitchFamily="2" charset="0"/>
              </a:rPr>
              <a:t>th</a:t>
            </a:r>
            <a:r>
              <a:rPr lang="en-AU" dirty="0">
                <a:latin typeface="Sitka Small" panose="02000505000000020004" pitchFamily="2" charset="0"/>
              </a:rPr>
              <a:t> &amp; 8th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D52FA3-D99C-DBB8-AA02-7659F884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6468" y="98655"/>
            <a:ext cx="9659476" cy="845703"/>
          </a:xfrm>
        </p:spPr>
        <p:txBody>
          <a:bodyPr>
            <a:normAutofit/>
          </a:bodyPr>
          <a:lstStyle/>
          <a:p>
            <a:r>
              <a:rPr lang="en-AU" sz="4400" b="1" i="1" dirty="0"/>
              <a:t>                    </a:t>
            </a:r>
            <a:r>
              <a:rPr lang="en-AU" sz="3600" b="1" i="1" u="sng" dirty="0">
                <a:latin typeface="Sitka Small" panose="02000505000000020004" pitchFamily="2" charset="0"/>
              </a:rPr>
              <a:t>Parent’s qualification:</a:t>
            </a:r>
            <a:endParaRPr lang="en-AU" sz="3600" dirty="0">
              <a:latin typeface="Sitka Small" panose="02000505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27F2B-551B-42A5-9812-F77FF016F37D}"/>
              </a:ext>
            </a:extLst>
          </p:cNvPr>
          <p:cNvSpPr txBox="1"/>
          <p:nvPr/>
        </p:nvSpPr>
        <p:spPr>
          <a:xfrm>
            <a:off x="270634" y="1609911"/>
            <a:ext cx="450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Sitka Small" panose="02000505000000020004" pitchFamily="2" charset="0"/>
              </a:rPr>
              <a:t>Low educated parents knows the importance of Education </a:t>
            </a:r>
          </a:p>
        </p:txBody>
      </p:sp>
    </p:spTree>
    <p:extLst>
      <p:ext uri="{BB962C8B-B14F-4D97-AF65-F5344CB8AC3E}">
        <p14:creationId xmlns:p14="http://schemas.microsoft.com/office/powerpoint/2010/main" val="226448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E65B8-A3B8-36B5-5B11-AA202D49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055254"/>
            <a:ext cx="5954808" cy="3802746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BF706F1-8F80-1838-F88B-0DA12115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08" y="3055254"/>
            <a:ext cx="6186908" cy="380274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2CAA25-0FC0-2AA8-9F04-83F5EE700BA6}"/>
              </a:ext>
            </a:extLst>
          </p:cNvPr>
          <p:cNvSpPr txBox="1">
            <a:spLocks/>
          </p:cNvSpPr>
          <p:nvPr/>
        </p:nvSpPr>
        <p:spPr>
          <a:xfrm>
            <a:off x="-2012973" y="98655"/>
            <a:ext cx="9659476" cy="845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i="1" dirty="0"/>
              <a:t>                    </a:t>
            </a:r>
            <a:r>
              <a:rPr lang="en-AU" sz="3600" b="1" i="1" u="sng" dirty="0">
                <a:latin typeface="Sitka Small" panose="02000505000000020004" pitchFamily="2" charset="0"/>
              </a:rPr>
              <a:t>Parent’s occupation:</a:t>
            </a:r>
            <a:endParaRPr lang="en-AU" sz="3600" dirty="0">
              <a:latin typeface="Sitka Small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9AC3B-5C1A-73A2-DE77-268ED0CE96C6}"/>
              </a:ext>
            </a:extLst>
          </p:cNvPr>
          <p:cNvSpPr txBox="1"/>
          <p:nvPr/>
        </p:nvSpPr>
        <p:spPr>
          <a:xfrm>
            <a:off x="6900953" y="944358"/>
            <a:ext cx="4694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Sitka Small" panose="02000505000000020004" pitchFamily="2" charset="0"/>
              </a:rPr>
              <a:t>9: Unskilled</a:t>
            </a:r>
          </a:p>
          <a:p>
            <a:r>
              <a:rPr lang="en-AU" dirty="0">
                <a:latin typeface="Sitka Small" panose="02000505000000020004" pitchFamily="2" charset="0"/>
              </a:rPr>
              <a:t>7 : Skilled workers in construction</a:t>
            </a:r>
          </a:p>
          <a:p>
            <a:r>
              <a:rPr lang="en-AU" dirty="0">
                <a:latin typeface="Sitka Small" panose="02000505000000020004" pitchFamily="2" charset="0"/>
              </a:rPr>
              <a:t>5 : Security</a:t>
            </a:r>
          </a:p>
          <a:p>
            <a:r>
              <a:rPr lang="en-AU" dirty="0">
                <a:latin typeface="Sitka Small" panose="02000505000000020004" pitchFamily="2" charset="0"/>
              </a:rPr>
              <a:t>4 : Admin staff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3BF9-FF8E-947E-6578-917558507183}"/>
              </a:ext>
            </a:extLst>
          </p:cNvPr>
          <p:cNvSpPr txBox="1"/>
          <p:nvPr/>
        </p:nvSpPr>
        <p:spPr>
          <a:xfrm>
            <a:off x="383277" y="1544522"/>
            <a:ext cx="450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Sitka Small" panose="02000505000000020004" pitchFamily="2" charset="0"/>
              </a:rPr>
              <a:t>Low skilled parents / low income is not the reason for dropout</a:t>
            </a:r>
          </a:p>
        </p:txBody>
      </p:sp>
    </p:spTree>
    <p:extLst>
      <p:ext uri="{BB962C8B-B14F-4D97-AF65-F5344CB8AC3E}">
        <p14:creationId xmlns:p14="http://schemas.microsoft.com/office/powerpoint/2010/main" val="195671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7E5942-ABD1-B9C9-7AD7-FB73D3F9A2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2008031" y="-260752"/>
            <a:ext cx="8505423" cy="179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i="1" dirty="0"/>
              <a:t>                    </a:t>
            </a:r>
            <a:r>
              <a:rPr lang="en-AU" sz="3600" b="1" i="1" u="sng" dirty="0">
                <a:latin typeface="Sitka Small" panose="02000505000000020004" pitchFamily="2" charset="0"/>
              </a:rPr>
              <a:t>Model’s selection:</a:t>
            </a:r>
            <a:endParaRPr lang="en-AU" sz="3600" dirty="0">
              <a:latin typeface="Sitka Small" panose="02000505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750EB-30FB-2A82-DAD1-346A18597E44}"/>
              </a:ext>
            </a:extLst>
          </p:cNvPr>
          <p:cNvSpPr txBox="1"/>
          <p:nvPr/>
        </p:nvSpPr>
        <p:spPr>
          <a:xfrm>
            <a:off x="695738" y="1225689"/>
            <a:ext cx="86950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Sitka Small" panose="02000505000000020004" pitchFamily="2" charset="0"/>
              </a:rPr>
              <a:t>It is a binary classification problem.</a:t>
            </a:r>
          </a:p>
          <a:p>
            <a:r>
              <a:rPr lang="en-AU" sz="2400" dirty="0">
                <a:latin typeface="Sitka Small" panose="02000505000000020004" pitchFamily="2" charset="0"/>
              </a:rPr>
              <a:t>I have analysed available binary classification models </a:t>
            </a:r>
          </a:p>
          <a:p>
            <a:r>
              <a:rPr lang="en-AU" sz="2400" dirty="0">
                <a:latin typeface="Sitka Small" panose="02000505000000020004" pitchFamily="2" charset="0"/>
              </a:rPr>
              <a:t>and compared the results here.</a:t>
            </a:r>
          </a:p>
          <a:p>
            <a:endParaRPr lang="en-AU" sz="2400" dirty="0">
              <a:latin typeface="Sitka Small" panose="02000505000000020004" pitchFamily="2" charset="0"/>
            </a:endParaRPr>
          </a:p>
          <a:p>
            <a:r>
              <a:rPr lang="en-AU" sz="2400" u="sng" dirty="0">
                <a:latin typeface="Sitka Small" panose="02000505000000020004" pitchFamily="2" charset="0"/>
              </a:rPr>
              <a:t>Data selection:</a:t>
            </a:r>
          </a:p>
          <a:p>
            <a:r>
              <a:rPr lang="en-AU" sz="2400" dirty="0">
                <a:latin typeface="Sitka Small" panose="02000505000000020004" pitchFamily="2" charset="0"/>
              </a:rPr>
              <a:t>X = All features except ‘Target’</a:t>
            </a:r>
          </a:p>
          <a:p>
            <a:r>
              <a:rPr lang="en-AU" sz="2400" dirty="0">
                <a:latin typeface="Sitka Small" panose="02000505000000020004" pitchFamily="2" charset="0"/>
              </a:rPr>
              <a:t>Y = ‘Target’</a:t>
            </a:r>
          </a:p>
          <a:p>
            <a:endParaRPr lang="en-AU" sz="2400" dirty="0">
              <a:latin typeface="Sitka Small" panose="02000505000000020004" pitchFamily="2" charset="0"/>
            </a:endParaRPr>
          </a:p>
          <a:p>
            <a:r>
              <a:rPr lang="en-AU" sz="2400" u="sng" dirty="0">
                <a:latin typeface="Sitka Small" panose="02000505000000020004" pitchFamily="2" charset="0"/>
              </a:rPr>
              <a:t>Model’s taken for considerations:</a:t>
            </a:r>
          </a:p>
          <a:p>
            <a:endParaRPr lang="en-AU" sz="2400" dirty="0">
              <a:latin typeface="Sitka Small" panose="02000505000000020004" pitchFamily="2" charset="0"/>
            </a:endParaRPr>
          </a:p>
          <a:p>
            <a:pPr marL="457200" indent="-457200">
              <a:buAutoNum type="arabicPeriod"/>
            </a:pPr>
            <a:r>
              <a:rPr lang="en-AU" sz="2400" dirty="0">
                <a:latin typeface="Sitka Small" panose="02000505000000020004" pitchFamily="2" charset="0"/>
              </a:rPr>
              <a:t>SVM</a:t>
            </a:r>
          </a:p>
          <a:p>
            <a:pPr marL="457200" indent="-457200">
              <a:buAutoNum type="arabicPeriod"/>
            </a:pPr>
            <a:r>
              <a:rPr lang="en-AU" sz="2400" dirty="0" err="1">
                <a:latin typeface="Sitka Small" panose="02000505000000020004" pitchFamily="2" charset="0"/>
              </a:rPr>
              <a:t>Random_forest</a:t>
            </a:r>
            <a:endParaRPr lang="en-AU" sz="2400" dirty="0">
              <a:latin typeface="Sitka Small" panose="02000505000000020004" pitchFamily="2" charset="0"/>
            </a:endParaRPr>
          </a:p>
          <a:p>
            <a:pPr marL="457200" indent="-457200">
              <a:buAutoNum type="arabicPeriod"/>
            </a:pPr>
            <a:r>
              <a:rPr lang="en-AU" sz="2400" dirty="0" err="1">
                <a:latin typeface="Sitka Small" panose="02000505000000020004" pitchFamily="2" charset="0"/>
              </a:rPr>
              <a:t>Logistic_regression</a:t>
            </a:r>
            <a:endParaRPr lang="en-AU" sz="2400" dirty="0">
              <a:latin typeface="Sitka Small" panose="02000505000000020004" pitchFamily="2" charset="0"/>
            </a:endParaRPr>
          </a:p>
          <a:p>
            <a:pPr marL="457200" indent="-457200">
              <a:buAutoNum type="arabicPeriod"/>
            </a:pPr>
            <a:r>
              <a:rPr lang="en-AU" sz="2400" dirty="0" err="1">
                <a:latin typeface="Sitka Small" panose="02000505000000020004" pitchFamily="2" charset="0"/>
              </a:rPr>
              <a:t>Naïve_bayes_gaussian</a:t>
            </a:r>
            <a:endParaRPr lang="en-AU" sz="2400" dirty="0">
              <a:latin typeface="Sitka Small" panose="02000505000000020004" pitchFamily="2" charset="0"/>
            </a:endParaRPr>
          </a:p>
          <a:p>
            <a:pPr marL="457200" indent="-457200">
              <a:buAutoNum type="arabicPeriod"/>
            </a:pPr>
            <a:r>
              <a:rPr lang="en-AU" sz="2400" dirty="0" err="1">
                <a:latin typeface="Sitka Small" panose="02000505000000020004" pitchFamily="2" charset="0"/>
              </a:rPr>
              <a:t>Decision_tree</a:t>
            </a:r>
            <a:endParaRPr lang="en-AU" sz="2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2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AE33-F6EA-7A07-97AA-7CE3F92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108095-05AE-015E-79DF-90516D68F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275" y="1801187"/>
            <a:ext cx="5192064" cy="279842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62E3D-77B6-FF95-B450-69E32249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06519"/>
            <a:ext cx="5924550" cy="461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95A5E-241F-4B7D-0CF2-1DE17A215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1" y="4710113"/>
            <a:ext cx="5924550" cy="14668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3E3399-BA12-9F53-086D-6A62042F38B2}"/>
              </a:ext>
            </a:extLst>
          </p:cNvPr>
          <p:cNvSpPr/>
          <p:nvPr/>
        </p:nvSpPr>
        <p:spPr>
          <a:xfrm>
            <a:off x="6096000" y="2975020"/>
            <a:ext cx="858592" cy="328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01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7E311F-4353-777B-5724-BF3A612451F8}"/>
              </a:ext>
            </a:extLst>
          </p:cNvPr>
          <p:cNvSpPr/>
          <p:nvPr/>
        </p:nvSpPr>
        <p:spPr>
          <a:xfrm>
            <a:off x="471714" y="377372"/>
            <a:ext cx="11248571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Project Title / Business Problem :</a:t>
            </a:r>
          </a:p>
          <a:p>
            <a:pPr algn="ctr"/>
            <a:endParaRPr lang="en-US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AU" sz="3200" b="0" i="0" dirty="0">
                <a:solidFill>
                  <a:srgbClr val="1D1C1D"/>
                </a:solidFill>
                <a:effectLst/>
                <a:latin typeface="Sitka Small" panose="02000505000000020004" pitchFamily="2" charset="0"/>
              </a:rPr>
              <a:t>How can educational institutions leverage predictive analytics to identify at-risk students </a:t>
            </a:r>
            <a:r>
              <a:rPr lang="en-AU" sz="3200" b="1" i="0" dirty="0">
                <a:solidFill>
                  <a:srgbClr val="FF0000"/>
                </a:solidFill>
                <a:effectLst/>
                <a:latin typeface="Sitka Small" panose="02000505000000020004" pitchFamily="2" charset="0"/>
              </a:rPr>
              <a:t>early in their academic journey</a:t>
            </a:r>
            <a:r>
              <a:rPr lang="en-AU" sz="3200" b="0" i="0" dirty="0">
                <a:solidFill>
                  <a:srgbClr val="1D1C1D"/>
                </a:solidFill>
                <a:effectLst/>
                <a:latin typeface="Sitka Small" panose="02000505000000020004" pitchFamily="2" charset="0"/>
              </a:rPr>
              <a:t>, thereby reducing dropout rates and enhancing overall student success.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81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2BFDE-874E-E280-51D8-058BF36F6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4" y="155486"/>
            <a:ext cx="6998534" cy="1718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5EFB2-2A37-84DA-8184-EB366C9441F9}"/>
              </a:ext>
            </a:extLst>
          </p:cNvPr>
          <p:cNvSpPr txBox="1"/>
          <p:nvPr/>
        </p:nvSpPr>
        <p:spPr>
          <a:xfrm>
            <a:off x="143814" y="2131453"/>
            <a:ext cx="116875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>
                <a:latin typeface="Sitka Small" panose="02000505000000020004" pitchFamily="2" charset="0"/>
              </a:rPr>
              <a:t>Max_depth</a:t>
            </a:r>
            <a:r>
              <a:rPr lang="en-AU" sz="2000" dirty="0">
                <a:latin typeface="Sitka Small" panose="02000505000000020004" pitchFamily="2" charset="0"/>
              </a:rPr>
              <a:t>    : 30, means Trees are allowed to grow 30 levels deep the maximum.</a:t>
            </a:r>
          </a:p>
          <a:p>
            <a:r>
              <a:rPr lang="en-AU" sz="2000" dirty="0" err="1">
                <a:latin typeface="Sitka Small" panose="02000505000000020004" pitchFamily="2" charset="0"/>
              </a:rPr>
              <a:t>N_estimators</a:t>
            </a:r>
            <a:r>
              <a:rPr lang="en-AU" sz="2000" dirty="0">
                <a:latin typeface="Sitka Small" panose="02000505000000020004" pitchFamily="2" charset="0"/>
              </a:rPr>
              <a:t> : 200, means number of decision trees in the Random Forest.</a:t>
            </a:r>
          </a:p>
          <a:p>
            <a:endParaRPr lang="en-AU" sz="2000" dirty="0">
              <a:latin typeface="Sitka Small" panose="02000505000000020004" pitchFamily="2" charset="0"/>
            </a:endParaRPr>
          </a:p>
          <a:p>
            <a:r>
              <a:rPr lang="en-AU" sz="2000" dirty="0">
                <a:latin typeface="Sitka Small" panose="02000505000000020004" pitchFamily="2" charset="0"/>
              </a:rPr>
              <a:t>This model is not only good at making correct predictions overall but also does well in both minimizing false positives (precision) and false negatives (recall).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272FF-3EBB-7B58-F4D6-79372C64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2" y="3805237"/>
            <a:ext cx="3397679" cy="3052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61E9AE-67AC-268A-4BF5-7981ABC4DB77}"/>
              </a:ext>
            </a:extLst>
          </p:cNvPr>
          <p:cNvSpPr txBox="1"/>
          <p:nvPr/>
        </p:nvSpPr>
        <p:spPr>
          <a:xfrm>
            <a:off x="4720108" y="4552682"/>
            <a:ext cx="5164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Sitka Small" panose="02000505000000020004" pitchFamily="2" charset="0"/>
              </a:rPr>
              <a:t>The model maintains high precision and recall, which means it's good at both identifying positive instances and minimizing false alarms.</a:t>
            </a:r>
          </a:p>
        </p:txBody>
      </p:sp>
    </p:spTree>
    <p:extLst>
      <p:ext uri="{BB962C8B-B14F-4D97-AF65-F5344CB8AC3E}">
        <p14:creationId xmlns:p14="http://schemas.microsoft.com/office/powerpoint/2010/main" val="389923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1C1E95-9FB6-527D-B83B-69D99D505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4" y="666816"/>
            <a:ext cx="6741260" cy="5308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3D32E-5A2C-1A52-89A1-3CA26E6215C3}"/>
              </a:ext>
            </a:extLst>
          </p:cNvPr>
          <p:cNvSpPr txBox="1"/>
          <p:nvPr/>
        </p:nvSpPr>
        <p:spPr>
          <a:xfrm>
            <a:off x="7418231" y="1242811"/>
            <a:ext cx="4198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With an AUC of 0.98, this classifier is performing exceptionally well. It suggests that cross various decision thresholds, the model consistently achieves a high True Positive Rate while maintaining a low False Positive Rate.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C807F-DE49-4B4D-BB2F-530AA4B87214}"/>
              </a:ext>
            </a:extLst>
          </p:cNvPr>
          <p:cNvSpPr txBox="1"/>
          <p:nvPr/>
        </p:nvSpPr>
        <p:spPr>
          <a:xfrm>
            <a:off x="7418231" y="3651161"/>
            <a:ext cx="4321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means the model is not just accurate at a specific threshold, but performs well at a broad range of thresholds, making it robust for different decision-making scenarios.</a:t>
            </a:r>
          </a:p>
        </p:txBody>
      </p:sp>
    </p:spTree>
    <p:extLst>
      <p:ext uri="{BB962C8B-B14F-4D97-AF65-F5344CB8AC3E}">
        <p14:creationId xmlns:p14="http://schemas.microsoft.com/office/powerpoint/2010/main" val="125379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9DBC7-4BCD-94CA-E028-CB7242568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0" y="132053"/>
            <a:ext cx="9063119" cy="54251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77AAD-BF2C-09DA-5557-8FDC09C5C446}"/>
              </a:ext>
            </a:extLst>
          </p:cNvPr>
          <p:cNvSpPr txBox="1"/>
          <p:nvPr/>
        </p:nvSpPr>
        <p:spPr>
          <a:xfrm>
            <a:off x="2575774" y="5943600"/>
            <a:ext cx="6632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Random classifier’s important features list in order: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D14A6-3E71-6E88-1389-DF0D3C312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75885" y="941999"/>
            <a:ext cx="3069966" cy="30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A85C-268D-4054-4781-464B788E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84" y="133306"/>
            <a:ext cx="10933090" cy="1325563"/>
          </a:xfrm>
        </p:spPr>
        <p:txBody>
          <a:bodyPr>
            <a:normAutofit/>
          </a:bodyPr>
          <a:lstStyle/>
          <a:p>
            <a:r>
              <a:rPr lang="en-AU" sz="3600" b="1" i="1" u="sng" dirty="0">
                <a:latin typeface="Sitka Small" panose="02000505000000020004" pitchFamily="2" charset="0"/>
              </a:rPr>
              <a:t>Random Forest Model 1 with EDA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92F2E-811F-55CA-4DF7-2340B17997A9}"/>
              </a:ext>
            </a:extLst>
          </p:cNvPr>
          <p:cNvSpPr txBox="1"/>
          <p:nvPr/>
        </p:nvSpPr>
        <p:spPr>
          <a:xfrm>
            <a:off x="786684" y="1518462"/>
            <a:ext cx="95421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u="sng" dirty="0">
                <a:latin typeface="Sitka Small" panose="02000505000000020004" pitchFamily="2" charset="0"/>
              </a:rPr>
              <a:t>Data selection:</a:t>
            </a:r>
          </a:p>
          <a:p>
            <a:endParaRPr lang="en-AU" sz="1800" u="sng" dirty="0">
              <a:latin typeface="Sitka Small" panose="02000505000000020004" pitchFamily="2" charset="0"/>
            </a:endParaRPr>
          </a:p>
          <a:p>
            <a:r>
              <a:rPr lang="en-AU" sz="1800" dirty="0">
                <a:latin typeface="Sitka Small" panose="02000505000000020004" pitchFamily="2" charset="0"/>
              </a:rPr>
              <a:t>X = ‘Scholarship holder’, ’Tuition fees up to date’, ’Age at </a:t>
            </a:r>
            <a:r>
              <a:rPr lang="en-AU" sz="1800" dirty="0" err="1">
                <a:latin typeface="Sitka Small" panose="02000505000000020004" pitchFamily="2" charset="0"/>
              </a:rPr>
              <a:t>enrollment</a:t>
            </a:r>
            <a:r>
              <a:rPr lang="en-AU" sz="1800" dirty="0">
                <a:latin typeface="Sitka Small" panose="02000505000000020004" pitchFamily="2" charset="0"/>
              </a:rPr>
              <a:t>’, ’Course’</a:t>
            </a:r>
          </a:p>
          <a:p>
            <a:endParaRPr lang="en-AU" sz="1800" dirty="0">
              <a:latin typeface="Sitka Small" panose="02000505000000020004" pitchFamily="2" charset="0"/>
            </a:endParaRPr>
          </a:p>
          <a:p>
            <a:r>
              <a:rPr lang="en-AU" sz="1800" dirty="0">
                <a:latin typeface="Sitka Small" panose="02000505000000020004" pitchFamily="2" charset="0"/>
              </a:rPr>
              <a:t>Y = ‘Target’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A994D-939F-E3A0-CF09-B52005888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99367" y="2880269"/>
            <a:ext cx="3069966" cy="3069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52451-C365-04C8-A095-48EC8A811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78" y="3147120"/>
            <a:ext cx="5408859" cy="35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3FBAC-496D-37E7-5ED3-99194B9C7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6" y="1278272"/>
            <a:ext cx="5736278" cy="40407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5515C-3639-9238-0272-178037E7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78" y="1278272"/>
            <a:ext cx="4749239" cy="40986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792D7D-4025-6BB3-92D6-9AD6A4A0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83" y="0"/>
            <a:ext cx="11448245" cy="1325563"/>
          </a:xfrm>
        </p:spPr>
        <p:txBody>
          <a:bodyPr>
            <a:normAutofit/>
          </a:bodyPr>
          <a:lstStyle/>
          <a:p>
            <a:r>
              <a:rPr lang="en-AU" sz="3600" b="1" i="1" u="sng" dirty="0">
                <a:latin typeface="Sitka Small" panose="02000505000000020004" pitchFamily="2" charset="0"/>
              </a:rPr>
              <a:t>Random Forest Model 1 with EDA experience</a:t>
            </a:r>
          </a:p>
        </p:txBody>
      </p:sp>
    </p:spTree>
    <p:extLst>
      <p:ext uri="{BB962C8B-B14F-4D97-AF65-F5344CB8AC3E}">
        <p14:creationId xmlns:p14="http://schemas.microsoft.com/office/powerpoint/2010/main" val="1826139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A85C-268D-4054-4781-464B788E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63" y="77236"/>
            <a:ext cx="11126274" cy="1325563"/>
          </a:xfrm>
        </p:spPr>
        <p:txBody>
          <a:bodyPr>
            <a:normAutofit/>
          </a:bodyPr>
          <a:lstStyle/>
          <a:p>
            <a:r>
              <a:rPr lang="en-AU" sz="3200" b="1" i="1" u="sng" dirty="0">
                <a:latin typeface="Sitka Small" panose="02000505000000020004" pitchFamily="2" charset="0"/>
              </a:rPr>
              <a:t>Random Forest Model 2 with Important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92F2E-811F-55CA-4DF7-2340B17997A9}"/>
              </a:ext>
            </a:extLst>
          </p:cNvPr>
          <p:cNvSpPr txBox="1"/>
          <p:nvPr/>
        </p:nvSpPr>
        <p:spPr>
          <a:xfrm>
            <a:off x="458272" y="1280202"/>
            <a:ext cx="106368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u="sng" dirty="0">
                <a:latin typeface="Sitka Small" panose="02000505000000020004" pitchFamily="2" charset="0"/>
              </a:rPr>
              <a:t>Data selection:</a:t>
            </a:r>
          </a:p>
          <a:p>
            <a:endParaRPr lang="en-AU" sz="1800" u="sng" dirty="0">
              <a:latin typeface="Sitka Small" panose="02000505000000020004" pitchFamily="2" charset="0"/>
            </a:endParaRPr>
          </a:p>
          <a:p>
            <a:r>
              <a:rPr lang="en-AU" sz="1800" dirty="0">
                <a:latin typeface="Sitka Small" panose="02000505000000020004" pitchFamily="2" charset="0"/>
              </a:rPr>
              <a:t>X = </a:t>
            </a:r>
            <a:r>
              <a:rPr lang="en-AU" dirty="0">
                <a:latin typeface="Sitka Small" panose="02000505000000020004" pitchFamily="2" charset="0"/>
              </a:rPr>
              <a:t>'Course', 'Previous qualification (grade)',  'Admission grade', 'Age at </a:t>
            </a:r>
            <a:r>
              <a:rPr lang="en-AU" dirty="0" err="1">
                <a:latin typeface="Sitka Small" panose="02000505000000020004" pitchFamily="2" charset="0"/>
              </a:rPr>
              <a:t>enrollment</a:t>
            </a:r>
            <a:r>
              <a:rPr lang="en-AU" dirty="0">
                <a:latin typeface="Sitka Small" panose="02000505000000020004" pitchFamily="2" charset="0"/>
              </a:rPr>
              <a:t>',</a:t>
            </a:r>
          </a:p>
          <a:p>
            <a:r>
              <a:rPr lang="en-AU" dirty="0">
                <a:latin typeface="Sitka Small" panose="02000505000000020004" pitchFamily="2" charset="0"/>
              </a:rPr>
              <a:t>       'Curricular units 1st </a:t>
            </a:r>
            <a:r>
              <a:rPr lang="en-AU" dirty="0" err="1">
                <a:latin typeface="Sitka Small" panose="02000505000000020004" pitchFamily="2" charset="0"/>
              </a:rPr>
              <a:t>sem</a:t>
            </a:r>
            <a:r>
              <a:rPr lang="en-AU" dirty="0">
                <a:latin typeface="Sitka Small" panose="02000505000000020004" pitchFamily="2" charset="0"/>
              </a:rPr>
              <a:t> (grade)','Curricular units 2nd </a:t>
            </a:r>
            <a:r>
              <a:rPr lang="en-AU" dirty="0" err="1">
                <a:latin typeface="Sitka Small" panose="02000505000000020004" pitchFamily="2" charset="0"/>
              </a:rPr>
              <a:t>sem</a:t>
            </a:r>
            <a:r>
              <a:rPr lang="en-AU" dirty="0">
                <a:latin typeface="Sitka Small" panose="02000505000000020004" pitchFamily="2" charset="0"/>
              </a:rPr>
              <a:t> (evaluations)',</a:t>
            </a:r>
          </a:p>
          <a:p>
            <a:r>
              <a:rPr lang="en-AU" dirty="0">
                <a:latin typeface="Sitka Small" panose="02000505000000020004" pitchFamily="2" charset="0"/>
              </a:rPr>
              <a:t>       'Curricular units 2nd </a:t>
            </a:r>
            <a:r>
              <a:rPr lang="en-AU" dirty="0" err="1">
                <a:latin typeface="Sitka Small" panose="02000505000000020004" pitchFamily="2" charset="0"/>
              </a:rPr>
              <a:t>sem</a:t>
            </a:r>
            <a:r>
              <a:rPr lang="en-AU" dirty="0">
                <a:latin typeface="Sitka Small" panose="02000505000000020004" pitchFamily="2" charset="0"/>
              </a:rPr>
              <a:t> (approved)','Curricular units 2nd </a:t>
            </a:r>
            <a:r>
              <a:rPr lang="en-AU" dirty="0" err="1">
                <a:latin typeface="Sitka Small" panose="02000505000000020004" pitchFamily="2" charset="0"/>
              </a:rPr>
              <a:t>sem</a:t>
            </a:r>
            <a:r>
              <a:rPr lang="en-AU" dirty="0">
                <a:latin typeface="Sitka Small" panose="02000505000000020004" pitchFamily="2" charset="0"/>
              </a:rPr>
              <a:t> (grade)'</a:t>
            </a:r>
          </a:p>
          <a:p>
            <a:endParaRPr lang="en-AU" sz="1800" dirty="0">
              <a:latin typeface="Sitka Small" panose="02000505000000020004" pitchFamily="2" charset="0"/>
            </a:endParaRPr>
          </a:p>
          <a:p>
            <a:r>
              <a:rPr lang="en-AU" sz="1800" dirty="0">
                <a:latin typeface="Sitka Small" panose="02000505000000020004" pitchFamily="2" charset="0"/>
              </a:rPr>
              <a:t>Y = ‘Target’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A994D-939F-E3A0-CF09-B52005888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99367" y="2880269"/>
            <a:ext cx="3069966" cy="3069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7C1F69-00EA-1202-53CD-2DE959954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390" y="2871227"/>
            <a:ext cx="5927635" cy="39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C0474C-55EE-A618-3E06-E0883DF4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04" y="486222"/>
            <a:ext cx="10515600" cy="4351338"/>
          </a:xfrm>
        </p:spPr>
        <p:txBody>
          <a:bodyPr>
            <a:normAutofit/>
          </a:bodyPr>
          <a:lstStyle/>
          <a:p>
            <a:r>
              <a:rPr lang="en-AU" sz="3200" b="1" i="1" u="sng" dirty="0">
                <a:latin typeface="Sitka Small" panose="02000505000000020004" pitchFamily="2" charset="0"/>
              </a:rPr>
              <a:t>Random Forest Model 2 with Important Features: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9757E-C7B4-6DBB-8838-9C2C0B3B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1" y="1698267"/>
            <a:ext cx="4894046" cy="3461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FCD4A-7C17-7365-D0FA-94CB0AE5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3536"/>
            <a:ext cx="4143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67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73D1-38BE-4FD6-6607-0411629B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3B358-96D7-641F-7B0F-BA78FAEF4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415" y="1310471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6A65D9-F1C3-983C-30EC-375C42F554C1}"/>
              </a:ext>
            </a:extLst>
          </p:cNvPr>
          <p:cNvSpPr txBox="1"/>
          <p:nvPr/>
        </p:nvSpPr>
        <p:spPr>
          <a:xfrm>
            <a:off x="5962918" y="1873876"/>
            <a:ext cx="5560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Sitka Small" panose="02000505000000020004" pitchFamily="2" charset="0"/>
              </a:rPr>
              <a:t>I found a good model with better accuracy. But, does that address the business problem?</a:t>
            </a:r>
          </a:p>
          <a:p>
            <a:endParaRPr lang="en-AU" sz="2400" dirty="0">
              <a:latin typeface="Sitka Small" panose="02000505000000020004" pitchFamily="2" charset="0"/>
            </a:endParaRPr>
          </a:p>
          <a:p>
            <a:r>
              <a:rPr lang="en-AU" sz="2400" dirty="0">
                <a:latin typeface="Sitka Small" panose="02000505000000020004" pitchFamily="2" charset="0"/>
              </a:rPr>
              <a:t>Does that help our stakeholders to predict the student outcome before signup ?</a:t>
            </a:r>
          </a:p>
        </p:txBody>
      </p:sp>
    </p:spTree>
    <p:extLst>
      <p:ext uri="{BB962C8B-B14F-4D97-AF65-F5344CB8AC3E}">
        <p14:creationId xmlns:p14="http://schemas.microsoft.com/office/powerpoint/2010/main" val="146178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E141-6B8E-8DE6-9C46-85C152F9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i="1" u="sng" dirty="0">
                <a:latin typeface="Sitka Small" panose="02000505000000020004" pitchFamily="2" charset="0"/>
              </a:rPr>
              <a:t>Random Forest Model 3 with Important Features: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4EDF-E511-1A6B-E8FA-B4BD6DAE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u="sng" dirty="0">
                <a:latin typeface="Sitka Small" panose="02000505000000020004" pitchFamily="2" charset="0"/>
              </a:rPr>
              <a:t>Data selection:</a:t>
            </a:r>
          </a:p>
          <a:p>
            <a:pPr marL="0" indent="0">
              <a:buNone/>
            </a:pPr>
            <a:endParaRPr lang="en-AU" sz="2000" dirty="0">
              <a:latin typeface="Sitka Small" panose="02000505000000020004" pitchFamily="2" charset="0"/>
            </a:endParaRPr>
          </a:p>
          <a:p>
            <a:pPr marL="0" indent="0">
              <a:buNone/>
            </a:pPr>
            <a:r>
              <a:rPr lang="en-AU" sz="2000" b="0" dirty="0">
                <a:effectLst/>
                <a:latin typeface="Sitka Small" panose="02000505000000020004" pitchFamily="2" charset="0"/>
              </a:rPr>
              <a:t> X= ['Admission grade', 'Age at </a:t>
            </a:r>
            <a:r>
              <a:rPr lang="en-AU" sz="2000" b="0" dirty="0" err="1">
                <a:effectLst/>
                <a:latin typeface="Sitka Small" panose="02000505000000020004" pitchFamily="2" charset="0"/>
              </a:rPr>
              <a:t>enrollment</a:t>
            </a:r>
            <a:r>
              <a:rPr lang="en-AU" sz="2000" b="0" dirty="0">
                <a:effectLst/>
                <a:latin typeface="Sitka Small" panose="02000505000000020004" pitchFamily="2" charset="0"/>
              </a:rPr>
              <a:t>', 'Previous qualification (grade)’,   </a:t>
            </a:r>
          </a:p>
          <a:p>
            <a:pPr marL="0" indent="0">
              <a:buNone/>
            </a:pPr>
            <a:r>
              <a:rPr lang="en-AU" sz="2000" dirty="0">
                <a:latin typeface="Sitka Small" panose="02000505000000020004" pitchFamily="2" charset="0"/>
              </a:rPr>
              <a:t>         </a:t>
            </a:r>
            <a:r>
              <a:rPr lang="en-AU" sz="2000" b="0" dirty="0">
                <a:effectLst/>
                <a:latin typeface="Sitka Small" panose="02000505000000020004" pitchFamily="2" charset="0"/>
              </a:rPr>
              <a:t>'Tuition fees up to date','Course','GDP','</a:t>
            </a:r>
            <a:r>
              <a:rPr lang="en-AU" sz="2000" b="0" dirty="0" err="1">
                <a:effectLst/>
                <a:latin typeface="Sitka Small" panose="02000505000000020004" pitchFamily="2" charset="0"/>
              </a:rPr>
              <a:t>Mothers_Occupation</a:t>
            </a:r>
            <a:r>
              <a:rPr lang="en-AU" sz="2000" b="0" dirty="0">
                <a:effectLst/>
                <a:latin typeface="Sitka Small" panose="02000505000000020004" pitchFamily="2" charset="0"/>
              </a:rPr>
              <a:t>’,</a:t>
            </a:r>
          </a:p>
          <a:p>
            <a:pPr marL="0" indent="0">
              <a:buNone/>
            </a:pPr>
            <a:r>
              <a:rPr lang="en-AU" sz="2000" dirty="0">
                <a:latin typeface="Sitka Small" panose="02000505000000020004" pitchFamily="2" charset="0"/>
              </a:rPr>
              <a:t>        </a:t>
            </a:r>
            <a:r>
              <a:rPr lang="en-AU" sz="2000" b="0" dirty="0">
                <a:effectLst/>
                <a:latin typeface="Sitka Small" panose="02000505000000020004" pitchFamily="2" charset="0"/>
              </a:rPr>
              <a:t> 'Fathers_</a:t>
            </a:r>
            <a:r>
              <a:rPr lang="en-AU" sz="2000" b="0" dirty="0" err="1">
                <a:effectLst/>
                <a:latin typeface="Sitka Small" panose="02000505000000020004" pitchFamily="2" charset="0"/>
              </a:rPr>
              <a:t>Occupuation</a:t>
            </a:r>
            <a:r>
              <a:rPr lang="en-AU" sz="2000" b="0" dirty="0">
                <a:effectLst/>
                <a:latin typeface="Sitka Small" panose="02000505000000020004" pitchFamily="2" charset="0"/>
              </a:rPr>
              <a:t>','</a:t>
            </a:r>
            <a:r>
              <a:rPr lang="en-AU" sz="2000" b="0" dirty="0" err="1">
                <a:effectLst/>
                <a:latin typeface="Sitka Small" panose="02000505000000020004" pitchFamily="2" charset="0"/>
              </a:rPr>
              <a:t>Mothers_Qualifications</a:t>
            </a:r>
            <a:r>
              <a:rPr lang="en-AU" sz="2000" b="0" dirty="0">
                <a:effectLst/>
                <a:latin typeface="Sitka Small" panose="02000505000000020004" pitchFamily="2" charset="0"/>
              </a:rPr>
              <a:t>’,</a:t>
            </a:r>
          </a:p>
          <a:p>
            <a:pPr marL="0" indent="0">
              <a:buNone/>
            </a:pPr>
            <a:r>
              <a:rPr lang="en-AU" sz="2000" dirty="0">
                <a:latin typeface="Sitka Small" panose="02000505000000020004" pitchFamily="2" charset="0"/>
              </a:rPr>
              <a:t>        </a:t>
            </a:r>
            <a:r>
              <a:rPr lang="en-AU" sz="2000" b="0" dirty="0">
                <a:effectLst/>
                <a:latin typeface="Sitka Small" panose="02000505000000020004" pitchFamily="2" charset="0"/>
              </a:rPr>
              <a:t> '</a:t>
            </a:r>
            <a:r>
              <a:rPr lang="en-AU" sz="2000" b="0" dirty="0" err="1">
                <a:effectLst/>
                <a:latin typeface="Sitka Small" panose="02000505000000020004" pitchFamily="2" charset="0"/>
              </a:rPr>
              <a:t>Fathers_Qualifications</a:t>
            </a:r>
            <a:r>
              <a:rPr lang="en-AU" sz="2000" b="0" dirty="0">
                <a:effectLst/>
                <a:latin typeface="Sitka Small" panose="02000505000000020004" pitchFamily="2" charset="0"/>
              </a:rPr>
              <a:t>']</a:t>
            </a:r>
          </a:p>
          <a:p>
            <a:pPr marL="0" indent="0">
              <a:buNone/>
            </a:pPr>
            <a:endParaRPr lang="en-AU" sz="2000" b="0" dirty="0">
              <a:effectLst/>
              <a:latin typeface="Sitka Small" panose="02000505000000020004" pitchFamily="2" charset="0"/>
            </a:endParaRPr>
          </a:p>
          <a:p>
            <a:pPr marL="0" indent="0">
              <a:buNone/>
            </a:pPr>
            <a:r>
              <a:rPr lang="en-AU" sz="2000" dirty="0">
                <a:latin typeface="Sitka Small" panose="02000505000000020004" pitchFamily="2" charset="0"/>
              </a:rPr>
              <a:t>Y = ‘Target’</a:t>
            </a:r>
          </a:p>
          <a:p>
            <a:pPr marL="0" indent="0">
              <a:buNone/>
            </a:pPr>
            <a:endParaRPr lang="en-AU" sz="1400" b="0" dirty="0"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92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37DD-BBFE-4772-BE92-EC1C7F92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328B1-391D-BDBB-8C61-3814FDEE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09" y="151372"/>
            <a:ext cx="5353922" cy="35641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80CE8-3182-9509-D11B-97F6AD81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94" y="151372"/>
            <a:ext cx="4013313" cy="3591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7018C-ABB0-49DF-6FF4-C7578862A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973" y="3715555"/>
            <a:ext cx="3661290" cy="31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2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EB6D-C529-8D6A-EC5E-6DDF94C4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57" y="311351"/>
            <a:ext cx="10130972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b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67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Data science problem:</a:t>
            </a:r>
            <a:br>
              <a:rPr lang="en-US" sz="67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</a:br>
            <a:br>
              <a:rPr lang="en-US" sz="6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</a:br>
            <a:endParaRPr lang="en-AU" sz="6700" dirty="0">
              <a:latin typeface="Sitka Small" panose="02000505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0071B-B44F-2747-27F0-318DA7308A02}"/>
              </a:ext>
            </a:extLst>
          </p:cNvPr>
          <p:cNvSpPr txBox="1"/>
          <p:nvPr/>
        </p:nvSpPr>
        <p:spPr>
          <a:xfrm>
            <a:off x="1031631" y="2367171"/>
            <a:ext cx="10782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AU" sz="3200" b="0" i="0" dirty="0">
                <a:effectLst/>
                <a:latin typeface="Sitka Small" panose="02000505000000020004" pitchFamily="2" charset="0"/>
              </a:rPr>
              <a:t>Develop models that predict student course outcome at </a:t>
            </a:r>
            <a:r>
              <a:rPr lang="en-AU" sz="3200" b="1" i="0" dirty="0">
                <a:solidFill>
                  <a:srgbClr val="FF0000"/>
                </a:solidFill>
                <a:effectLst/>
                <a:latin typeface="Sitka Small" panose="02000505000000020004" pitchFamily="2" charset="0"/>
              </a:rPr>
              <a:t>very early stage.</a:t>
            </a:r>
            <a:br>
              <a:rPr lang="en-AU" sz="2800" b="1" i="0" dirty="0">
                <a:solidFill>
                  <a:srgbClr val="FF0000"/>
                </a:solidFill>
                <a:effectLst/>
                <a:latin typeface="+mj-lt"/>
              </a:rPr>
            </a:br>
            <a:br>
              <a:rPr lang="en-AU" sz="2800" b="0" i="0" dirty="0">
                <a:effectLst/>
                <a:latin typeface="+mj-lt"/>
              </a:rPr>
            </a:b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8432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FCA-D4A7-5842-6885-6EE9E937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i="1" u="sng" dirty="0">
                <a:latin typeface="Sitka Small" panose="02000505000000020004" pitchFamily="2" charset="0"/>
              </a:rPr>
              <a:t>References:</a:t>
            </a:r>
            <a:br>
              <a:rPr lang="en-AU" sz="4400" b="1" i="1" u="sng" dirty="0">
                <a:latin typeface="Sitka Small" panose="02000505000000020004" pitchFamily="2" charset="0"/>
              </a:rPr>
            </a:b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07ECE-7640-6BD5-39DD-93E23A2B9402}"/>
              </a:ext>
            </a:extLst>
          </p:cNvPr>
          <p:cNvSpPr txBox="1"/>
          <p:nvPr/>
        </p:nvSpPr>
        <p:spPr>
          <a:xfrm>
            <a:off x="838199" y="1690688"/>
            <a:ext cx="9543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2"/>
              </a:rPr>
              <a:t>https://archive.ics.uci.edu/dataset/697/predict+students+dropout+and+academic+success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https://github.com/sqlsuresh2005/Cap-project-1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4"/>
              </a:rPr>
              <a:t>http://localhost:8501/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5682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4B59-25DC-033D-9A11-2760A94D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12730-CB15-F54B-FDB8-03945C6D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08" y="794130"/>
            <a:ext cx="6507145" cy="3951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249FA-428C-88F9-C75A-BF6B2E591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74785" y="803877"/>
            <a:ext cx="5379840" cy="40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6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0F52-B32B-BE16-75D5-01704977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28" y="337457"/>
            <a:ext cx="11279415" cy="618308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6500" b="0" i="0" u="sng" dirty="0">
                <a:effectLst/>
                <a:latin typeface="Sitka Small" panose="02000505000000020004" pitchFamily="2" charset="0"/>
              </a:rPr>
              <a:t>Implementation Considerations:</a:t>
            </a:r>
          </a:p>
          <a:p>
            <a:pPr marL="0" indent="0" algn="l">
              <a:buNone/>
            </a:pPr>
            <a:endParaRPr lang="en-AU" b="0" i="0" u="sng" dirty="0">
              <a:effectLst/>
              <a:latin typeface="var(--font-fk-grotesk)"/>
            </a:endParaRPr>
          </a:p>
          <a:p>
            <a:pPr marL="0" indent="0" algn="l">
              <a:buNone/>
            </a:pPr>
            <a:endParaRPr lang="en-AU" u="sng" dirty="0">
              <a:latin typeface="var(--font-fk-grotesk)"/>
            </a:endParaRPr>
          </a:p>
          <a:p>
            <a:pPr marL="0" indent="0" algn="l">
              <a:buNone/>
            </a:pPr>
            <a:endParaRPr lang="en-AU" b="0" i="0" u="sng" dirty="0">
              <a:effectLst/>
              <a:latin typeface="var(--font-fk-grotesk)"/>
            </a:endParaRPr>
          </a:p>
          <a:p>
            <a:pPr marL="0" indent="0" algn="l">
              <a:buNone/>
            </a:pPr>
            <a:r>
              <a:rPr lang="en-AU" sz="3200" b="0" i="0" u="sng" dirty="0">
                <a:effectLst/>
                <a:latin typeface="Sitka Small" panose="02000505000000020004" pitchFamily="2" charset="0"/>
              </a:rPr>
              <a:t>Data Privacy and Ethics:</a:t>
            </a:r>
          </a:p>
          <a:p>
            <a:pPr marL="0" indent="0" algn="l">
              <a:buNone/>
            </a:pPr>
            <a:endParaRPr lang="en-AU" sz="3200" b="0" i="0" u="sng" dirty="0">
              <a:effectLst/>
              <a:latin typeface="Sitka Small" panose="02000505000000020004" pitchFamily="2" charset="0"/>
            </a:endParaRPr>
          </a:p>
          <a:p>
            <a:pPr marL="0" indent="0">
              <a:buNone/>
            </a:pPr>
            <a:r>
              <a:rPr lang="en-AU" sz="3200" b="0" i="0" dirty="0">
                <a:effectLst/>
                <a:latin typeface="Sitka Small" panose="02000505000000020004" pitchFamily="2" charset="0"/>
              </a:rPr>
              <a:t>When implementing predictive analytics, educational institutions must prioritize data privacy and ethical considerations. Compliance with regulations like FERPA is essential to protect student information while utilizing it for predictive purposes.</a:t>
            </a:r>
            <a:endParaRPr lang="en-AU" sz="3200" b="0" i="0" u="none" strike="noStrike" dirty="0">
              <a:effectLst/>
              <a:latin typeface="Sitka Small" panose="02000505000000020004" pitchFamily="2" charset="0"/>
              <a:hlinkClick r:id="rId2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49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C743-B2E8-5C7A-67A8-BFB2BA7F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773" y="964185"/>
            <a:ext cx="10188074" cy="435133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AU" sz="12600" b="1" i="1" u="sng" dirty="0">
                <a:effectLst/>
                <a:latin typeface="Sitka Small" panose="02000505000000020004" pitchFamily="2" charset="0"/>
              </a:rPr>
              <a:t>Stakeholders:</a:t>
            </a:r>
          </a:p>
          <a:p>
            <a:pPr marL="0" indent="0">
              <a:buNone/>
            </a:pPr>
            <a:endParaRPr lang="en-AU" sz="8600" b="0" i="0" dirty="0">
              <a:effectLst/>
              <a:latin typeface="Sitka Small" panose="02000505000000020004" pitchFamily="2" charset="0"/>
            </a:endParaRPr>
          </a:p>
          <a:p>
            <a:pPr marL="0" indent="0">
              <a:buNone/>
            </a:pPr>
            <a:endParaRPr lang="en-AU" sz="8600" b="0" i="0" dirty="0">
              <a:effectLst/>
              <a:latin typeface="Sitka Small" panose="02000505000000020004" pitchFamily="2" charset="0"/>
            </a:endParaRPr>
          </a:p>
          <a:p>
            <a:pPr marL="0" indent="0">
              <a:buNone/>
            </a:pPr>
            <a:r>
              <a:rPr lang="en-AU" sz="6300" b="0" i="0" u="sng" dirty="0">
                <a:effectLst/>
                <a:latin typeface="Sitka Small" panose="02000505000000020004" pitchFamily="2" charset="0"/>
              </a:rPr>
              <a:t>Administrators: </a:t>
            </a:r>
          </a:p>
          <a:p>
            <a:pPr marL="0" indent="0">
              <a:buNone/>
            </a:pPr>
            <a:endParaRPr lang="en-AU" sz="6300" b="0" i="0" u="sng" dirty="0">
              <a:effectLst/>
              <a:latin typeface="Sitka Small" panose="02000505000000020004" pitchFamily="2" charset="0"/>
            </a:endParaRPr>
          </a:p>
          <a:p>
            <a:pPr marL="0" indent="0">
              <a:buNone/>
            </a:pPr>
            <a:r>
              <a:rPr lang="en-AU" sz="6300" dirty="0">
                <a:latin typeface="Sitka Small" panose="02000505000000020004" pitchFamily="2" charset="0"/>
              </a:rPr>
              <a:t>They need a system that can accurately forecast student performance early in the course, enabling timely interventions and support to prevent dropouts and improve overall success rates.</a:t>
            </a:r>
            <a:endParaRPr lang="en-AU" sz="6300" b="0" i="0" dirty="0">
              <a:effectLst/>
              <a:latin typeface="Sitka Small" panose="02000505000000020004" pitchFamily="2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00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A5C37-C822-21BE-A8D5-DF2177A17644}"/>
              </a:ext>
            </a:extLst>
          </p:cNvPr>
          <p:cNvSpPr/>
          <p:nvPr/>
        </p:nvSpPr>
        <p:spPr>
          <a:xfrm>
            <a:off x="226492" y="411704"/>
            <a:ext cx="11527845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About Dataset:</a:t>
            </a:r>
          </a:p>
          <a:p>
            <a:pPr algn="ctr"/>
            <a:endParaRPr lang="en-US" sz="24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Small" panose="02000505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Sitka Small" panose="02000505000000020004" pitchFamily="2" charset="0"/>
              </a:rPr>
              <a:t>This dataset, collected from Portugal, consists of 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Sitka Small" panose="02000505000000020004" pitchFamily="2" charset="0"/>
              </a:rPr>
              <a:t>4,424 student records </a:t>
            </a:r>
            <a:r>
              <a:rPr lang="en-AU" sz="2000" b="0" i="0" dirty="0">
                <a:effectLst/>
                <a:latin typeface="Sitka Small" panose="02000505000000020004" pitchFamily="2" charset="0"/>
              </a:rPr>
              <a:t>and 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Sitka Small" panose="02000505000000020004" pitchFamily="2" charset="0"/>
              </a:rPr>
              <a:t>36 features.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Sitka Small" panose="02000505000000020004" pitchFamily="2" charset="0"/>
              </a:rPr>
              <a:t>It encompasses a range of educational levels, from higher education to undergraduate degrees.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Sitka Small" panose="02000505000000020004" pitchFamily="2" charset="0"/>
              </a:rPr>
              <a:t>The dataset is publicly available through the UCI Machine Learning Repository</a:t>
            </a:r>
            <a:r>
              <a:rPr lang="en-AU" sz="2000" dirty="0">
                <a:latin typeface="Sitka Small" panose="02000505000000020004" pitchFamily="2" charset="0"/>
              </a:rPr>
              <a:t>.</a:t>
            </a:r>
            <a:endParaRPr lang="en-AU" sz="2000" b="0" i="0" dirty="0">
              <a:effectLst/>
              <a:latin typeface="Sitka Small" panose="02000505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Sitka Small" panose="02000505000000020004" pitchFamily="2" charset="0"/>
              </a:rPr>
              <a:t>please visit the UCI Machine Learning Repository at the following link: </a:t>
            </a:r>
            <a:r>
              <a:rPr lang="en-AU" sz="2000" b="0" i="0" dirty="0">
                <a:effectLst/>
                <a:latin typeface="Sitka Small" panose="02000505000000020004" pitchFamily="2" charset="0"/>
                <a:hlinkClick r:id="rId2"/>
              </a:rPr>
              <a:t>Predict Students' Dropout and Academic Success - UCI Machine Learning Repository</a:t>
            </a:r>
            <a:r>
              <a:rPr lang="en-AU" sz="2000" b="0" i="0" dirty="0">
                <a:effectLst/>
                <a:latin typeface="Sitka Small" panose="02000505000000020004" pitchFamily="2" charset="0"/>
              </a:rPr>
              <a:t>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4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B106-EA93-25D9-8DCC-6931BC2A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900" b="1" u="sng" dirty="0">
                <a:latin typeface="Sitka Small" panose="02000505000000020004" pitchFamily="2" charset="0"/>
              </a:rPr>
              <a:t>Exploratory Data Analysis:</a:t>
            </a:r>
            <a:br>
              <a:rPr lang="en-AU" sz="4000" b="1" u="sng" dirty="0">
                <a:latin typeface="Sitka Small" panose="02000505000000020004" pitchFamily="2" charset="0"/>
              </a:rPr>
            </a:br>
            <a:br>
              <a:rPr lang="en-AU" sz="4000" b="1" i="1" u="sng" dirty="0">
                <a:latin typeface="Sitka Small" panose="02000505000000020004" pitchFamily="2" charset="0"/>
              </a:rPr>
            </a:br>
            <a:r>
              <a:rPr lang="en-AU" sz="2700" b="1" i="1" u="sng" dirty="0">
                <a:latin typeface="Sitka Small" panose="02000505000000020004" pitchFamily="2" charset="0"/>
              </a:rPr>
              <a:t>Student enrolment status at the end of the course: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F8061-CEDD-13F8-FCEE-D6F0C1D2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3" y="2432963"/>
            <a:ext cx="5290790" cy="40599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85D0B4-31B5-59B3-75E4-5D56A3B6B4C7}"/>
              </a:ext>
            </a:extLst>
          </p:cNvPr>
          <p:cNvSpPr/>
          <p:nvPr/>
        </p:nvSpPr>
        <p:spPr>
          <a:xfrm>
            <a:off x="5635589" y="2064075"/>
            <a:ext cx="612926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32% of the students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dropout from college.</a:t>
            </a: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Small" panose="02000505000000020004" pitchFamily="2" charset="0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‘Enrolled’ – refers student 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status at the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 end of normal duration of the course.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Small" panose="02000505000000020004" pitchFamily="2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In this project, I’ve considered them as a Graduate .</a:t>
            </a:r>
          </a:p>
        </p:txBody>
      </p:sp>
    </p:spTree>
    <p:extLst>
      <p:ext uri="{BB962C8B-B14F-4D97-AF65-F5344CB8AC3E}">
        <p14:creationId xmlns:p14="http://schemas.microsoft.com/office/powerpoint/2010/main" val="90755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0AFF-7468-BF78-0A2F-369997C2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i="1" u="sng" dirty="0">
                <a:effectLst/>
                <a:latin typeface="Sitka Small" panose="02000505000000020004" pitchFamily="2" charset="0"/>
              </a:rPr>
              <a:t>Gender Distribution in Course Enrolment</a:t>
            </a:r>
            <a:r>
              <a:rPr lang="en-AU" b="1" i="1" u="sng" dirty="0">
                <a:latin typeface="Sitka Small" panose="02000505000000020004" pitchFamily="2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9D6B9-9978-E918-2763-01E765881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59" y="2171743"/>
            <a:ext cx="7352278" cy="361544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76D9C-7256-F155-CF5E-DC349D04A85B}"/>
              </a:ext>
            </a:extLst>
          </p:cNvPr>
          <p:cNvSpPr/>
          <p:nvPr/>
        </p:nvSpPr>
        <p:spPr>
          <a:xfrm>
            <a:off x="7965315" y="2071380"/>
            <a:ext cx="4048561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Female numbers are much higher than male,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it is a sign of good country.</a:t>
            </a: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Small" panose="02000505000000020004" pitchFamily="2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Women education is very well appreciated. </a:t>
            </a:r>
          </a:p>
        </p:txBody>
      </p:sp>
    </p:spTree>
    <p:extLst>
      <p:ext uri="{BB962C8B-B14F-4D97-AF65-F5344CB8AC3E}">
        <p14:creationId xmlns:p14="http://schemas.microsoft.com/office/powerpoint/2010/main" val="7070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3D54-EB00-58F1-D357-D1CC7AE7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i="1" u="sng" dirty="0">
                <a:latin typeface="Sitka Small" panose="02000505000000020004" pitchFamily="2" charset="0"/>
              </a:rPr>
              <a:t>Student status by Gender: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BDDF8-F1EE-FD09-3CFD-6A6E40B56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914" y="1890272"/>
            <a:ext cx="6281992" cy="445425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96DF68-968F-2843-027C-65404590D89F}"/>
              </a:ext>
            </a:extLst>
          </p:cNvPr>
          <p:cNvSpPr/>
          <p:nvPr/>
        </p:nvSpPr>
        <p:spPr>
          <a:xfrm>
            <a:off x="7459278" y="1983321"/>
            <a:ext cx="4161808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More number of female graduate than male.</a:t>
            </a: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Small" panose="02000505000000020004" pitchFamily="2" charset="0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Small" panose="02000505000000020004" pitchFamily="2" charset="0"/>
              </a:rPr>
              <a:t>Number of male graduate and dropout is very close. This is a worrying sign.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7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980</Words>
  <Application>Microsoft Office PowerPoint</Application>
  <PresentationFormat>Widescreen</PresentationFormat>
  <Paragraphs>133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Sitka Small</vt:lpstr>
      <vt:lpstr>var(--font-fk-grotesk)</vt:lpstr>
      <vt:lpstr>Office Theme</vt:lpstr>
      <vt:lpstr>PowerPoint Presentation</vt:lpstr>
      <vt:lpstr>PowerPoint Presentation</vt:lpstr>
      <vt:lpstr>                      Data science problem:  </vt:lpstr>
      <vt:lpstr>PowerPoint Presentation</vt:lpstr>
      <vt:lpstr>PowerPoint Presentation</vt:lpstr>
      <vt:lpstr>PowerPoint Presentation</vt:lpstr>
      <vt:lpstr>Exploratory Data Analysis:  Student enrolment status at the end of the course:</vt:lpstr>
      <vt:lpstr>Gender Distribution in Course Enrolment:</vt:lpstr>
      <vt:lpstr>Student status by Gender:</vt:lpstr>
      <vt:lpstr>Distribution of Age:</vt:lpstr>
      <vt:lpstr>Attendance type:</vt:lpstr>
      <vt:lpstr>Relationship status:</vt:lpstr>
      <vt:lpstr>Tuition fees:</vt:lpstr>
      <vt:lpstr>Importance of scholarship:</vt:lpstr>
      <vt:lpstr>                    Dropout rates per course:</vt:lpstr>
      <vt:lpstr>                    Parent’s qualification: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Model 1 with EDA experience</vt:lpstr>
      <vt:lpstr>Random Forest Model 1 with EDA experience</vt:lpstr>
      <vt:lpstr>Random Forest Model 2 with Important Features:</vt:lpstr>
      <vt:lpstr>PowerPoint Presentation</vt:lpstr>
      <vt:lpstr>PowerPoint Presentation</vt:lpstr>
      <vt:lpstr>Random Forest Model 3 with Important Features:</vt:lpstr>
      <vt:lpstr>PowerPoint Presentation</vt:lpstr>
      <vt:lpstr>References: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</dc:creator>
  <cp:lastModifiedBy>Suresh</cp:lastModifiedBy>
  <cp:revision>25</cp:revision>
  <dcterms:created xsi:type="dcterms:W3CDTF">2024-10-08T14:23:02Z</dcterms:created>
  <dcterms:modified xsi:type="dcterms:W3CDTF">2024-10-18T22:45:56Z</dcterms:modified>
</cp:coreProperties>
</file>