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72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8"/>
    <a:srgbClr val="D0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5850" autoAdjust="0"/>
  </p:normalViewPr>
  <p:slideViewPr>
    <p:cSldViewPr snapToGrid="0">
      <p:cViewPr varScale="1">
        <p:scale>
          <a:sx n="80" d="100"/>
          <a:sy n="80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240C7-B8B6-4D73-9667-9F7409B58D21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05F6-219D-4122-80FA-D82FBBCA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14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Licensing is complicated, particularly when factoring in virtualization and high availability.  For simplicity’s sake, consider a stand-alone physical system with 4 cores.  Based on MSRP, Enterprise Edition for SQL Server 2016 will cost about $28,500 and Standard Edition will be about $7,500 (but can be less if a small number of clients use the server).  Prices for Web edition are not published.  See https://www.microsoft.com/en-us/sql-server/sql-server-2016-pricing.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that won’t be discussed in this session: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StretchDB</a:t>
            </a:r>
            <a:r>
              <a:rPr lang="en-US" dirty="0"/>
              <a:t> – Selectively split a table between on premise and Azure.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Query Store – (More of a DBA feature) – Maintains performance-related info about individual queries for later analysis.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JSON support – Version 1 product, not very full featured.  Not a native datatype, unlike XML.  Mostly functions to support JSON.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Temporal tables – Perhaps most compelling feature of SQL 2016, but a rather involved topic.  Keep historical versions of data at the row level.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Dynamic data masking – Applying a masking function to a column to render the data partially unreadable.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Auditing – Tracking when and who accesses or modifies data.  Not full-featured</a:t>
            </a:r>
            <a:r>
              <a:rPr lang="en-US"/>
              <a:t>, but </a:t>
            </a:r>
            <a:r>
              <a:rPr lang="en-US" dirty="0"/>
              <a:t>“fine-grained.”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Polybase</a:t>
            </a:r>
            <a:r>
              <a:rPr lang="en-US" dirty="0"/>
              <a:t> – Like Hadoop.  Requires Enterprise Edition for the head node, but any other edition can be used as a compute node.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DBCC CLONEDATABASE – Make a copy of a database without data, but with all other objects, including statistics, intact.  Useful for performance testing query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5705F6-219D-4122-80FA-D82FBBCA08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54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267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releaseservices/sql-server-2016-service-pack-1-sp1-released/" TargetMode="External"/><Relationship Id="rId2" Type="http://schemas.openxmlformats.org/officeDocument/2006/relationships/hyperlink" Target="https://blogs.microsoft.com/blog/2016/03/07/announcing-sql-server-on-linux/#sm.000018k6kgaqed3qrma1tvpatheu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Seven Awesome SQL Server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That You Can Use for Free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191" y="5073041"/>
            <a:ext cx="10993546" cy="132894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1525">
              <a:tabLst>
                <a:tab pos="4916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 Benneth</a:t>
            </a:r>
          </a:p>
          <a:p>
            <a:pPr defTabSz="771525">
              <a:tabLst>
                <a:tab pos="5424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Allison@sqltran.org	@</a:t>
            </a:r>
            <a:r>
              <a:rPr lang="en-US" dirty="0" err="1">
                <a:solidFill>
                  <a:schemeClr val="bg1"/>
                </a:solidFill>
              </a:rPr>
              <a:t>SQLTran</a:t>
            </a:r>
            <a:r>
              <a:rPr lang="en-US" dirty="0">
                <a:solidFill>
                  <a:schemeClr val="bg1"/>
                </a:solidFill>
              </a:rPr>
              <a:t>	sqltran.org</a:t>
            </a:r>
          </a:p>
        </p:txBody>
      </p:sp>
    </p:spTree>
    <p:extLst>
      <p:ext uri="{BB962C8B-B14F-4D97-AF65-F5344CB8AC3E}">
        <p14:creationId xmlns:p14="http://schemas.microsoft.com/office/powerpoint/2010/main" val="209573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Filestream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91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Columnstore</a:t>
            </a:r>
            <a:r>
              <a:rPr lang="en-US" dirty="0">
                <a:solidFill>
                  <a:srgbClr val="FF0000"/>
                </a:solidFill>
              </a:rPr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1663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792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with temporal tables to enable quick archival capability</a:t>
            </a:r>
          </a:p>
        </p:txBody>
      </p:sp>
    </p:spTree>
    <p:extLst>
      <p:ext uri="{BB962C8B-B14F-4D97-AF65-F5344CB8AC3E}">
        <p14:creationId xmlns:p14="http://schemas.microsoft.com/office/powerpoint/2010/main" val="1885707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3072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In-Memory OLTP (</a:t>
            </a:r>
            <a:r>
              <a:rPr lang="en-US" dirty="0" err="1">
                <a:solidFill>
                  <a:srgbClr val="FF0000"/>
                </a:solidFill>
              </a:rPr>
              <a:t>Hekaton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2465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2016 Express Edition download</a:t>
            </a:r>
          </a:p>
          <a:p>
            <a:pPr marL="324000" lvl="1" indent="0">
              <a:buNone/>
            </a:pPr>
            <a:r>
              <a:rPr lang="en-US">
                <a:hlinkClick r:id="rId2"/>
              </a:rPr>
              <a:t>https://www.microsoft.com/en-us/download/details.aspx?id=52679</a:t>
            </a:r>
            <a:endParaRPr lang="en-US"/>
          </a:p>
          <a:p>
            <a:pPr marL="3240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Editions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033681"/>
              </p:ext>
            </p:extLst>
          </p:nvPr>
        </p:nvGraphicFramePr>
        <p:xfrm>
          <a:off x="581025" y="2091798"/>
          <a:ext cx="110299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36225652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17382547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53010279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5405259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2649236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2707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7412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Enterprise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06900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Developer*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575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Datacenter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14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</a:t>
                      </a:r>
                      <a:r>
                        <a:rPr lang="en-US" baseline="0" dirty="0"/>
                        <a:t> Intelligence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6213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4099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Workgroup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2480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 with Advanced Services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87144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0CC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856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LocalDB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6345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1025" y="6145638"/>
            <a:ext cx="367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Free starting with SQL Server 2016</a:t>
            </a:r>
          </a:p>
        </p:txBody>
      </p:sp>
    </p:spTree>
    <p:extLst>
      <p:ext uri="{BB962C8B-B14F-4D97-AF65-F5344CB8AC3E}">
        <p14:creationId xmlns:p14="http://schemas.microsoft.com/office/powerpoint/2010/main" val="125718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Was a Game-Changer!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changed in 2016</a:t>
            </a:r>
          </a:p>
          <a:p>
            <a:pPr lvl="1"/>
            <a:r>
              <a:rPr lang="en-US" dirty="0"/>
              <a:t>March 7 – Microsoft announces SQL Server will be available on Linux in mid-2017</a:t>
            </a:r>
          </a:p>
          <a:p>
            <a:pPr marL="630000" lvl="2" indent="0">
              <a:buNone/>
            </a:pPr>
            <a:r>
              <a:rPr lang="en-US" dirty="0">
                <a:hlinkClick r:id="rId2"/>
              </a:rPr>
              <a:t>https://blogs.microsoft.com/blog/2016/03/07/announcing-sql-server-on-linux/#sm.000018k6kgaqed3qrma1tvpatheun</a:t>
            </a:r>
            <a:endParaRPr lang="en-US" dirty="0"/>
          </a:p>
          <a:p>
            <a:pPr lvl="1"/>
            <a:r>
              <a:rPr lang="en-US" dirty="0"/>
              <a:t>June 1 – SQL Server 2016 is released</a:t>
            </a:r>
          </a:p>
          <a:p>
            <a:pPr lvl="1"/>
            <a:r>
              <a:rPr lang="en-US" dirty="0"/>
              <a:t>November 16 – Service Pack 1 is released</a:t>
            </a:r>
          </a:p>
          <a:p>
            <a:pPr lvl="2"/>
            <a:r>
              <a:rPr lang="en-US" dirty="0"/>
              <a:t>Many formerly Enterprise Edition features are moved into lower SKUs</a:t>
            </a:r>
          </a:p>
          <a:p>
            <a:pPr lvl="2"/>
            <a:r>
              <a:rPr lang="en-US" dirty="0"/>
              <a:t>Including Express Edition and </a:t>
            </a:r>
            <a:r>
              <a:rPr lang="en-US" dirty="0" err="1"/>
              <a:t>LocalDB</a:t>
            </a:r>
            <a:r>
              <a:rPr lang="en-US" dirty="0"/>
              <a:t>!</a:t>
            </a:r>
          </a:p>
          <a:p>
            <a:pPr marL="972000" lvl="3" indent="0">
              <a:buNone/>
            </a:pPr>
            <a:r>
              <a:rPr lang="en-US" sz="1400" dirty="0">
                <a:hlinkClick r:id="rId3"/>
              </a:rPr>
              <a:t>https://blogs.msdn.microsoft.com/sqlreleaseservices/sql-server-2016-service-pack-1-sp1-released/</a:t>
            </a:r>
            <a:endParaRPr lang="en-US" sz="1400" dirty="0"/>
          </a:p>
          <a:p>
            <a:pPr marL="915750" lvl="2" indent="-285750"/>
            <a:r>
              <a:rPr lang="en-US" dirty="0"/>
              <a:t>Differentiation by scale, not by feature</a:t>
            </a:r>
          </a:p>
          <a:p>
            <a:pPr marL="6300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5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Express Edition (2016)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3196176"/>
          </a:xfrm>
        </p:spPr>
        <p:txBody>
          <a:bodyPr numCol="3"/>
          <a:lstStyle/>
          <a:p>
            <a:r>
              <a:rPr lang="en-US" dirty="0"/>
              <a:t>SQL 2016 RTM</a:t>
            </a:r>
          </a:p>
          <a:p>
            <a:pPr lvl="1"/>
            <a:r>
              <a:rPr lang="en-US" dirty="0"/>
              <a:t>Stretch DB</a:t>
            </a:r>
          </a:p>
          <a:p>
            <a:pPr lvl="1"/>
            <a:r>
              <a:rPr lang="en-US" dirty="0"/>
              <a:t>Query Store</a:t>
            </a:r>
          </a:p>
          <a:p>
            <a:pPr lvl="1"/>
            <a:r>
              <a:rPr lang="en-US" dirty="0"/>
              <a:t>JSON support</a:t>
            </a:r>
          </a:p>
          <a:p>
            <a:pPr lvl="1"/>
            <a:r>
              <a:rPr lang="en-US" dirty="0"/>
              <a:t>Temporal tables</a:t>
            </a:r>
          </a:p>
          <a:p>
            <a:pPr lvl="1"/>
            <a:r>
              <a:rPr lang="en-US" dirty="0"/>
              <a:t>Time </a:t>
            </a:r>
            <a:r>
              <a:rPr lang="en-US"/>
              <a:t>zone support</a:t>
            </a:r>
            <a:endParaRPr lang="en-US" dirty="0"/>
          </a:p>
          <a:p>
            <a:r>
              <a:rPr lang="en-US" dirty="0"/>
              <a:t>SQL 2016 Service Pack 1</a:t>
            </a:r>
          </a:p>
          <a:p>
            <a:pPr lvl="1"/>
            <a:r>
              <a:rPr lang="en-US" b="1" dirty="0"/>
              <a:t>In-Memory Tables</a:t>
            </a:r>
          </a:p>
          <a:p>
            <a:pPr lvl="1"/>
            <a:r>
              <a:rPr lang="en-US" b="1" dirty="0" err="1"/>
              <a:t>Columnstore</a:t>
            </a:r>
            <a:endParaRPr lang="en-US" b="1" dirty="0"/>
          </a:p>
          <a:p>
            <a:pPr lvl="1"/>
            <a:r>
              <a:rPr lang="en-US" b="1" dirty="0"/>
              <a:t>Snapshots</a:t>
            </a:r>
          </a:p>
          <a:p>
            <a:pPr lvl="1"/>
            <a:r>
              <a:rPr lang="en-US" b="1" dirty="0"/>
              <a:t>Partitioning</a:t>
            </a:r>
          </a:p>
          <a:p>
            <a:pPr lvl="1"/>
            <a:r>
              <a:rPr lang="en-US" b="1" dirty="0"/>
              <a:t>Data compression</a:t>
            </a:r>
          </a:p>
          <a:p>
            <a:pPr lvl="1"/>
            <a:r>
              <a:rPr lang="en-US" b="1" dirty="0"/>
              <a:t>Row-level security</a:t>
            </a:r>
          </a:p>
          <a:p>
            <a:pPr lvl="1"/>
            <a:r>
              <a:rPr lang="en-US" b="1" dirty="0"/>
              <a:t>Always Encrypted</a:t>
            </a:r>
          </a:p>
          <a:p>
            <a:pPr lvl="1"/>
            <a:r>
              <a:rPr lang="en-US" dirty="0"/>
              <a:t>Dynamic data masking</a:t>
            </a:r>
          </a:p>
          <a:p>
            <a:pPr lvl="1"/>
            <a:r>
              <a:rPr lang="en-US" dirty="0"/>
              <a:t>Auditing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(compute node)</a:t>
            </a:r>
          </a:p>
          <a:p>
            <a:pPr lvl="1"/>
            <a:r>
              <a:rPr lang="en-US" b="1" dirty="0"/>
              <a:t>Additional FILESTREAM support</a:t>
            </a:r>
          </a:p>
          <a:p>
            <a:pPr lvl="1"/>
            <a:r>
              <a:rPr lang="en-US" dirty="0"/>
              <a:t>DBCC CLONEDATABASE</a:t>
            </a:r>
          </a:p>
          <a:p>
            <a:r>
              <a:rPr lang="en-US" dirty="0"/>
              <a:t>Management Studio – now a separate install … and free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2365" y="5565913"/>
            <a:ext cx="1040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of these features, of course, are in more advanced editions for those who need to overcome Express limitations and are able to pay!</a:t>
            </a:r>
          </a:p>
        </p:txBody>
      </p:sp>
    </p:spTree>
    <p:extLst>
      <p:ext uri="{BB962C8B-B14F-4D97-AF65-F5344CB8AC3E}">
        <p14:creationId xmlns:p14="http://schemas.microsoft.com/office/powerpoint/2010/main" val="109542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5285232" cy="4462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One CPU / four cores – per instance</a:t>
            </a:r>
          </a:p>
          <a:p>
            <a:pPr lvl="1"/>
            <a:r>
              <a:rPr lang="en-US" dirty="0"/>
              <a:t>1.4 GB RAM (buffer pool) – per instance</a:t>
            </a:r>
          </a:p>
          <a:p>
            <a:pPr lvl="1"/>
            <a:r>
              <a:rPr lang="en-US" dirty="0"/>
              <a:t>350 MB for in-memory tables – per instance, not counted toward buffer pool limit – single-threaded only</a:t>
            </a:r>
          </a:p>
          <a:p>
            <a:pPr lvl="1"/>
            <a:r>
              <a:rPr lang="en-US" dirty="0"/>
              <a:t>350 MB for </a:t>
            </a:r>
            <a:r>
              <a:rPr lang="en-US" dirty="0" err="1"/>
              <a:t>columnstore</a:t>
            </a:r>
            <a:r>
              <a:rPr lang="en-US" dirty="0"/>
              <a:t> data – per database, not counted toward buffer pool limit – single-threaded only</a:t>
            </a:r>
          </a:p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10 GB per database</a:t>
            </a:r>
          </a:p>
          <a:p>
            <a:pPr lvl="1"/>
            <a:r>
              <a:rPr lang="en-US" dirty="0"/>
              <a:t>No SQL Agent (service installed, but cannot be started)</a:t>
            </a:r>
          </a:p>
          <a:p>
            <a:pPr lvl="2"/>
            <a:r>
              <a:rPr lang="en-US" dirty="0"/>
              <a:t>Schedule backups and other jobs via another SQL Agent or OS scheduler (</a:t>
            </a:r>
            <a:r>
              <a:rPr lang="en-US" dirty="0" err="1"/>
              <a:t>sqlcmd</a:t>
            </a:r>
            <a:r>
              <a:rPr lang="en-US" dirty="0"/>
              <a:t> or PowerShell)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9048" y="2180496"/>
            <a:ext cx="5285232" cy="4462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Overcomeable</a:t>
            </a:r>
            <a:r>
              <a:rPr lang="en-US" dirty="0"/>
              <a:t> Limitations</a:t>
            </a:r>
          </a:p>
          <a:p>
            <a:pPr lvl="1"/>
            <a:r>
              <a:rPr lang="en-US" dirty="0"/>
              <a:t>No TCP/IP by default; be sure to enable it</a:t>
            </a:r>
          </a:p>
          <a:p>
            <a:r>
              <a:rPr lang="en-US" dirty="0"/>
              <a:t>Feature Limitations</a:t>
            </a:r>
          </a:p>
          <a:p>
            <a:pPr lvl="1"/>
            <a:r>
              <a:rPr lang="en-US" dirty="0"/>
              <a:t>Availability Groups</a:t>
            </a:r>
          </a:p>
          <a:p>
            <a:pPr lvl="1"/>
            <a:r>
              <a:rPr lang="en-US" dirty="0"/>
              <a:t>Mirroring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(head node)</a:t>
            </a:r>
          </a:p>
          <a:p>
            <a:pPr lvl="1"/>
            <a:r>
              <a:rPr lang="en-US" dirty="0"/>
              <a:t>No SSIS, SSAS, etc.</a:t>
            </a:r>
          </a:p>
          <a:p>
            <a:pPr lvl="1"/>
            <a:r>
              <a:rPr lang="en-US" dirty="0"/>
              <a:t>SSRS with Express with Advanced Services</a:t>
            </a:r>
          </a:p>
          <a:p>
            <a:r>
              <a:rPr lang="en-US" dirty="0"/>
              <a:t>Beware!</a:t>
            </a:r>
          </a:p>
          <a:p>
            <a:pPr lvl="1"/>
            <a:r>
              <a:rPr lang="en-US"/>
              <a:t>Mandatory telemetry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95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32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Powerful and flexible way to control who can view or modify data at the row-level grain</a:t>
            </a:r>
          </a:p>
          <a:p>
            <a:r>
              <a:rPr lang="en-US" dirty="0"/>
              <a:t>Access is controlled by a user-defined function that is applied to the table’s security</a:t>
            </a:r>
          </a:p>
          <a:p>
            <a:r>
              <a:rPr lang="en-US" dirty="0"/>
              <a:t>Non-qualifying rows are silently blocked</a:t>
            </a:r>
          </a:p>
          <a:p>
            <a:pPr lvl="1"/>
            <a:r>
              <a:rPr lang="en-US" dirty="0"/>
              <a:t>Select predicate – controls read access to the row</a:t>
            </a:r>
          </a:p>
          <a:p>
            <a:pPr lvl="1"/>
            <a:r>
              <a:rPr lang="en-US" dirty="0"/>
              <a:t>Block predicate – controls modification to the row (either before or after the modification)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0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289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  <a:br>
              <a:rPr lang="en-US" dirty="0"/>
            </a:br>
            <a:r>
              <a:rPr lang="en-US" dirty="0"/>
              <a:t>(Speed Dating)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8799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26719</TotalTime>
  <Words>909</Words>
  <Application>Microsoft Office PowerPoint</Application>
  <PresentationFormat>Widescreen</PresentationFormat>
  <Paragraphs>193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Wingdings 2</vt:lpstr>
      <vt:lpstr>Dividend</vt:lpstr>
      <vt:lpstr>Seven Awesome SQL Server Features</vt:lpstr>
      <vt:lpstr>SQL Server Editions</vt:lpstr>
      <vt:lpstr>2016 Was a Game-Changer!</vt:lpstr>
      <vt:lpstr>New Features in Express Edition (2016)</vt:lpstr>
      <vt:lpstr>Limitations on Express Edition</vt:lpstr>
      <vt:lpstr>SQL Server Features (Speed Dating)</vt:lpstr>
      <vt:lpstr>Row-Level Security</vt:lpstr>
      <vt:lpstr>SQL Server Features (Speed Dating)</vt:lpstr>
      <vt:lpstr>SQL Server Features (Speed Dating)</vt:lpstr>
      <vt:lpstr>SQL Server Features (Speed Dating)</vt:lpstr>
      <vt:lpstr>SQL Server Features (Speed Dating)</vt:lpstr>
      <vt:lpstr>SQL Server Features (Speed Dating)</vt:lpstr>
      <vt:lpstr>Partitioning</vt:lpstr>
      <vt:lpstr>SQL Server Features (Speed Dating)</vt:lpstr>
      <vt:lpstr>SQL Server Features (Speed Dating)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Awesome SQL Server Features</dc:title>
  <dc:creator>Allison Benneth</dc:creator>
  <cp:lastModifiedBy>Allison Benneth</cp:lastModifiedBy>
  <cp:revision>53</cp:revision>
  <dcterms:created xsi:type="dcterms:W3CDTF">2016-11-30T16:05:46Z</dcterms:created>
  <dcterms:modified xsi:type="dcterms:W3CDTF">2017-03-22T20:48:21Z</dcterms:modified>
</cp:coreProperties>
</file>