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69" r:id="rId15"/>
    <p:sldId id="270" r:id="rId16"/>
    <p:sldId id="25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7E8"/>
    <a:srgbClr val="D0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240C7-B8B6-4D73-9667-9F7409B58D21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05F6-219D-4122-80FA-D82FBBCA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1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Licensing is complicated, particularly when factoring in virtualization and high availability.  For simplicity’s sake, consider a stand-alone physical system with 4 cores.  Based on MSRP, Enterprise Edition for SQL Server 2016 will cost about $28,500 and Standard Edition will be about $7,500 (but can be less if a small number of clients use the server).  Prices for Web edition are not published.  See https://www.microsoft.com/en-us/sql-server/sql-server-2016-pricing.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0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5267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sqlreleaseservices/sql-server-2016-service-pack-1-sp1-released/" TargetMode="External"/><Relationship Id="rId2" Type="http://schemas.openxmlformats.org/officeDocument/2006/relationships/hyperlink" Target="https://blogs.microsoft.com/blog/2016/03/07/announcing-sql-server-on-linux/#sm.000018k6kgaqed3qrma1tvpatheu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Seven Awesome SQL Server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That You Can Use for Free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81191" y="5811669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71525">
              <a:tabLst>
                <a:tab pos="4916488" algn="ctr"/>
                <a:tab pos="10804525" algn="r"/>
              </a:tabLst>
            </a:pPr>
            <a:r>
              <a:rPr lang="en-US" dirty="0">
                <a:solidFill>
                  <a:schemeClr val="bg1"/>
                </a:solidFill>
              </a:rPr>
              <a:t>Allison Benneth	Allison@sqltran.org	sqltran.org</a:t>
            </a:r>
          </a:p>
        </p:txBody>
      </p:sp>
    </p:spTree>
    <p:extLst>
      <p:ext uri="{BB962C8B-B14F-4D97-AF65-F5344CB8AC3E}">
        <p14:creationId xmlns:p14="http://schemas.microsoft.com/office/powerpoint/2010/main" val="209573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Filestream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91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Columnstore</a:t>
            </a:r>
            <a:r>
              <a:rPr lang="en-US" dirty="0">
                <a:solidFill>
                  <a:srgbClr val="FF0000"/>
                </a:solidFill>
              </a:rPr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1663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792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with temporal tables to enable quick archival capability</a:t>
            </a:r>
          </a:p>
        </p:txBody>
      </p:sp>
    </p:spTree>
    <p:extLst>
      <p:ext uri="{BB962C8B-B14F-4D97-AF65-F5344CB8AC3E}">
        <p14:creationId xmlns:p14="http://schemas.microsoft.com/office/powerpoint/2010/main" val="1885707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3072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In-Memory OLTP (</a:t>
            </a:r>
            <a:r>
              <a:rPr lang="en-US" dirty="0" err="1">
                <a:solidFill>
                  <a:srgbClr val="FF0000"/>
                </a:solidFill>
              </a:rPr>
              <a:t>Hekaton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2465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2016 Express Edition download</a:t>
            </a:r>
          </a:p>
          <a:p>
            <a:pPr marL="324000" lvl="1" indent="0">
              <a:buNone/>
            </a:pPr>
            <a:r>
              <a:rPr lang="en-US">
                <a:hlinkClick r:id="rId2"/>
              </a:rPr>
              <a:t>https://www.microsoft.com/en-us/download/details.aspx?id=52679</a:t>
            </a:r>
            <a:endParaRPr lang="en-US"/>
          </a:p>
          <a:p>
            <a:pPr marL="3240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6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Editions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273136"/>
              </p:ext>
            </p:extLst>
          </p:nvPr>
        </p:nvGraphicFramePr>
        <p:xfrm>
          <a:off x="581025" y="2091798"/>
          <a:ext cx="110299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36225652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17382547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530102799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5405259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22649236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2707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7412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Enterprise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806900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Developer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575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Datacenter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614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Business</a:t>
                      </a:r>
                      <a:r>
                        <a:rPr lang="en-US" baseline="0" dirty="0"/>
                        <a:t> Intelligence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6213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4099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Workgroup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7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Web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24802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 with Advanced Services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87144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0CC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856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LocalDB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163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18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 Was a Game-Changer!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changed in 2016</a:t>
            </a:r>
          </a:p>
          <a:p>
            <a:pPr lvl="1"/>
            <a:r>
              <a:rPr lang="en-US" dirty="0"/>
              <a:t>March 7 – Microsoft announces SQL Server will be available on Linux in mid-2017</a:t>
            </a:r>
          </a:p>
          <a:p>
            <a:pPr marL="630000" lvl="2" indent="0">
              <a:buNone/>
            </a:pPr>
            <a:r>
              <a:rPr lang="en-US" dirty="0">
                <a:hlinkClick r:id="rId2"/>
              </a:rPr>
              <a:t>https://blogs.microsoft.com/blog/2016/03/07/announcing-sql-server-on-linux/#sm.000018k6kgaqed3qrma1tvpatheun</a:t>
            </a:r>
            <a:endParaRPr lang="en-US" dirty="0"/>
          </a:p>
          <a:p>
            <a:pPr lvl="1"/>
            <a:r>
              <a:rPr lang="en-US" dirty="0"/>
              <a:t>June 1 – SQL Server 2016 is released</a:t>
            </a:r>
          </a:p>
          <a:p>
            <a:pPr lvl="1"/>
            <a:r>
              <a:rPr lang="en-US" dirty="0"/>
              <a:t>November 16 – Service Pack 1 is released</a:t>
            </a:r>
          </a:p>
          <a:p>
            <a:pPr lvl="2"/>
            <a:r>
              <a:rPr lang="en-US" dirty="0"/>
              <a:t>Many formerly Enterprise Edition features are moved into lower SKUs</a:t>
            </a:r>
          </a:p>
          <a:p>
            <a:pPr lvl="2"/>
            <a:r>
              <a:rPr lang="en-US" dirty="0"/>
              <a:t>Including Express Edition and </a:t>
            </a:r>
            <a:r>
              <a:rPr lang="en-US" dirty="0" err="1"/>
              <a:t>LocalDB</a:t>
            </a:r>
            <a:r>
              <a:rPr lang="en-US" dirty="0"/>
              <a:t>!</a:t>
            </a:r>
          </a:p>
          <a:p>
            <a:pPr marL="972000" lvl="3" indent="0">
              <a:buNone/>
            </a:pPr>
            <a:r>
              <a:rPr lang="en-US" sz="1400" dirty="0">
                <a:hlinkClick r:id="rId3"/>
              </a:rPr>
              <a:t>https://blogs.msdn.microsoft.com/sqlreleaseservices/sql-server-2016-service-pack-1-sp1-released/</a:t>
            </a:r>
            <a:endParaRPr lang="en-US" sz="1400" dirty="0"/>
          </a:p>
          <a:p>
            <a:pPr marL="6300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5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in Express Edition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r>
              <a:rPr lang="en-US" dirty="0"/>
              <a:t>SQL 2016 RTM</a:t>
            </a:r>
          </a:p>
          <a:p>
            <a:pPr lvl="1"/>
            <a:r>
              <a:rPr lang="en-US" dirty="0"/>
              <a:t>Stretch DB</a:t>
            </a:r>
          </a:p>
          <a:p>
            <a:pPr lvl="1"/>
            <a:r>
              <a:rPr lang="en-US" dirty="0"/>
              <a:t>Query Store</a:t>
            </a:r>
          </a:p>
          <a:p>
            <a:pPr lvl="1"/>
            <a:r>
              <a:rPr lang="en-US" dirty="0"/>
              <a:t>JSON support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SQL 2016 Service Pack 1</a:t>
            </a:r>
          </a:p>
          <a:p>
            <a:pPr lvl="1"/>
            <a:r>
              <a:rPr lang="en-US" dirty="0"/>
              <a:t>In-Memory Tables</a:t>
            </a:r>
          </a:p>
          <a:p>
            <a:pPr lvl="1"/>
            <a:r>
              <a:rPr lang="en-US" dirty="0" err="1"/>
              <a:t>Columnstore</a:t>
            </a:r>
            <a:endParaRPr lang="en-US" dirty="0"/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Data compression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pPr lvl="1"/>
            <a:r>
              <a:rPr lang="en-US" dirty="0"/>
              <a:t>Dynamic data masking</a:t>
            </a:r>
          </a:p>
          <a:p>
            <a:pPr lvl="1"/>
            <a:r>
              <a:rPr lang="en-US" dirty="0"/>
              <a:t>Auditing</a:t>
            </a:r>
          </a:p>
          <a:p>
            <a:pPr lvl="1"/>
            <a:r>
              <a:rPr lang="en-US" dirty="0" err="1"/>
              <a:t>Polybase</a:t>
            </a:r>
            <a:r>
              <a:rPr lang="en-US" dirty="0"/>
              <a:t> (compute node)</a:t>
            </a:r>
          </a:p>
          <a:p>
            <a:pPr lvl="1"/>
            <a:r>
              <a:rPr lang="en-US" dirty="0"/>
              <a:t>Additional FILESTREAM support</a:t>
            </a:r>
          </a:p>
        </p:txBody>
      </p:sp>
    </p:spTree>
    <p:extLst>
      <p:ext uri="{BB962C8B-B14F-4D97-AF65-F5344CB8AC3E}">
        <p14:creationId xmlns:p14="http://schemas.microsoft.com/office/powerpoint/2010/main" val="152107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on Express Edition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5285232" cy="4462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One CPU / four cores – per instance</a:t>
            </a:r>
          </a:p>
          <a:p>
            <a:pPr lvl="1"/>
            <a:r>
              <a:rPr lang="en-US" dirty="0"/>
              <a:t>1.4 GB RAM (buffer pool) – per instance</a:t>
            </a:r>
          </a:p>
          <a:p>
            <a:pPr lvl="1"/>
            <a:r>
              <a:rPr lang="en-US" dirty="0"/>
              <a:t>350 MB for in-memory tables – per instance, not counted toward buffer pool limit – single-threaded only</a:t>
            </a:r>
          </a:p>
          <a:p>
            <a:pPr lvl="1"/>
            <a:r>
              <a:rPr lang="en-US" dirty="0"/>
              <a:t>350 MB for </a:t>
            </a:r>
            <a:r>
              <a:rPr lang="en-US" dirty="0" err="1"/>
              <a:t>columnstore</a:t>
            </a:r>
            <a:r>
              <a:rPr lang="en-US" dirty="0"/>
              <a:t> data – per database, not counted toward buffer pool limit – single-threaded only</a:t>
            </a:r>
          </a:p>
          <a:p>
            <a:r>
              <a:rPr lang="en-US" dirty="0"/>
              <a:t>Functionality</a:t>
            </a:r>
          </a:p>
          <a:p>
            <a:pPr lvl="1"/>
            <a:r>
              <a:rPr lang="en-US" dirty="0"/>
              <a:t>10 GB per database</a:t>
            </a:r>
          </a:p>
          <a:p>
            <a:pPr lvl="1"/>
            <a:r>
              <a:rPr lang="en-US" dirty="0"/>
              <a:t>No SQL Agent (service installed, but cannot be started)</a:t>
            </a:r>
          </a:p>
          <a:p>
            <a:pPr lvl="2"/>
            <a:r>
              <a:rPr lang="en-US" dirty="0"/>
              <a:t>Schedule backups and other jobs via another SQL Agent or OS scheduler (</a:t>
            </a:r>
            <a:r>
              <a:rPr lang="en-US" dirty="0" err="1"/>
              <a:t>sqlcmd</a:t>
            </a:r>
            <a:r>
              <a:rPr lang="en-US" dirty="0"/>
              <a:t> or PowerShell)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9048" y="2180496"/>
            <a:ext cx="5285232" cy="4462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Overcomeable</a:t>
            </a:r>
            <a:r>
              <a:rPr lang="en-US" dirty="0"/>
              <a:t> Limitations</a:t>
            </a:r>
          </a:p>
          <a:p>
            <a:pPr lvl="1"/>
            <a:r>
              <a:rPr lang="en-US" dirty="0"/>
              <a:t>No TCP/IP by default; be sure to enable it</a:t>
            </a:r>
          </a:p>
          <a:p>
            <a:r>
              <a:rPr lang="en-US" dirty="0"/>
              <a:t>Feature Limitations</a:t>
            </a:r>
          </a:p>
          <a:p>
            <a:pPr lvl="1"/>
            <a:r>
              <a:rPr lang="en-US" dirty="0"/>
              <a:t>Availability Groups</a:t>
            </a:r>
          </a:p>
          <a:p>
            <a:pPr lvl="1"/>
            <a:r>
              <a:rPr lang="en-US" dirty="0"/>
              <a:t>Mirroring</a:t>
            </a:r>
          </a:p>
          <a:p>
            <a:pPr lvl="1"/>
            <a:r>
              <a:rPr lang="en-US" dirty="0" err="1"/>
              <a:t>Polybase</a:t>
            </a:r>
            <a:r>
              <a:rPr lang="en-US" dirty="0"/>
              <a:t> (head node)</a:t>
            </a:r>
          </a:p>
          <a:p>
            <a:pPr lvl="1"/>
            <a:r>
              <a:rPr lang="en-US" dirty="0"/>
              <a:t>No SSIS, SSAS, etc.</a:t>
            </a:r>
          </a:p>
          <a:p>
            <a:pPr lvl="1"/>
            <a:r>
              <a:rPr lang="en-US" dirty="0"/>
              <a:t>SSRS with Express with Advanced Services</a:t>
            </a:r>
          </a:p>
        </p:txBody>
      </p:sp>
    </p:spTree>
    <p:extLst>
      <p:ext uri="{BB962C8B-B14F-4D97-AF65-F5344CB8AC3E}">
        <p14:creationId xmlns:p14="http://schemas.microsoft.com/office/powerpoint/2010/main" val="218295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32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07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289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8799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10245</TotalTime>
  <Words>591</Words>
  <Application>Microsoft Office PowerPoint</Application>
  <PresentationFormat>Widescreen</PresentationFormat>
  <Paragraphs>169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Gill Sans MT</vt:lpstr>
      <vt:lpstr>Wingdings 2</vt:lpstr>
      <vt:lpstr>Dividend</vt:lpstr>
      <vt:lpstr>Seven Awesome SQL Server Features</vt:lpstr>
      <vt:lpstr>SQL Server Editions</vt:lpstr>
      <vt:lpstr>2016 Was a Game-Changer!</vt:lpstr>
      <vt:lpstr>New Features in Express Edition</vt:lpstr>
      <vt:lpstr>Limitations on Express Edition</vt:lpstr>
      <vt:lpstr>SQL Server Features</vt:lpstr>
      <vt:lpstr>Row-Level Security</vt:lpstr>
      <vt:lpstr>SQL Server Features</vt:lpstr>
      <vt:lpstr>SQL Server Features</vt:lpstr>
      <vt:lpstr>SQL Server Features</vt:lpstr>
      <vt:lpstr>SQL Server Features</vt:lpstr>
      <vt:lpstr>SQL Server Features</vt:lpstr>
      <vt:lpstr>Partitioning</vt:lpstr>
      <vt:lpstr>SQL Server Features</vt:lpstr>
      <vt:lpstr>SQL Server Features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Seven Awesome SQL Server Features</dc:title>
  <dc:creator>Allison Benneth</dc:creator>
  <cp:lastModifiedBy>Allison Benneth</cp:lastModifiedBy>
  <cp:revision>35</cp:revision>
  <dcterms:created xsi:type="dcterms:W3CDTF">2016-11-30T16:05:46Z</dcterms:created>
  <dcterms:modified xsi:type="dcterms:W3CDTF">2017-02-14T21:17:53Z</dcterms:modified>
</cp:coreProperties>
</file>