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40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307" r:id="rId9"/>
    <p:sldId id="262" r:id="rId10"/>
    <p:sldId id="263" r:id="rId11"/>
    <p:sldId id="277" r:id="rId12"/>
    <p:sldId id="293" r:id="rId13"/>
    <p:sldId id="304" r:id="rId14"/>
    <p:sldId id="273" r:id="rId15"/>
    <p:sldId id="275" r:id="rId16"/>
    <p:sldId id="274" r:id="rId17"/>
    <p:sldId id="294" r:id="rId18"/>
    <p:sldId id="276" r:id="rId19"/>
    <p:sldId id="299" r:id="rId20"/>
    <p:sldId id="295" r:id="rId21"/>
    <p:sldId id="279" r:id="rId22"/>
    <p:sldId id="300" r:id="rId23"/>
    <p:sldId id="283" r:id="rId24"/>
    <p:sldId id="281" r:id="rId25"/>
    <p:sldId id="305" r:id="rId26"/>
    <p:sldId id="296" r:id="rId27"/>
    <p:sldId id="285" r:id="rId28"/>
    <p:sldId id="306" r:id="rId29"/>
    <p:sldId id="301" r:id="rId30"/>
    <p:sldId id="297" r:id="rId31"/>
    <p:sldId id="282" r:id="rId32"/>
    <p:sldId id="286" r:id="rId33"/>
    <p:sldId id="287" r:id="rId34"/>
    <p:sldId id="302" r:id="rId35"/>
    <p:sldId id="298" r:id="rId36"/>
    <p:sldId id="291" r:id="rId37"/>
    <p:sldId id="303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32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92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0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2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Applies at the column level</a:t>
            </a:r>
          </a:p>
          <a:p>
            <a:r>
              <a:rPr lang="en-US" sz="2800" dirty="0" smtClean="0"/>
              <a:t>SQL Server box never sees data in unencrypted form (both at-rest and in-transit)</a:t>
            </a:r>
          </a:p>
          <a:p>
            <a:pPr lvl="1"/>
            <a:r>
              <a:rPr lang="en-US" sz="2400" dirty="0" smtClean="0"/>
              <a:t>Encrypted columns are stored (and transmitted) as </a:t>
            </a:r>
            <a:r>
              <a:rPr lang="en-US" sz="2400" dirty="0" err="1" smtClean="0"/>
              <a:t>varbinary</a:t>
            </a:r>
            <a:r>
              <a:rPr lang="en-US" sz="2400" dirty="0" smtClean="0"/>
              <a:t> behind the scenes</a:t>
            </a:r>
          </a:p>
          <a:p>
            <a:r>
              <a:rPr lang="en-US" sz="2800" dirty="0" smtClean="0"/>
              <a:t>Certificate is generated on client machine and shared with other </a:t>
            </a:r>
            <a:r>
              <a:rPr lang="en-US" sz="2800" dirty="0" smtClean="0"/>
              <a:t>clients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Encryption </a:t>
            </a:r>
            <a:r>
              <a:rPr lang="en-US" sz="2800" dirty="0" smtClean="0"/>
              <a:t>can be random or deterministic (required if column is indexed or used in a join)</a:t>
            </a:r>
          </a:p>
          <a:p>
            <a:r>
              <a:rPr lang="en-US" sz="2800" dirty="0" smtClean="0"/>
              <a:t>Requires a change to the connection string in </a:t>
            </a:r>
            <a:r>
              <a:rPr lang="en-US" sz="2800" dirty="0"/>
              <a:t>the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sz="2800" dirty="0" smtClean="0"/>
              <a:t>Queries must be parameterized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" y="1744337"/>
            <a:ext cx="9760846" cy="43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size bloat, especially for smaller data types</a:t>
            </a:r>
          </a:p>
          <a:p>
            <a:r>
              <a:rPr lang="en-US" sz="2800" dirty="0" smtClean="0"/>
              <a:t>Adds considerable difficulty troubleshooting in tools like SSMS</a:t>
            </a:r>
          </a:p>
          <a:p>
            <a:r>
              <a:rPr lang="en-US" sz="2800" dirty="0" smtClean="0"/>
              <a:t>String columns must have a BIN collation – they won’t sort by traditional SQL rules</a:t>
            </a:r>
          </a:p>
          <a:p>
            <a:r>
              <a:rPr lang="en-US" sz="2800" dirty="0" smtClean="0"/>
              <a:t>Extra round trips to determine metadata, retrieve keys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Provides a </a:t>
            </a:r>
            <a:r>
              <a:rPr lang="en-US" sz="2400" dirty="0" err="1" smtClean="0"/>
              <a:t>transactionally</a:t>
            </a:r>
            <a:r>
              <a:rPr lang="en-US" sz="2400" dirty="0" smtClean="0"/>
              <a:t> consistent, read-only point-in-time view of a database</a:t>
            </a:r>
          </a:p>
          <a:p>
            <a:r>
              <a:rPr lang="en-US" sz="2400" dirty="0" smtClean="0"/>
              <a:t>Can take multiple snapshots at different points on the same database</a:t>
            </a:r>
          </a:p>
          <a:p>
            <a:r>
              <a:rPr lang="en-US" sz="2400" dirty="0" smtClean="0"/>
              <a:t>Useful for stable reporting against a transactional system</a:t>
            </a:r>
          </a:p>
          <a:p>
            <a:r>
              <a:rPr lang="en-US" sz="2400" dirty="0" smtClean="0"/>
              <a:t>Can be used to revert to a previous database state</a:t>
            </a:r>
          </a:p>
          <a:p>
            <a:pPr lvl="1"/>
            <a:r>
              <a:rPr lang="en-US" sz="2000" dirty="0" smtClean="0"/>
              <a:t>Failed upgrade / administrative tasks</a:t>
            </a:r>
          </a:p>
          <a:p>
            <a:pPr lvl="1"/>
            <a:r>
              <a:rPr lang="en-US" sz="2000" dirty="0" smtClean="0"/>
              <a:t>QA cycles</a:t>
            </a:r>
          </a:p>
          <a:p>
            <a:r>
              <a:rPr lang="en-US" sz="2400" dirty="0" smtClean="0"/>
              <a:t>Resources required dependent mostly on how much underlying database is changed</a:t>
            </a:r>
          </a:p>
          <a:p>
            <a:r>
              <a:rPr lang="en-US" sz="2400" dirty="0" smtClean="0"/>
              <a:t>Absolutely, positively not a substitute for proper backups!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applications / databases inherently contain a temporal element</a:t>
            </a:r>
          </a:p>
          <a:p>
            <a:r>
              <a:rPr lang="en-US" sz="2800" dirty="0" smtClean="0"/>
              <a:t>If temporal components are tracked, traditionally done with triggers or change detection</a:t>
            </a:r>
          </a:p>
          <a:p>
            <a:r>
              <a:rPr lang="en-US" sz="2800" dirty="0" smtClean="0"/>
              <a:t>Temporal tables handle tracking automatically</a:t>
            </a:r>
          </a:p>
          <a:p>
            <a:r>
              <a:rPr lang="en-US" sz="2800" dirty="0" smtClean="0"/>
              <a:t>Allows greatly simplified point-in-time querying</a:t>
            </a:r>
          </a:p>
          <a:p>
            <a:r>
              <a:rPr lang="en-US" sz="2800" dirty="0" smtClean="0"/>
              <a:t>Requires additional columns on source table and requires history table</a:t>
            </a:r>
          </a:p>
          <a:p>
            <a:r>
              <a:rPr lang="en-US" sz="2800" dirty="0" smtClean="0"/>
              <a:t>Schema changes in source table are reflected in the history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Temporal </a:t>
                      </a:r>
                      <a:r>
                        <a:rPr lang="en-US" sz="2400" dirty="0" smtClean="0"/>
                        <a:t>querying: 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in time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history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Between (‘start’ &lt;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&gt;=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From (‘start’ &lt;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Contained in (‘start’ &lt;=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&gt;=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/>
              <a:t>Insert operations – no difference than non-temporal tables</a:t>
            </a:r>
          </a:p>
          <a:p>
            <a:pPr lvl="1"/>
            <a:r>
              <a:rPr lang="en-US" sz="2400" dirty="0" smtClean="0"/>
              <a:t>Update operations – overhead due to writes to both source and history tables</a:t>
            </a:r>
          </a:p>
          <a:p>
            <a:pPr lvl="1"/>
            <a:r>
              <a:rPr lang="en-US" sz="2400" dirty="0" smtClean="0"/>
              <a:t>Read operations – Default clustered index on history table usually not helpful – consider changing </a:t>
            </a:r>
            <a:r>
              <a:rPr lang="en-US" sz="2400" dirty="0" smtClean="0"/>
              <a:t>it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Beware </a:t>
            </a:r>
            <a:r>
              <a:rPr lang="en-US" sz="2800" dirty="0" smtClean="0"/>
              <a:t>of v1 limitations!</a:t>
            </a:r>
          </a:p>
          <a:p>
            <a:pPr lvl="1"/>
            <a:r>
              <a:rPr lang="en-US" sz="2400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 smtClean="0"/>
              <a:t>Cannot add a non-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column to the source table</a:t>
            </a:r>
          </a:p>
          <a:p>
            <a:pPr lvl="1"/>
            <a:r>
              <a:rPr lang="en-US" sz="2400" dirty="0" smtClean="0"/>
              <a:t>Pruning history is an offline 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Traditional indexes are row-based copies of selected columns in table</a:t>
            </a:r>
          </a:p>
          <a:p>
            <a:r>
              <a:rPr lang="en-US" sz="2800" dirty="0" err="1" smtClean="0"/>
              <a:t>Columnstore</a:t>
            </a:r>
            <a:r>
              <a:rPr lang="en-US" sz="2800" dirty="0" smtClean="0"/>
              <a:t> turns this around and orders the index by column</a:t>
            </a:r>
          </a:p>
          <a:p>
            <a:r>
              <a:rPr lang="en-US" sz="2800" dirty="0" smtClean="0"/>
              <a:t>Can be the entire table (clustered index) or a subset of columns (</a:t>
            </a:r>
            <a:r>
              <a:rPr lang="en-US" sz="2800" dirty="0" err="1" smtClean="0"/>
              <a:t>nonclustered</a:t>
            </a:r>
            <a:r>
              <a:rPr lang="en-US" sz="2800" dirty="0" smtClean="0"/>
              <a:t> index)</a:t>
            </a:r>
          </a:p>
          <a:p>
            <a:r>
              <a:rPr lang="en-US" sz="2800" dirty="0" smtClean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Previous versions of SQL Server imposed limitations, but SQL Server 2016 removes many of these limits</a:t>
            </a:r>
          </a:p>
          <a:p>
            <a:r>
              <a:rPr lang="en-US" sz="2800" dirty="0" smtClean="0"/>
              <a:t>Particularly useful for warehouse / analytic queries</a:t>
            </a:r>
          </a:p>
          <a:p>
            <a:pPr lvl="1"/>
            <a:r>
              <a:rPr lang="en-US" sz="2400" dirty="0" smtClean="0"/>
              <a:t>However performance usually degrades for OLTP workloads</a:t>
            </a:r>
          </a:p>
          <a:p>
            <a:r>
              <a:rPr lang="en-US" sz="2800" dirty="0" smtClean="0"/>
              <a:t>Much of performance benefit derives from high compression of </a:t>
            </a:r>
            <a:r>
              <a:rPr lang="en-US" sz="2800" dirty="0" err="1" smtClean="0"/>
              <a:t>columnstore</a:t>
            </a:r>
            <a:r>
              <a:rPr lang="en-US" sz="2800" dirty="0" smtClean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 smtClean="0"/>
              <a:t>June </a:t>
            </a:r>
            <a:r>
              <a:rPr lang="en-US" sz="2400" dirty="0"/>
              <a:t>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 smtClean="0"/>
              <a:t>Differentiation </a:t>
            </a:r>
            <a:r>
              <a:rPr lang="en-US" sz="2000" dirty="0"/>
              <a:t>by scale, not by </a:t>
            </a:r>
            <a:r>
              <a:rPr lang="en-US" sz="2000" dirty="0" smtClean="0"/>
              <a:t>feature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 smtClean="0"/>
              <a:t>Spread table data across multiple B-trees</a:t>
            </a:r>
          </a:p>
          <a:p>
            <a:r>
              <a:rPr lang="en-US" sz="2800" dirty="0" smtClean="0"/>
              <a:t>For example, place older data on slower, cheaper storage</a:t>
            </a:r>
          </a:p>
          <a:p>
            <a:r>
              <a:rPr lang="en-US" sz="2800" dirty="0" smtClean="0"/>
              <a:t>Usually for very large data sets, but has other purposes</a:t>
            </a:r>
          </a:p>
          <a:p>
            <a:r>
              <a:rPr lang="en-US" sz="2800" dirty="0" smtClean="0"/>
              <a:t>Separation defined by a “partitioning function” and a “partitioning scheme”</a:t>
            </a:r>
          </a:p>
          <a:p>
            <a:pPr lvl="1"/>
            <a:r>
              <a:rPr lang="en-US" sz="2400" dirty="0" smtClean="0"/>
              <a:t>Range LEFT (think of as &gt;=)</a:t>
            </a:r>
          </a:p>
          <a:p>
            <a:pPr lvl="1"/>
            <a:r>
              <a:rPr lang="en-US" sz="2400" dirty="0" smtClean="0"/>
              <a:t>Range RIGHT (think of as </a:t>
            </a:r>
            <a:r>
              <a:rPr lang="en-US" sz="2400" dirty="0" smtClean="0"/>
              <a:t>&lt;)</a:t>
            </a:r>
          </a:p>
          <a:p>
            <a:r>
              <a:rPr lang="en-US" sz="2800" dirty="0" smtClean="0"/>
              <a:t>Another use: combine </a:t>
            </a:r>
            <a:r>
              <a:rPr lang="en-US" sz="2800" dirty="0"/>
              <a:t>with temporal tables to enable quick archival </a:t>
            </a:r>
            <a:r>
              <a:rPr lang="en-US" sz="2800" dirty="0" smtClean="0"/>
              <a:t>capability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SQL Server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SQL Server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https://www.microsoft.com/en-us/download/details.aspx?id=52679</a:t>
            </a:r>
            <a:endParaRPr lang="en-US" sz="2000" dirty="0"/>
          </a:p>
          <a:p>
            <a:pPr marL="324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Overcomeable</a:t>
            </a:r>
            <a:r>
              <a:rPr lang="en-US" sz="2800" dirty="0" smtClean="0"/>
              <a:t> Limitations</a:t>
            </a:r>
            <a:endParaRPr lang="en-US" sz="2800" dirty="0"/>
          </a:p>
          <a:p>
            <a:pPr lvl="1"/>
            <a:r>
              <a:rPr lang="en-US" sz="2400" dirty="0" smtClean="0"/>
              <a:t>No TCP/IP by default; be sure to enable it</a:t>
            </a:r>
            <a:endParaRPr lang="en-US" sz="2400" dirty="0"/>
          </a:p>
          <a:p>
            <a:r>
              <a:rPr lang="en-US" sz="2800" dirty="0" smtClean="0"/>
              <a:t>Feature Limitations</a:t>
            </a:r>
            <a:endParaRPr lang="en-US" sz="2800" dirty="0"/>
          </a:p>
          <a:p>
            <a:pPr lvl="1"/>
            <a:r>
              <a:rPr lang="en-US" sz="2400" dirty="0" smtClean="0"/>
              <a:t>Availability Groups</a:t>
            </a:r>
            <a:endParaRPr lang="en-US" sz="2400" dirty="0"/>
          </a:p>
          <a:p>
            <a:pPr lvl="1"/>
            <a:r>
              <a:rPr lang="en-US" sz="2400" dirty="0" smtClean="0"/>
              <a:t>Mirroring</a:t>
            </a:r>
          </a:p>
          <a:p>
            <a:pPr lvl="1"/>
            <a:r>
              <a:rPr lang="en-US" sz="2400" dirty="0" err="1" smtClean="0"/>
              <a:t>Polybase</a:t>
            </a:r>
            <a:r>
              <a:rPr lang="en-US" sz="2400" dirty="0" smtClean="0"/>
              <a:t> (head node)</a:t>
            </a:r>
          </a:p>
          <a:p>
            <a:pPr lvl="1"/>
            <a:r>
              <a:rPr lang="en-US" sz="2400" dirty="0" smtClean="0"/>
              <a:t>No SSIS, SSAS, R Server, etc.</a:t>
            </a:r>
          </a:p>
          <a:p>
            <a:pPr lvl="1"/>
            <a:r>
              <a:rPr lang="en-US" sz="2400" dirty="0" smtClean="0"/>
              <a:t>SSRS with “Express with Advanced Services”</a:t>
            </a:r>
            <a:endParaRPr lang="en-US" sz="2400" dirty="0"/>
          </a:p>
          <a:p>
            <a:r>
              <a:rPr lang="en-US" sz="2800" dirty="0" smtClean="0"/>
              <a:t>Beware! Mandatory telemetry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Bug fixes specific to a SQL Server version and service pack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ypically issued by Microsoft about every two months</a:t>
            </a:r>
          </a:p>
          <a:p>
            <a:r>
              <a:rPr lang="en-US" sz="2800" dirty="0" smtClean="0"/>
              <a:t>Are “cumulative,” so only need the most recent update</a:t>
            </a:r>
          </a:p>
          <a:p>
            <a:r>
              <a:rPr lang="en-US" sz="2800" dirty="0" smtClean="0"/>
              <a:t>Since SP1 contained new functionality, particularly import to apply</a:t>
            </a:r>
          </a:p>
          <a:p>
            <a:r>
              <a:rPr lang="en-US" sz="2800" dirty="0" smtClean="0"/>
              <a:t>Recent CUs go through more rigorous testing; MS recommends applying them by default</a:t>
            </a:r>
          </a:p>
          <a:p>
            <a:r>
              <a:rPr lang="en-US" sz="2800" dirty="0" smtClean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Until April 19, simply referred to as </a:t>
            </a:r>
            <a:r>
              <a:rPr lang="en-US" sz="2800" dirty="0" err="1" smtClean="0"/>
              <a:t>vNext</a:t>
            </a:r>
            <a:endParaRPr lang="en-US" sz="2800" dirty="0" smtClean="0"/>
          </a:p>
          <a:p>
            <a:r>
              <a:rPr lang="en-US" sz="2800" dirty="0" smtClean="0"/>
              <a:t>Current on CTP 2.0 (6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preview version)</a:t>
            </a:r>
          </a:p>
          <a:p>
            <a:pPr lvl="1"/>
            <a:r>
              <a:rPr lang="en-US" sz="2600" dirty="0" smtClean="0"/>
              <a:t>(SQL Server 2016 had 10 preview versions)</a:t>
            </a:r>
          </a:p>
          <a:p>
            <a:r>
              <a:rPr lang="en-US" sz="2800" dirty="0" smtClean="0"/>
              <a:t>No release date announced as of yet</a:t>
            </a:r>
          </a:p>
          <a:p>
            <a:r>
              <a:rPr lang="en-US" sz="2800" dirty="0" smtClean="0"/>
              <a:t>No edition announcements as of yet</a:t>
            </a:r>
          </a:p>
          <a:p>
            <a:r>
              <a:rPr lang="en-US" sz="2800" dirty="0" smtClean="0"/>
              <a:t>New features: availability on Linux, Python integration, </a:t>
            </a:r>
            <a:r>
              <a:rPr lang="en-US" sz="2800" smtClean="0"/>
              <a:t>adaptive query plans, graph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74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50994</TotalTime>
  <Words>1720</Words>
  <Application>Microsoft Office PowerPoint</Application>
  <PresentationFormat>Widescreen</PresentationFormat>
  <Paragraphs>285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2017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106</cp:revision>
  <dcterms:created xsi:type="dcterms:W3CDTF">2016-11-30T16:05:46Z</dcterms:created>
  <dcterms:modified xsi:type="dcterms:W3CDTF">2017-04-27T18:06:26Z</dcterms:modified>
</cp:coreProperties>
</file>