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41"/>
  </p:notesMasterIdLst>
  <p:sldIdLst>
    <p:sldId id="256" r:id="rId2"/>
    <p:sldId id="257" r:id="rId3"/>
    <p:sldId id="259" r:id="rId4"/>
    <p:sldId id="272" r:id="rId5"/>
    <p:sldId id="261" r:id="rId6"/>
    <p:sldId id="292" r:id="rId7"/>
    <p:sldId id="284" r:id="rId8"/>
    <p:sldId id="307" r:id="rId9"/>
    <p:sldId id="262" r:id="rId10"/>
    <p:sldId id="263" r:id="rId11"/>
    <p:sldId id="277" r:id="rId12"/>
    <p:sldId id="293" r:id="rId13"/>
    <p:sldId id="304" r:id="rId14"/>
    <p:sldId id="273" r:id="rId15"/>
    <p:sldId id="275" r:id="rId16"/>
    <p:sldId id="274" r:id="rId17"/>
    <p:sldId id="294" r:id="rId18"/>
    <p:sldId id="276" r:id="rId19"/>
    <p:sldId id="299" r:id="rId20"/>
    <p:sldId id="295" r:id="rId21"/>
    <p:sldId id="279" r:id="rId22"/>
    <p:sldId id="300" r:id="rId23"/>
    <p:sldId id="283" r:id="rId24"/>
    <p:sldId id="281" r:id="rId25"/>
    <p:sldId id="305" r:id="rId26"/>
    <p:sldId id="296" r:id="rId27"/>
    <p:sldId id="285" r:id="rId28"/>
    <p:sldId id="306" r:id="rId29"/>
    <p:sldId id="301" r:id="rId30"/>
    <p:sldId id="297" r:id="rId31"/>
    <p:sldId id="282" r:id="rId32"/>
    <p:sldId id="286" r:id="rId33"/>
    <p:sldId id="287" r:id="rId34"/>
    <p:sldId id="302" r:id="rId35"/>
    <p:sldId id="298" r:id="rId36"/>
    <p:sldId id="291" r:id="rId37"/>
    <p:sldId id="303" r:id="rId38"/>
    <p:sldId id="308" r:id="rId39"/>
    <p:sldId id="25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7E8"/>
    <a:srgbClr val="D0CC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75850" autoAdjust="0"/>
  </p:normalViewPr>
  <p:slideViewPr>
    <p:cSldViewPr snapToGrid="0">
      <p:cViewPr varScale="1">
        <p:scale>
          <a:sx n="80" d="100"/>
          <a:sy n="80" d="100"/>
        </p:scale>
        <p:origin x="9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240C7-B8B6-4D73-9667-9F7409B58D21}" type="datetimeFigureOut">
              <a:rPr lang="en-US" smtClean="0"/>
              <a:t>5/1/2017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05F6-219D-4122-80FA-D82FBBCA0869}" type="slidenum">
              <a:rPr lang="en-US" smtClean="0"/>
              <a:t>‹#›</a:t>
            </a:fld>
            <a:endParaRPr lang="en-US"/>
          </a:p>
        </p:txBody>
      </p:sp>
    </p:spTree>
    <p:extLst>
      <p:ext uri="{BB962C8B-B14F-4D97-AF65-F5344CB8AC3E}">
        <p14:creationId xmlns:p14="http://schemas.microsoft.com/office/powerpoint/2010/main" val="1135514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Licensing is complicated, particularly when factoring in virtualization and high availability.  For simplicity’s sake, consider a stand-alone physical system with 4 cores.  Based on MSRP, Enterprise Edition for SQL Server 2016 will cost about $28,500 and Standard Edition will be about $7,500 (but can be less if a small number of clients use the server).  Prices for Web edition are not published.  See https://www.microsoft.com/en-us/sql-server/sql-server-2016-pricing.</a:t>
            </a:r>
          </a:p>
        </p:txBody>
      </p:sp>
      <p:sp>
        <p:nvSpPr>
          <p:cNvPr id="4" name="Slide Number Placeholder 3"/>
          <p:cNvSpPr>
            <a:spLocks noGrp="1"/>
          </p:cNvSpPr>
          <p:nvPr>
            <p:ph type="sldNum" sz="quarter" idx="10"/>
          </p:nvPr>
        </p:nvSpPr>
        <p:spPr/>
        <p:txBody>
          <a:bodyPr/>
          <a:lstStyle/>
          <a:p>
            <a:fld id="{8B5705F6-219D-4122-80FA-D82FBBCA0869}" type="slidenum">
              <a:rPr lang="en-US" smtClean="0"/>
              <a:t>2</a:t>
            </a:fld>
            <a:endParaRPr lang="en-US"/>
          </a:p>
        </p:txBody>
      </p:sp>
    </p:spTree>
    <p:extLst>
      <p:ext uri="{BB962C8B-B14F-4D97-AF65-F5344CB8AC3E}">
        <p14:creationId xmlns:p14="http://schemas.microsoft.com/office/powerpoint/2010/main" val="325460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that won’t be discussed in this session:</a:t>
            </a:r>
          </a:p>
          <a:p>
            <a:pPr marL="171450" indent="-171450">
              <a:buFont typeface="Arial" panose="020B0604020202020204" pitchFamily="34" charset="0"/>
              <a:buChar char="•"/>
            </a:pPr>
            <a:r>
              <a:rPr lang="en-US" dirty="0" err="1"/>
              <a:t>StretchDB</a:t>
            </a:r>
            <a:r>
              <a:rPr lang="en-US" dirty="0"/>
              <a:t> – Selectively split a table between on premise and Azure.</a:t>
            </a:r>
          </a:p>
          <a:p>
            <a:pPr marL="171450" indent="-171450">
              <a:buFont typeface="Arial" panose="020B0604020202020204" pitchFamily="34" charset="0"/>
              <a:buChar char="•"/>
            </a:pPr>
            <a:r>
              <a:rPr lang="en-US" dirty="0"/>
              <a:t>Query Store – (More of a DBA feature) – Maintains performance-related info about individual queries for later analysis.</a:t>
            </a:r>
          </a:p>
          <a:p>
            <a:pPr marL="171450" indent="-171450">
              <a:buFont typeface="Arial" panose="020B0604020202020204" pitchFamily="34" charset="0"/>
              <a:buChar char="•"/>
            </a:pPr>
            <a:r>
              <a:rPr lang="en-US" dirty="0"/>
              <a:t>JSON support – Version 1 product, not very full featured.  Not a native datatype, unlike XML.  Mostly functions to support JSON.</a:t>
            </a:r>
          </a:p>
          <a:p>
            <a:pPr marL="171450" indent="-171450">
              <a:buFont typeface="Arial" panose="020B0604020202020204" pitchFamily="34" charset="0"/>
              <a:buChar char="•"/>
            </a:pPr>
            <a:r>
              <a:rPr lang="en-US" dirty="0"/>
              <a:t>DROP IF EXISTS</a:t>
            </a:r>
          </a:p>
          <a:p>
            <a:pPr marL="171450" indent="-171450">
              <a:buFont typeface="Arial" panose="020B0604020202020204" pitchFamily="34" charset="0"/>
              <a:buChar char="•"/>
            </a:pPr>
            <a:r>
              <a:rPr lang="en-US" dirty="0"/>
              <a:t>AT TIME ZONE</a:t>
            </a:r>
          </a:p>
          <a:p>
            <a:pPr marL="171450" indent="-171450">
              <a:buFont typeface="Arial" panose="020B0604020202020204" pitchFamily="34" charset="0"/>
              <a:buChar char="•"/>
            </a:pPr>
            <a:r>
              <a:rPr lang="en-US" dirty="0"/>
              <a:t>SESSION_CONTEXT</a:t>
            </a:r>
          </a:p>
          <a:p>
            <a:pPr marL="171450" indent="-171450">
              <a:buFont typeface="Arial" panose="020B0604020202020204" pitchFamily="34" charset="0"/>
              <a:buChar char="•"/>
            </a:pPr>
            <a:r>
              <a:rPr lang="en-US" dirty="0"/>
              <a:t>Data Compression – At the page level or at the row level.  Very useful given the 10GB limit.</a:t>
            </a:r>
          </a:p>
          <a:p>
            <a:pPr marL="171450" indent="-171450">
              <a:buFont typeface="Arial" panose="020B0604020202020204" pitchFamily="34" charset="0"/>
              <a:buChar char="•"/>
            </a:pPr>
            <a:r>
              <a:rPr lang="en-US" dirty="0"/>
              <a:t>Dynamic data masking – Applying a masking function to a column to render the data partially unreadable.</a:t>
            </a:r>
          </a:p>
          <a:p>
            <a:pPr marL="171450" indent="-171450">
              <a:buFont typeface="Arial" panose="020B0604020202020204" pitchFamily="34" charset="0"/>
              <a:buChar char="•"/>
            </a:pPr>
            <a:r>
              <a:rPr lang="en-US" dirty="0"/>
              <a:t>Auditing – Tracking when and who accesses or modifies data.  Not full-featured, but “fine-grained.”</a:t>
            </a:r>
          </a:p>
          <a:p>
            <a:pPr marL="171450" indent="-171450">
              <a:buFont typeface="Arial" panose="020B0604020202020204" pitchFamily="34" charset="0"/>
              <a:buChar char="•"/>
            </a:pPr>
            <a:r>
              <a:rPr lang="en-US" dirty="0" err="1"/>
              <a:t>Polybase</a:t>
            </a:r>
            <a:r>
              <a:rPr lang="en-US" dirty="0"/>
              <a:t> – Like Hadoop.  Requires Enterprise Edition for the head node, but any other edition can be used as a compute node.</a:t>
            </a:r>
          </a:p>
          <a:p>
            <a:pPr marL="171450" indent="-171450">
              <a:buFont typeface="Arial" panose="020B0604020202020204" pitchFamily="34" charset="0"/>
              <a:buChar char="•"/>
            </a:pPr>
            <a:r>
              <a:rPr lang="en-US" dirty="0"/>
              <a:t>FILESTREAM – Store BLOBs in a virtual file system managed by the RDBMS.</a:t>
            </a:r>
          </a:p>
          <a:p>
            <a:pPr marL="171450" indent="-171450">
              <a:buFont typeface="Arial" panose="020B0604020202020204" pitchFamily="34" charset="0"/>
              <a:buChar char="•"/>
            </a:pPr>
            <a:r>
              <a:rPr lang="en-US" dirty="0"/>
              <a:t>DBCC CLONEDATABASE – Make a copy of a database without data, but with all other objects, including statistics, intact.  Useful for performance testing query changes.</a:t>
            </a:r>
          </a:p>
        </p:txBody>
      </p:sp>
      <p:sp>
        <p:nvSpPr>
          <p:cNvPr id="4" name="Slide Number Placeholder 3"/>
          <p:cNvSpPr>
            <a:spLocks noGrp="1"/>
          </p:cNvSpPr>
          <p:nvPr>
            <p:ph type="sldNum" sz="quarter" idx="10"/>
          </p:nvPr>
        </p:nvSpPr>
        <p:spPr/>
        <p:txBody>
          <a:bodyPr/>
          <a:lstStyle/>
          <a:p>
            <a:fld id="{8B5705F6-219D-4122-80FA-D82FBBCA0869}" type="slidenum">
              <a:rPr lang="en-US" smtClean="0"/>
              <a:t>4</a:t>
            </a:fld>
            <a:endParaRPr lang="en-US"/>
          </a:p>
        </p:txBody>
      </p:sp>
    </p:spTree>
    <p:extLst>
      <p:ext uri="{BB962C8B-B14F-4D97-AF65-F5344CB8AC3E}">
        <p14:creationId xmlns:p14="http://schemas.microsoft.com/office/powerpoint/2010/main" val="638654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10</a:t>
            </a:fld>
            <a:endParaRPr lang="en-US"/>
          </a:p>
        </p:txBody>
      </p:sp>
    </p:spTree>
    <p:extLst>
      <p:ext uri="{BB962C8B-B14F-4D97-AF65-F5344CB8AC3E}">
        <p14:creationId xmlns:p14="http://schemas.microsoft.com/office/powerpoint/2010/main" val="2657200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DBAs</a:t>
            </a:r>
            <a:r>
              <a:rPr lang="en-US" baseline="0" dirty="0"/>
              <a:t> – myself included – don’t seem to like this feature.  It appears to be designed for hosted SQL environments where the people managing the databases aren’t fully trusted.</a:t>
            </a:r>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13</a:t>
            </a:fld>
            <a:endParaRPr lang="en-US"/>
          </a:p>
        </p:txBody>
      </p:sp>
    </p:spTree>
    <p:extLst>
      <p:ext uri="{BB962C8B-B14F-4D97-AF65-F5344CB8AC3E}">
        <p14:creationId xmlns:p14="http://schemas.microsoft.com/office/powerpoint/2010/main" val="450249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DBAs</a:t>
            </a:r>
            <a:r>
              <a:rPr lang="en-US" baseline="0" dirty="0"/>
              <a:t> – myself included – don’t seem to like this feature.  It appears to be designed for hosted SQL environments where the people managing the databases aren’t fully trusted.</a:t>
            </a:r>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14</a:t>
            </a:fld>
            <a:endParaRPr lang="en-US"/>
          </a:p>
        </p:txBody>
      </p:sp>
    </p:spTree>
    <p:extLst>
      <p:ext uri="{BB962C8B-B14F-4D97-AF65-F5344CB8AC3E}">
        <p14:creationId xmlns:p14="http://schemas.microsoft.com/office/powerpoint/2010/main" val="1468421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a:t>
            </a:r>
            <a:r>
              <a:rPr lang="en-US" baseline="0" dirty="0"/>
              <a:t> bloat: </a:t>
            </a:r>
            <a:r>
              <a:rPr lang="en-US" dirty="0"/>
              <a:t>Any input data type that is less than 16 bytes get stored as 65 bytes, so (for instance) an</a:t>
            </a:r>
            <a:r>
              <a:rPr lang="en-US" baseline="0" dirty="0"/>
              <a:t> integer value (4 bytes) is stored as 65 bytes, an overhead of 16+ fold!</a:t>
            </a:r>
          </a:p>
        </p:txBody>
      </p:sp>
      <p:sp>
        <p:nvSpPr>
          <p:cNvPr id="4" name="Slide Number Placeholder 3"/>
          <p:cNvSpPr>
            <a:spLocks noGrp="1"/>
          </p:cNvSpPr>
          <p:nvPr>
            <p:ph type="sldNum" sz="quarter" idx="10"/>
          </p:nvPr>
        </p:nvSpPr>
        <p:spPr/>
        <p:txBody>
          <a:bodyPr/>
          <a:lstStyle/>
          <a:p>
            <a:fld id="{8B5705F6-219D-4122-80FA-D82FBBCA0869}" type="slidenum">
              <a:rPr lang="en-US" smtClean="0"/>
              <a:t>16</a:t>
            </a:fld>
            <a:endParaRPr lang="en-US"/>
          </a:p>
        </p:txBody>
      </p:sp>
    </p:spTree>
    <p:extLst>
      <p:ext uri="{BB962C8B-B14F-4D97-AF65-F5344CB8AC3E}">
        <p14:creationId xmlns:p14="http://schemas.microsoft.com/office/powerpoint/2010/main" val="2302691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assumptions for optimistic concurrency</a:t>
            </a:r>
            <a:r>
              <a:rPr lang="en-US" baseline="0" dirty="0"/>
              <a:t> aren’t accurate.  For example, two concurrent transactions may attempt to update the same row within the span of their transactions.</a:t>
            </a:r>
          </a:p>
          <a:p>
            <a:endParaRPr lang="en-US" baseline="0" dirty="0"/>
          </a:p>
          <a:p>
            <a:r>
              <a:rPr lang="en-US" dirty="0"/>
              <a:t>Application that execute against in-memory tables should</a:t>
            </a:r>
            <a:r>
              <a:rPr lang="en-US" baseline="0" dirty="0"/>
              <a:t> be aware of four specific error codes that may be generated out of SQL Server and be prepared to handle these gracefully.  Typically, developers will want to implement retry logic similar to deadlock handling.</a:t>
            </a:r>
          </a:p>
          <a:p>
            <a:endParaRPr lang="en-US" baseline="0" dirty="0"/>
          </a:p>
          <a:p>
            <a:r>
              <a:rPr lang="en-US" baseline="0" dirty="0"/>
              <a:t>However, be aware that when one of these errors is generated, the </a:t>
            </a:r>
            <a:r>
              <a:rPr lang="en-US" b="1" baseline="0" dirty="0"/>
              <a:t>entire transaction</a:t>
            </a:r>
            <a:r>
              <a:rPr lang="en-US" b="0" baseline="0" dirty="0"/>
              <a:t> is rolled back, so things become much more complicated when multi-statement transactions are in play.  Application that implement retry logic will have to replay the entire transaction!</a:t>
            </a:r>
            <a:endParaRPr lang="en-US" dirty="0"/>
          </a:p>
          <a:p>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38</a:t>
            </a:fld>
            <a:endParaRPr lang="en-US"/>
          </a:p>
        </p:txBody>
      </p:sp>
    </p:spTree>
    <p:extLst>
      <p:ext uri="{BB962C8B-B14F-4D97-AF65-F5344CB8AC3E}">
        <p14:creationId xmlns:p14="http://schemas.microsoft.com/office/powerpoint/2010/main" val="2263317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467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7215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6782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1239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4687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5315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10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088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194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52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395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236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63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756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214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5/1/2017</a:t>
            </a:fld>
            <a:endParaRPr lang="en-US" dirty="0"/>
          </a:p>
        </p:txBody>
      </p:sp>
    </p:spTree>
    <p:extLst>
      <p:ext uri="{BB962C8B-B14F-4D97-AF65-F5344CB8AC3E}">
        <p14:creationId xmlns:p14="http://schemas.microsoft.com/office/powerpoint/2010/main" val="366381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19922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s.msdn.microsoft.com/sqlreleaseservices/sql-server-2016-service-pack-1-sp1-released/" TargetMode="External"/><Relationship Id="rId2" Type="http://schemas.openxmlformats.org/officeDocument/2006/relationships/hyperlink" Target="https://blogs.microsoft.com/blog/2016/03/07/announcing-sql-server-on-linux/#sm.000018k6kgaqed3qrma1tvpatheu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microsoft.com/en-us/sql-server/sql-server-editions-expres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5035" y="1490134"/>
            <a:ext cx="7766936" cy="1646302"/>
          </a:xfrm>
        </p:spPr>
        <p:txBody>
          <a:bodyPr/>
          <a:lstStyle/>
          <a:p>
            <a:r>
              <a:rPr lang="en-US" dirty="0"/>
              <a:t>Seven Awesome SQL Server Features</a:t>
            </a:r>
          </a:p>
        </p:txBody>
      </p:sp>
      <p:sp>
        <p:nvSpPr>
          <p:cNvPr id="3" name="Subtitle 2"/>
          <p:cNvSpPr>
            <a:spLocks noGrp="1"/>
          </p:cNvSpPr>
          <p:nvPr>
            <p:ph type="subTitle" idx="1"/>
          </p:nvPr>
        </p:nvSpPr>
        <p:spPr>
          <a:xfrm>
            <a:off x="1495035" y="3136433"/>
            <a:ext cx="7766936" cy="1096899"/>
          </a:xfrm>
        </p:spPr>
        <p:txBody>
          <a:bodyPr>
            <a:normAutofit/>
          </a:bodyPr>
          <a:lstStyle/>
          <a:p>
            <a:r>
              <a:rPr lang="en-US" sz="2800" dirty="0">
                <a:solidFill>
                  <a:schemeClr val="accent1">
                    <a:lumMod val="50000"/>
                  </a:schemeClr>
                </a:solidFill>
              </a:rPr>
              <a:t>That You Can Use for Free</a:t>
            </a:r>
          </a:p>
        </p:txBody>
      </p:sp>
      <p:sp>
        <p:nvSpPr>
          <p:cNvPr id="4" name="Subtitle 2"/>
          <p:cNvSpPr txBox="1">
            <a:spLocks/>
          </p:cNvSpPr>
          <p:nvPr/>
        </p:nvSpPr>
        <p:spPr>
          <a:xfrm>
            <a:off x="581191" y="4728411"/>
            <a:ext cx="10993546" cy="1673579"/>
          </a:xfrm>
          <a:prstGeom prst="rect">
            <a:avLst/>
          </a:prstGeom>
        </p:spPr>
        <p:txBody>
          <a:bodyPr vert="horz" lIns="91440" tIns="45720" rIns="91440" bIns="45720" rtlCol="0" anchor="b" anchorCtr="0">
            <a:normAutofit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defTabSz="771525">
              <a:tabLst>
                <a:tab pos="4916488" algn="ctr"/>
                <a:tab pos="10804525" algn="r"/>
              </a:tabLst>
            </a:pPr>
            <a:r>
              <a:rPr lang="en-US" sz="2800" cap="none" dirty="0">
                <a:solidFill>
                  <a:schemeClr val="accent1">
                    <a:lumMod val="50000"/>
                  </a:schemeClr>
                </a:solidFill>
              </a:rPr>
              <a:t>Allison Benneth</a:t>
            </a:r>
          </a:p>
          <a:p>
            <a:pPr defTabSz="771525">
              <a:tabLst>
                <a:tab pos="5424488" algn="ctr"/>
                <a:tab pos="10804525" algn="r"/>
              </a:tabLst>
            </a:pPr>
            <a:r>
              <a:rPr lang="en-US" sz="2800" cap="none" dirty="0">
                <a:solidFill>
                  <a:schemeClr val="accent1">
                    <a:lumMod val="50000"/>
                  </a:schemeClr>
                </a:solidFill>
              </a:rPr>
              <a:t>Allison@sqltran.org</a:t>
            </a:r>
          </a:p>
          <a:p>
            <a:pPr defTabSz="771525">
              <a:tabLst>
                <a:tab pos="5424488" algn="ctr"/>
                <a:tab pos="10804525" algn="r"/>
              </a:tabLst>
            </a:pPr>
            <a:r>
              <a:rPr lang="en-US" sz="2800" cap="none" dirty="0">
                <a:solidFill>
                  <a:schemeClr val="accent1">
                    <a:lumMod val="50000"/>
                  </a:schemeClr>
                </a:solidFill>
              </a:rPr>
              <a:t>@</a:t>
            </a:r>
            <a:r>
              <a:rPr lang="en-US" sz="2800" cap="none" dirty="0" err="1">
                <a:solidFill>
                  <a:schemeClr val="accent1">
                    <a:lumMod val="50000"/>
                  </a:schemeClr>
                </a:solidFill>
              </a:rPr>
              <a:t>SQLTran</a:t>
            </a:r>
            <a:r>
              <a:rPr lang="en-US" sz="2800" cap="none" dirty="0">
                <a:solidFill>
                  <a:schemeClr val="accent1">
                    <a:lumMod val="50000"/>
                  </a:schemeClr>
                </a:solidFill>
              </a:rPr>
              <a:t>	www.sqltran.org</a:t>
            </a:r>
          </a:p>
        </p:txBody>
      </p:sp>
    </p:spTree>
    <p:extLst>
      <p:ext uri="{BB962C8B-B14F-4D97-AF65-F5344CB8AC3E}">
        <p14:creationId xmlns:p14="http://schemas.microsoft.com/office/powerpoint/2010/main" val="2095732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Row-Level Security</a:t>
            </a:r>
          </a:p>
        </p:txBody>
      </p:sp>
      <p:sp>
        <p:nvSpPr>
          <p:cNvPr id="3" name="Content Placeholder 2"/>
          <p:cNvSpPr>
            <a:spLocks noGrp="1"/>
          </p:cNvSpPr>
          <p:nvPr>
            <p:ph idx="1"/>
          </p:nvPr>
        </p:nvSpPr>
        <p:spPr>
          <a:xfrm>
            <a:off x="677333" y="1603169"/>
            <a:ext cx="9677949" cy="5094514"/>
          </a:xfrm>
        </p:spPr>
        <p:txBody>
          <a:bodyPr>
            <a:normAutofit/>
          </a:bodyPr>
          <a:lstStyle/>
          <a:p>
            <a:r>
              <a:rPr lang="en-US" sz="2800" dirty="0"/>
              <a:t>Powerful and flexible way to control who can view or modify data at the row-level grain</a:t>
            </a:r>
          </a:p>
          <a:p>
            <a:r>
              <a:rPr lang="en-US" sz="2800" dirty="0"/>
              <a:t>Access is controlled by a user-defined function that is applied to the table’s security</a:t>
            </a:r>
          </a:p>
          <a:p>
            <a:r>
              <a:rPr lang="en-US" sz="2800" dirty="0"/>
              <a:t>Non-qualifying rows are silently blocked</a:t>
            </a:r>
          </a:p>
          <a:p>
            <a:pPr lvl="1"/>
            <a:r>
              <a:rPr lang="en-US" sz="2400" dirty="0"/>
              <a:t>Select predicate – controls read access to the row</a:t>
            </a:r>
          </a:p>
          <a:p>
            <a:pPr lvl="1"/>
            <a:r>
              <a:rPr lang="en-US" sz="2400" dirty="0"/>
              <a:t>Block predicate – controls modification to the row (either before or after the modification)</a:t>
            </a:r>
          </a:p>
          <a:p>
            <a:endParaRPr lang="en-US" sz="2800" dirty="0"/>
          </a:p>
        </p:txBody>
      </p:sp>
    </p:spTree>
    <p:extLst>
      <p:ext uri="{BB962C8B-B14F-4D97-AF65-F5344CB8AC3E}">
        <p14:creationId xmlns:p14="http://schemas.microsoft.com/office/powerpoint/2010/main" val="244320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Row-Level Security</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209211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solidFill>
                  <a:schemeClr val="accent1">
                    <a:lumMod val="75000"/>
                  </a:schemeClr>
                </a:solidFill>
              </a:rPr>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228732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a:t>
            </a:r>
          </a:p>
        </p:txBody>
      </p:sp>
      <p:sp>
        <p:nvSpPr>
          <p:cNvPr id="3" name="Content Placeholder 2"/>
          <p:cNvSpPr>
            <a:spLocks noGrp="1"/>
          </p:cNvSpPr>
          <p:nvPr>
            <p:ph idx="1"/>
          </p:nvPr>
        </p:nvSpPr>
        <p:spPr>
          <a:xfrm>
            <a:off x="677334" y="1413165"/>
            <a:ext cx="8596668" cy="4628198"/>
          </a:xfrm>
        </p:spPr>
        <p:txBody>
          <a:bodyPr>
            <a:normAutofit/>
          </a:bodyPr>
          <a:lstStyle/>
          <a:p>
            <a:r>
              <a:rPr lang="en-US" sz="2800" dirty="0"/>
              <a:t>Applies at the column level</a:t>
            </a:r>
          </a:p>
          <a:p>
            <a:r>
              <a:rPr lang="en-US" sz="2800" dirty="0"/>
              <a:t>SQL Server box never sees data in unencrypted form (both at-rest and in-transit)</a:t>
            </a:r>
          </a:p>
          <a:p>
            <a:pPr lvl="1"/>
            <a:r>
              <a:rPr lang="en-US" sz="2400" dirty="0"/>
              <a:t>Encrypted columns are stored (and transmitted) as </a:t>
            </a:r>
            <a:r>
              <a:rPr lang="en-US" sz="2400" dirty="0" err="1"/>
              <a:t>varbinary</a:t>
            </a:r>
            <a:r>
              <a:rPr lang="en-US" sz="2400" dirty="0"/>
              <a:t> behind the scenes</a:t>
            </a:r>
          </a:p>
          <a:p>
            <a:r>
              <a:rPr lang="en-US" sz="2800" dirty="0"/>
              <a:t>Certificate is generated on client machine and shared with other clients</a:t>
            </a:r>
          </a:p>
        </p:txBody>
      </p:sp>
    </p:spTree>
    <p:extLst>
      <p:ext uri="{BB962C8B-B14F-4D97-AF65-F5344CB8AC3E}">
        <p14:creationId xmlns:p14="http://schemas.microsoft.com/office/powerpoint/2010/main" val="22086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a:t>
            </a:r>
          </a:p>
        </p:txBody>
      </p:sp>
      <p:sp>
        <p:nvSpPr>
          <p:cNvPr id="3" name="Content Placeholder 2"/>
          <p:cNvSpPr>
            <a:spLocks noGrp="1"/>
          </p:cNvSpPr>
          <p:nvPr>
            <p:ph idx="1"/>
          </p:nvPr>
        </p:nvSpPr>
        <p:spPr>
          <a:xfrm>
            <a:off x="677334" y="1413165"/>
            <a:ext cx="8596668" cy="4628198"/>
          </a:xfrm>
        </p:spPr>
        <p:txBody>
          <a:bodyPr>
            <a:normAutofit/>
          </a:bodyPr>
          <a:lstStyle/>
          <a:p>
            <a:r>
              <a:rPr lang="en-US" sz="2800" dirty="0"/>
              <a:t>Encryption can be random or deterministic (required if column is indexed or used in a join)</a:t>
            </a:r>
          </a:p>
          <a:p>
            <a:r>
              <a:rPr lang="en-US" sz="2800" dirty="0"/>
              <a:t>Requires a change to the connection string in the application</a:t>
            </a:r>
          </a:p>
          <a:p>
            <a:pPr lvl="1"/>
            <a:r>
              <a:rPr lang="en-US" sz="2400" b="1" dirty="0">
                <a:latin typeface="Courier New" panose="02070309020205020404" pitchFamily="49" charset="0"/>
                <a:cs typeface="Courier New" panose="02070309020205020404" pitchFamily="49" charset="0"/>
              </a:rPr>
              <a:t>Column Encryption Setting=enabled</a:t>
            </a:r>
          </a:p>
          <a:p>
            <a:r>
              <a:rPr lang="en-US" sz="2800" dirty="0"/>
              <a:t>Queries must be parameterized</a:t>
            </a:r>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956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in Action</a:t>
            </a:r>
          </a:p>
        </p:txBody>
      </p:sp>
      <p:pic>
        <p:nvPicPr>
          <p:cNvPr id="3" name="Picture 2"/>
          <p:cNvPicPr>
            <a:picLocks noChangeAspect="1"/>
          </p:cNvPicPr>
          <p:nvPr/>
        </p:nvPicPr>
        <p:blipFill>
          <a:blip r:embed="rId2"/>
          <a:stretch>
            <a:fillRect/>
          </a:stretch>
        </p:blipFill>
        <p:spPr>
          <a:xfrm>
            <a:off x="466344" y="1746504"/>
            <a:ext cx="9782421" cy="4379976"/>
          </a:xfrm>
          <a:prstGeom prst="rect">
            <a:avLst/>
          </a:prstGeom>
        </p:spPr>
      </p:pic>
    </p:spTree>
    <p:extLst>
      <p:ext uri="{BB962C8B-B14F-4D97-AF65-F5344CB8AC3E}">
        <p14:creationId xmlns:p14="http://schemas.microsoft.com/office/powerpoint/2010/main" val="208631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 Cons</a:t>
            </a:r>
          </a:p>
        </p:txBody>
      </p:sp>
      <p:sp>
        <p:nvSpPr>
          <p:cNvPr id="3" name="Content Placeholder 2"/>
          <p:cNvSpPr>
            <a:spLocks noGrp="1"/>
          </p:cNvSpPr>
          <p:nvPr>
            <p:ph idx="1"/>
          </p:nvPr>
        </p:nvSpPr>
        <p:spPr>
          <a:xfrm>
            <a:off x="677334" y="1567543"/>
            <a:ext cx="9487944" cy="4473819"/>
          </a:xfrm>
        </p:spPr>
        <p:txBody>
          <a:bodyPr>
            <a:normAutofit/>
          </a:bodyPr>
          <a:lstStyle/>
          <a:p>
            <a:r>
              <a:rPr lang="en-US" sz="2800" dirty="0"/>
              <a:t>Data size bloat, especially for smaller data types</a:t>
            </a:r>
          </a:p>
          <a:p>
            <a:r>
              <a:rPr lang="en-US" sz="2800" dirty="0"/>
              <a:t>Adds considerable difficulty troubleshooting in tools like SSMS</a:t>
            </a:r>
          </a:p>
          <a:p>
            <a:r>
              <a:rPr lang="en-US" sz="2800" dirty="0"/>
              <a:t>String columns must have a BIN collation – they won’t sort by traditional SQL rules</a:t>
            </a:r>
          </a:p>
          <a:p>
            <a:r>
              <a:rPr lang="en-US" sz="2800" dirty="0"/>
              <a:t>Extra round trips to determine metadata, retrieve keys</a:t>
            </a:r>
          </a:p>
        </p:txBody>
      </p:sp>
    </p:spTree>
    <p:extLst>
      <p:ext uri="{BB962C8B-B14F-4D97-AF65-F5344CB8AC3E}">
        <p14:creationId xmlns:p14="http://schemas.microsoft.com/office/powerpoint/2010/main" val="3969599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solidFill>
                  <a:schemeClr val="accent1">
                    <a:lumMod val="75000"/>
                  </a:schemeClr>
                </a:solidFill>
              </a:rPr>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2711985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Snapshots</a:t>
            </a:r>
          </a:p>
        </p:txBody>
      </p:sp>
      <p:sp>
        <p:nvSpPr>
          <p:cNvPr id="3" name="Content Placeholder 2"/>
          <p:cNvSpPr>
            <a:spLocks noGrp="1"/>
          </p:cNvSpPr>
          <p:nvPr>
            <p:ph idx="1"/>
          </p:nvPr>
        </p:nvSpPr>
        <p:spPr>
          <a:xfrm>
            <a:off x="677333" y="1389413"/>
            <a:ext cx="9499820" cy="5189517"/>
          </a:xfrm>
        </p:spPr>
        <p:txBody>
          <a:bodyPr>
            <a:noAutofit/>
          </a:bodyPr>
          <a:lstStyle/>
          <a:p>
            <a:r>
              <a:rPr lang="en-US" sz="2400" dirty="0"/>
              <a:t>Provides a </a:t>
            </a:r>
            <a:r>
              <a:rPr lang="en-US" sz="2400" dirty="0" err="1"/>
              <a:t>transactionally</a:t>
            </a:r>
            <a:r>
              <a:rPr lang="en-US" sz="2400" dirty="0"/>
              <a:t> consistent, read-only point-in-time view of a database</a:t>
            </a:r>
          </a:p>
          <a:p>
            <a:r>
              <a:rPr lang="en-US" sz="2400" dirty="0"/>
              <a:t>Can take multiple snapshots at different points on the same database</a:t>
            </a:r>
          </a:p>
          <a:p>
            <a:r>
              <a:rPr lang="en-US" sz="2400" dirty="0"/>
              <a:t>Useful for stable reporting against a transactional system</a:t>
            </a:r>
          </a:p>
          <a:p>
            <a:r>
              <a:rPr lang="en-US" sz="2400" dirty="0"/>
              <a:t>Can be used to revert to a previous database state</a:t>
            </a:r>
          </a:p>
          <a:p>
            <a:pPr lvl="1"/>
            <a:r>
              <a:rPr lang="en-US" sz="2000" dirty="0"/>
              <a:t>Failed upgrade / administrative tasks</a:t>
            </a:r>
          </a:p>
          <a:p>
            <a:pPr lvl="1"/>
            <a:r>
              <a:rPr lang="en-US" sz="2000" dirty="0"/>
              <a:t>QA cycles</a:t>
            </a:r>
          </a:p>
          <a:p>
            <a:r>
              <a:rPr lang="en-US" sz="2400" dirty="0"/>
              <a:t>Resources required dependent mostly on how much underlying database is changed</a:t>
            </a:r>
          </a:p>
          <a:p>
            <a:r>
              <a:rPr lang="en-US" sz="2400" dirty="0"/>
              <a:t>Absolutely, positively not a substitute for proper backups!</a:t>
            </a:r>
          </a:p>
        </p:txBody>
      </p:sp>
    </p:spTree>
    <p:extLst>
      <p:ext uri="{BB962C8B-B14F-4D97-AF65-F5344CB8AC3E}">
        <p14:creationId xmlns:p14="http://schemas.microsoft.com/office/powerpoint/2010/main" val="2293034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Snapshots</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282187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Editions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6337606"/>
              </p:ext>
            </p:extLst>
          </p:nvPr>
        </p:nvGraphicFramePr>
        <p:xfrm>
          <a:off x="677334" y="1438653"/>
          <a:ext cx="11029950" cy="5021010"/>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362256521"/>
                    </a:ext>
                  </a:extLst>
                </a:gridCol>
                <a:gridCol w="1838325">
                  <a:extLst>
                    <a:ext uri="{9D8B030D-6E8A-4147-A177-3AD203B41FA5}">
                      <a16:colId xmlns:a16="http://schemas.microsoft.com/office/drawing/2014/main" val="2173825471"/>
                    </a:ext>
                  </a:extLst>
                </a:gridCol>
                <a:gridCol w="1838325">
                  <a:extLst>
                    <a:ext uri="{9D8B030D-6E8A-4147-A177-3AD203B41FA5}">
                      <a16:colId xmlns:a16="http://schemas.microsoft.com/office/drawing/2014/main" val="2530102799"/>
                    </a:ext>
                  </a:extLst>
                </a:gridCol>
                <a:gridCol w="1838325">
                  <a:extLst>
                    <a:ext uri="{9D8B030D-6E8A-4147-A177-3AD203B41FA5}">
                      <a16:colId xmlns:a16="http://schemas.microsoft.com/office/drawing/2014/main" val="1054052598"/>
                    </a:ext>
                  </a:extLst>
                </a:gridCol>
                <a:gridCol w="1838325">
                  <a:extLst>
                    <a:ext uri="{9D8B030D-6E8A-4147-A177-3AD203B41FA5}">
                      <a16:colId xmlns:a16="http://schemas.microsoft.com/office/drawing/2014/main" val="1226492368"/>
                    </a:ext>
                  </a:extLst>
                </a:gridCol>
                <a:gridCol w="1838325">
                  <a:extLst>
                    <a:ext uri="{9D8B030D-6E8A-4147-A177-3AD203B41FA5}">
                      <a16:colId xmlns:a16="http://schemas.microsoft.com/office/drawing/2014/main" val="1027077560"/>
                    </a:ext>
                  </a:extLst>
                </a:gridCol>
              </a:tblGrid>
              <a:tr h="449010">
                <a:tc>
                  <a:txBody>
                    <a:bodyPr/>
                    <a:lstStyle/>
                    <a:p>
                      <a:pPr algn="ctr"/>
                      <a:r>
                        <a:rPr lang="en-US" dirty="0"/>
                        <a:t>SQL2005</a:t>
                      </a:r>
                    </a:p>
                  </a:txBody>
                  <a:tcPr/>
                </a:tc>
                <a:tc>
                  <a:txBody>
                    <a:bodyPr/>
                    <a:lstStyle/>
                    <a:p>
                      <a:pPr algn="ctr"/>
                      <a:r>
                        <a:rPr lang="en-US" dirty="0"/>
                        <a:t>SQL2008</a:t>
                      </a:r>
                    </a:p>
                  </a:txBody>
                  <a:tcPr/>
                </a:tc>
                <a:tc>
                  <a:txBody>
                    <a:bodyPr/>
                    <a:lstStyle/>
                    <a:p>
                      <a:pPr algn="ctr"/>
                      <a:r>
                        <a:rPr lang="en-US" dirty="0"/>
                        <a:t>SQL2008R2</a:t>
                      </a:r>
                    </a:p>
                  </a:txBody>
                  <a:tcPr/>
                </a:tc>
                <a:tc>
                  <a:txBody>
                    <a:bodyPr/>
                    <a:lstStyle/>
                    <a:p>
                      <a:pPr algn="ctr"/>
                      <a:r>
                        <a:rPr lang="en-US" dirty="0"/>
                        <a:t>SQL2012</a:t>
                      </a:r>
                    </a:p>
                  </a:txBody>
                  <a:tcPr/>
                </a:tc>
                <a:tc>
                  <a:txBody>
                    <a:bodyPr/>
                    <a:lstStyle/>
                    <a:p>
                      <a:pPr algn="ctr"/>
                      <a:r>
                        <a:rPr lang="en-US" dirty="0"/>
                        <a:t>SQL2014</a:t>
                      </a:r>
                    </a:p>
                  </a:txBody>
                  <a:tcPr/>
                </a:tc>
                <a:tc>
                  <a:txBody>
                    <a:bodyPr/>
                    <a:lstStyle/>
                    <a:p>
                      <a:pPr algn="ctr"/>
                      <a:r>
                        <a:rPr lang="en-US" dirty="0"/>
                        <a:t>SQL2016</a:t>
                      </a:r>
                    </a:p>
                  </a:txBody>
                  <a:tcPr/>
                </a:tc>
                <a:extLst>
                  <a:ext uri="{0D108BD9-81ED-4DB2-BD59-A6C34878D82A}">
                    <a16:rowId xmlns:a16="http://schemas.microsoft.com/office/drawing/2014/main" val="2719274123"/>
                  </a:ext>
                </a:extLst>
              </a:tr>
              <a:tr h="449010">
                <a:tc gridSpan="6">
                  <a:txBody>
                    <a:bodyPr/>
                    <a:lstStyle/>
                    <a:p>
                      <a:pPr algn="ctr"/>
                      <a:r>
                        <a:rPr lang="en-US" sz="2400" dirty="0">
                          <a:solidFill>
                            <a:schemeClr val="bg1"/>
                          </a:solidFill>
                        </a:rPr>
                        <a:t>Enterprise</a:t>
                      </a:r>
                    </a:p>
                  </a:txBody>
                  <a:tcPr>
                    <a:solidFill>
                      <a:schemeClr val="accent2"/>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66806900"/>
                  </a:ext>
                </a:extLst>
              </a:tr>
              <a:tr h="444117">
                <a:tc gridSpan="6">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Gill Sans MT" panose="020B0502020104020203"/>
                          <a:ea typeface="+mn-ea"/>
                          <a:cs typeface="+mn-cs"/>
                        </a:rPr>
                        <a:t>Developer *</a:t>
                      </a:r>
                    </a:p>
                  </a:txBody>
                  <a:tcPr>
                    <a:solidFill>
                      <a:schemeClr val="accent2"/>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solidFill>
                      <a:schemeClr val="accent5"/>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extLst>
                  <a:ext uri="{0D108BD9-81ED-4DB2-BD59-A6C34878D82A}">
                    <a16:rowId xmlns:a16="http://schemas.microsoft.com/office/drawing/2014/main" val="3891357565"/>
                  </a:ext>
                </a:extLst>
              </a:tr>
              <a:tr h="444117">
                <a:tc>
                  <a:txBody>
                    <a:bodyPr/>
                    <a:lstStyle/>
                    <a:p>
                      <a:endParaRPr lang="en-US" sz="2000" dirty="0">
                        <a:solidFill>
                          <a:schemeClr val="bg1"/>
                        </a:solidFill>
                      </a:endParaRPr>
                    </a:p>
                  </a:txBody>
                  <a:tcPr/>
                </a:tc>
                <a:tc>
                  <a:txBody>
                    <a:bodyPr/>
                    <a:lstStyle/>
                    <a:p>
                      <a:endParaRPr lang="en-US" sz="2000" dirty="0">
                        <a:solidFill>
                          <a:schemeClr val="bg1"/>
                        </a:solidFill>
                      </a:endParaRPr>
                    </a:p>
                  </a:txBody>
                  <a:tcPr/>
                </a:tc>
                <a:tc>
                  <a:txBody>
                    <a:bodyPr/>
                    <a:lstStyle/>
                    <a:p>
                      <a:pPr algn="ctr"/>
                      <a:r>
                        <a:rPr lang="en-US" sz="2400" dirty="0">
                          <a:solidFill>
                            <a:schemeClr val="bg1"/>
                          </a:solidFill>
                        </a:rPr>
                        <a:t>Datacenter</a:t>
                      </a:r>
                    </a:p>
                  </a:txBody>
                  <a:tcPr>
                    <a:solidFill>
                      <a:schemeClr val="accent2"/>
                    </a:solidFill>
                  </a:tcPr>
                </a:tc>
                <a:tc>
                  <a:txBody>
                    <a:bodyPr/>
                    <a:lstStyle/>
                    <a:p>
                      <a:endParaRPr lang="en-US" sz="2400" dirty="0">
                        <a:solidFill>
                          <a:schemeClr val="bg1"/>
                        </a:solidFill>
                      </a:endParaRPr>
                    </a:p>
                  </a:txBody>
                  <a:tcPr/>
                </a:tc>
                <a:tc>
                  <a:txBody>
                    <a:bodyPr/>
                    <a:lstStyle/>
                    <a:p>
                      <a:endParaRPr lang="en-US" sz="2400" dirty="0">
                        <a:solidFill>
                          <a:schemeClr val="bg1"/>
                        </a:solidFill>
                      </a:endParaRPr>
                    </a:p>
                  </a:txBody>
                  <a:tcPr/>
                </a:tc>
                <a:tc>
                  <a:txBody>
                    <a:bodyPr/>
                    <a:lstStyle/>
                    <a:p>
                      <a:endParaRPr lang="en-US" sz="2400" dirty="0"/>
                    </a:p>
                  </a:txBody>
                  <a:tcPr/>
                </a:tc>
                <a:extLst>
                  <a:ext uri="{0D108BD9-81ED-4DB2-BD59-A6C34878D82A}">
                    <a16:rowId xmlns:a16="http://schemas.microsoft.com/office/drawing/2014/main" val="3667614759"/>
                  </a:ext>
                </a:extLst>
              </a:tr>
              <a:tr h="444117">
                <a:tc>
                  <a:txBody>
                    <a:bodyPr/>
                    <a:lstStyle/>
                    <a:p>
                      <a:pPr algn="ctr"/>
                      <a:endParaRPr lang="en-US" sz="2000" dirty="0">
                        <a:solidFill>
                          <a:schemeClr val="bg1"/>
                        </a:solidFill>
                      </a:endParaRPr>
                    </a:p>
                  </a:txBody>
                  <a:tcPr/>
                </a:tc>
                <a:tc>
                  <a:txBody>
                    <a:bodyPr/>
                    <a:lstStyle/>
                    <a:p>
                      <a:pPr algn="ctr"/>
                      <a:endParaRPr lang="en-US" sz="2000" dirty="0">
                        <a:solidFill>
                          <a:schemeClr val="bg1"/>
                        </a:solidFill>
                      </a:endParaRPr>
                    </a:p>
                  </a:txBody>
                  <a:tcPr/>
                </a:tc>
                <a:tc>
                  <a:txBody>
                    <a:bodyPr/>
                    <a:lstStyle/>
                    <a:p>
                      <a:pPr algn="ctr"/>
                      <a:endParaRPr lang="en-US" sz="2400" dirty="0">
                        <a:solidFill>
                          <a:schemeClr val="bg1"/>
                        </a:solidFill>
                      </a:endParaRPr>
                    </a:p>
                  </a:txBody>
                  <a:tcPr/>
                </a:tc>
                <a:tc gridSpan="2">
                  <a:txBody>
                    <a:bodyPr/>
                    <a:lstStyle/>
                    <a:p>
                      <a:pPr algn="ctr"/>
                      <a:r>
                        <a:rPr lang="en-US" sz="2400" dirty="0">
                          <a:solidFill>
                            <a:schemeClr val="bg1"/>
                          </a:solidFill>
                        </a:rPr>
                        <a:t>Business</a:t>
                      </a:r>
                      <a:r>
                        <a:rPr lang="en-US" sz="2400" baseline="0" dirty="0">
                          <a:solidFill>
                            <a:schemeClr val="bg1"/>
                          </a:solidFill>
                        </a:rPr>
                        <a:t> Intelligence</a:t>
                      </a:r>
                      <a:endParaRPr lang="en-US" sz="2400" dirty="0">
                        <a:solidFill>
                          <a:schemeClr val="bg1"/>
                        </a:solidFill>
                      </a:endParaRPr>
                    </a:p>
                  </a:txBody>
                  <a:tcPr>
                    <a:solidFill>
                      <a:schemeClr val="accent2"/>
                    </a:solidFill>
                  </a:tcPr>
                </a:tc>
                <a:tc hMerge="1">
                  <a:txBody>
                    <a:bodyPr/>
                    <a:lstStyle/>
                    <a:p>
                      <a:pPr algn="ctr"/>
                      <a:endParaRPr lang="en-US" dirty="0"/>
                    </a:p>
                  </a:txBody>
                  <a:tcPr/>
                </a:tc>
                <a:tc>
                  <a:txBody>
                    <a:bodyPr/>
                    <a:lstStyle/>
                    <a:p>
                      <a:pPr algn="ctr"/>
                      <a:endParaRPr lang="en-US" sz="2400" dirty="0"/>
                    </a:p>
                  </a:txBody>
                  <a:tcPr/>
                </a:tc>
                <a:extLst>
                  <a:ext uri="{0D108BD9-81ED-4DB2-BD59-A6C34878D82A}">
                    <a16:rowId xmlns:a16="http://schemas.microsoft.com/office/drawing/2014/main" val="3893362135"/>
                  </a:ext>
                </a:extLst>
              </a:tr>
              <a:tr h="449010">
                <a:tc gridSpan="6">
                  <a:txBody>
                    <a:bodyPr/>
                    <a:lstStyle/>
                    <a:p>
                      <a:pPr algn="ctr"/>
                      <a:r>
                        <a:rPr lang="en-US" sz="2400" dirty="0">
                          <a:solidFill>
                            <a:schemeClr val="bg1"/>
                          </a:solidFill>
                        </a:rPr>
                        <a:t>Standard</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477240990"/>
                  </a:ext>
                </a:extLst>
              </a:tr>
              <a:tr h="449010">
                <a:tc gridSpan="3">
                  <a:txBody>
                    <a:bodyPr/>
                    <a:lstStyle/>
                    <a:p>
                      <a:pPr algn="ctr"/>
                      <a:r>
                        <a:rPr lang="en-US" sz="2400" dirty="0">
                          <a:solidFill>
                            <a:schemeClr val="bg1"/>
                          </a:solidFill>
                        </a:rPr>
                        <a:t>Workgroup</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a:txBody>
                    <a:bodyPr/>
                    <a:lstStyle/>
                    <a:p>
                      <a:pPr algn="ctr"/>
                      <a:endParaRPr lang="en-US" sz="2400" dirty="0">
                        <a:solidFill>
                          <a:schemeClr val="bg1"/>
                        </a:solidFill>
                      </a:endParaRPr>
                    </a:p>
                  </a:txBody>
                  <a:tcPr/>
                </a:tc>
                <a:tc>
                  <a:txBody>
                    <a:bodyPr/>
                    <a:lstStyle/>
                    <a:p>
                      <a:pPr algn="ctr"/>
                      <a:endParaRPr lang="en-US" sz="2400" dirty="0">
                        <a:solidFill>
                          <a:schemeClr val="bg1"/>
                        </a:solidFill>
                      </a:endParaRPr>
                    </a:p>
                  </a:txBody>
                  <a:tcPr/>
                </a:tc>
                <a:tc>
                  <a:txBody>
                    <a:bodyPr/>
                    <a:lstStyle/>
                    <a:p>
                      <a:pPr algn="ctr"/>
                      <a:endParaRPr lang="en-US" sz="2400" dirty="0"/>
                    </a:p>
                  </a:txBody>
                  <a:tcPr/>
                </a:tc>
                <a:extLst>
                  <a:ext uri="{0D108BD9-81ED-4DB2-BD59-A6C34878D82A}">
                    <a16:rowId xmlns:a16="http://schemas.microsoft.com/office/drawing/2014/main" val="393257439"/>
                  </a:ext>
                </a:extLst>
              </a:tr>
              <a:tr h="449010">
                <a:tc>
                  <a:txBody>
                    <a:bodyPr/>
                    <a:lstStyle/>
                    <a:p>
                      <a:pPr algn="ctr"/>
                      <a:endParaRPr lang="en-US" sz="2000" dirty="0">
                        <a:solidFill>
                          <a:schemeClr val="bg1"/>
                        </a:solidFill>
                      </a:endParaRPr>
                    </a:p>
                  </a:txBody>
                  <a:tcPr/>
                </a:tc>
                <a:tc gridSpan="5">
                  <a:txBody>
                    <a:bodyPr/>
                    <a:lstStyle/>
                    <a:p>
                      <a:pPr algn="ctr"/>
                      <a:r>
                        <a:rPr lang="en-US" sz="2400" dirty="0">
                          <a:solidFill>
                            <a:schemeClr val="bg1"/>
                          </a:solidFill>
                        </a:rPr>
                        <a:t>Web</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084324802"/>
                  </a:ext>
                </a:extLst>
              </a:tr>
              <a:tr h="449010">
                <a:tc gridSpan="6">
                  <a:txBody>
                    <a:bodyPr/>
                    <a:lstStyle/>
                    <a:p>
                      <a:pPr algn="ctr"/>
                      <a:r>
                        <a:rPr lang="en-US" sz="2400" dirty="0">
                          <a:solidFill>
                            <a:schemeClr val="bg1"/>
                          </a:solidFill>
                        </a:rPr>
                        <a:t>Express with Advanced Services</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989487144"/>
                  </a:ext>
                </a:extLst>
              </a:tr>
              <a:tr h="444117">
                <a:tc gridSpan="6">
                  <a:txBody>
                    <a:bodyPr/>
                    <a:lstStyle/>
                    <a:p>
                      <a:pPr algn="ctr"/>
                      <a:r>
                        <a:rPr lang="en-US" sz="2400" dirty="0">
                          <a:solidFill>
                            <a:schemeClr val="bg1"/>
                          </a:solidFill>
                        </a:rPr>
                        <a:t>Express</a:t>
                      </a:r>
                    </a:p>
                  </a:txBody>
                  <a:tcPr>
                    <a:solidFill>
                      <a:schemeClr val="accent2"/>
                    </a:solidFill>
                  </a:tcPr>
                </a:tc>
                <a:tc hMerge="1">
                  <a:txBody>
                    <a:bodyPr/>
                    <a:lstStyle/>
                    <a:p>
                      <a:pPr algn="ctr"/>
                      <a:endParaRPr lang="en-US" dirty="0"/>
                    </a:p>
                  </a:txBody>
                  <a:tcPr>
                    <a:solidFill>
                      <a:srgbClr val="D0CCCD"/>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438885682"/>
                  </a:ext>
                </a:extLst>
              </a:tr>
              <a:tr h="444117">
                <a:tc>
                  <a:txBody>
                    <a:bodyPr/>
                    <a:lstStyle/>
                    <a:p>
                      <a:pPr algn="ctr"/>
                      <a:endParaRPr lang="en-US" sz="2000" dirty="0">
                        <a:solidFill>
                          <a:schemeClr val="bg1"/>
                        </a:solidFill>
                      </a:endParaRPr>
                    </a:p>
                  </a:txBody>
                  <a:tcPr>
                    <a:solidFill>
                      <a:srgbClr val="E9E7E8"/>
                    </a:solidFill>
                  </a:tcPr>
                </a:tc>
                <a:tc>
                  <a:txBody>
                    <a:bodyPr/>
                    <a:lstStyle/>
                    <a:p>
                      <a:pPr algn="ctr"/>
                      <a:endParaRPr lang="en-US" sz="2000" dirty="0">
                        <a:solidFill>
                          <a:schemeClr val="bg1"/>
                        </a:solidFill>
                      </a:endParaRPr>
                    </a:p>
                  </a:txBody>
                  <a:tcPr/>
                </a:tc>
                <a:tc>
                  <a:txBody>
                    <a:bodyPr/>
                    <a:lstStyle/>
                    <a:p>
                      <a:pPr algn="ctr"/>
                      <a:endParaRPr lang="en-US" sz="2400" dirty="0">
                        <a:solidFill>
                          <a:schemeClr val="bg1"/>
                        </a:solidFill>
                      </a:endParaRPr>
                    </a:p>
                  </a:txBody>
                  <a:tcPr/>
                </a:tc>
                <a:tc>
                  <a:txBody>
                    <a:bodyPr/>
                    <a:lstStyle/>
                    <a:p>
                      <a:pPr algn="ctr"/>
                      <a:endParaRPr lang="en-US" sz="2400" dirty="0">
                        <a:solidFill>
                          <a:schemeClr val="bg1"/>
                        </a:solidFill>
                      </a:endParaRPr>
                    </a:p>
                  </a:txBody>
                  <a:tcPr/>
                </a:tc>
                <a:tc gridSpan="2">
                  <a:txBody>
                    <a:bodyPr/>
                    <a:lstStyle/>
                    <a:p>
                      <a:pPr algn="ctr"/>
                      <a:r>
                        <a:rPr lang="en-US" sz="2400" dirty="0" err="1">
                          <a:solidFill>
                            <a:schemeClr val="bg1"/>
                          </a:solidFill>
                        </a:rPr>
                        <a:t>LocalDB</a:t>
                      </a:r>
                      <a:endParaRPr lang="en-US" sz="2400" dirty="0">
                        <a:solidFill>
                          <a:schemeClr val="bg1"/>
                        </a:solidFill>
                      </a:endParaRPr>
                    </a:p>
                  </a:txBody>
                  <a:tcPr>
                    <a:solidFill>
                      <a:schemeClr val="accent2"/>
                    </a:solidFill>
                  </a:tcPr>
                </a:tc>
                <a:tc hMerge="1">
                  <a:txBody>
                    <a:bodyPr/>
                    <a:lstStyle/>
                    <a:p>
                      <a:pPr algn="ctr"/>
                      <a:endParaRPr lang="en-US" dirty="0"/>
                    </a:p>
                  </a:txBody>
                  <a:tcPr/>
                </a:tc>
                <a:extLst>
                  <a:ext uri="{0D108BD9-81ED-4DB2-BD59-A6C34878D82A}">
                    <a16:rowId xmlns:a16="http://schemas.microsoft.com/office/drawing/2014/main" val="1281163452"/>
                  </a:ext>
                </a:extLst>
              </a:tr>
            </a:tbl>
          </a:graphicData>
        </a:graphic>
      </p:graphicFrame>
      <p:sp>
        <p:nvSpPr>
          <p:cNvPr id="3" name="TextBox 2"/>
          <p:cNvSpPr txBox="1"/>
          <p:nvPr/>
        </p:nvSpPr>
        <p:spPr>
          <a:xfrm>
            <a:off x="581025" y="6471012"/>
            <a:ext cx="3917483" cy="369332"/>
          </a:xfrm>
          <a:prstGeom prst="rect">
            <a:avLst/>
          </a:prstGeom>
          <a:noFill/>
        </p:spPr>
        <p:txBody>
          <a:bodyPr wrap="none" rtlCol="0">
            <a:spAutoFit/>
          </a:bodyPr>
          <a:lstStyle/>
          <a:p>
            <a:r>
              <a:rPr lang="en-US" dirty="0">
                <a:solidFill>
                  <a:schemeClr val="accent1">
                    <a:lumMod val="50000"/>
                  </a:schemeClr>
                </a:solidFill>
              </a:rPr>
              <a:t>* Free starting with SQL Server 2016</a:t>
            </a:r>
          </a:p>
        </p:txBody>
      </p:sp>
    </p:spTree>
    <p:extLst>
      <p:ext uri="{BB962C8B-B14F-4D97-AF65-F5344CB8AC3E}">
        <p14:creationId xmlns:p14="http://schemas.microsoft.com/office/powerpoint/2010/main" val="125718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solidFill>
                  <a:schemeClr val="accent1">
                    <a:lumMod val="75000"/>
                  </a:schemeClr>
                </a:solidFill>
              </a:rPr>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322402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677333" y="1436915"/>
            <a:ext cx="9214811" cy="5058888"/>
          </a:xfrm>
        </p:spPr>
        <p:txBody>
          <a:bodyPr>
            <a:normAutofit/>
          </a:bodyPr>
          <a:lstStyle/>
          <a:p>
            <a:r>
              <a:rPr lang="en-US" sz="2800" dirty="0"/>
              <a:t>Most applications / databases inherently contain a temporal element</a:t>
            </a:r>
          </a:p>
          <a:p>
            <a:r>
              <a:rPr lang="en-US" sz="2800" dirty="0"/>
              <a:t>If temporal components are tracked, traditionally done with triggers or change detection</a:t>
            </a:r>
          </a:p>
          <a:p>
            <a:r>
              <a:rPr lang="en-US" sz="2800" dirty="0"/>
              <a:t>Temporal tables handle tracking automatically</a:t>
            </a:r>
          </a:p>
          <a:p>
            <a:r>
              <a:rPr lang="en-US" sz="2800" dirty="0"/>
              <a:t>Allows greatly simplified point-in-time querying</a:t>
            </a:r>
          </a:p>
          <a:p>
            <a:r>
              <a:rPr lang="en-US" sz="2800" dirty="0"/>
              <a:t>Requires additional columns on source table and requires history table</a:t>
            </a:r>
          </a:p>
          <a:p>
            <a:r>
              <a:rPr lang="en-US" sz="2800" dirty="0"/>
              <a:t>Schema changes in source table are reflected in the history table</a:t>
            </a:r>
          </a:p>
        </p:txBody>
      </p:sp>
    </p:spTree>
    <p:extLst>
      <p:ext uri="{BB962C8B-B14F-4D97-AF65-F5344CB8AC3E}">
        <p14:creationId xmlns:p14="http://schemas.microsoft.com/office/powerpoint/2010/main" val="3468210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69528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graphicFrame>
        <p:nvGraphicFramePr>
          <p:cNvPr id="4" name="Table 3"/>
          <p:cNvGraphicFramePr>
            <a:graphicFrameLocks noGrp="1"/>
          </p:cNvGraphicFramePr>
          <p:nvPr>
            <p:extLst>
              <p:ext uri="{D42A27DB-BD31-4B8C-83A1-F6EECF244321}">
                <p14:modId xmlns:p14="http://schemas.microsoft.com/office/powerpoint/2010/main" val="2762587805"/>
              </p:ext>
            </p:extLst>
          </p:nvPr>
        </p:nvGraphicFramePr>
        <p:xfrm>
          <a:off x="581190" y="1508168"/>
          <a:ext cx="11029616" cy="4904770"/>
        </p:xfrm>
        <a:graphic>
          <a:graphicData uri="http://schemas.openxmlformats.org/drawingml/2006/table">
            <a:tbl>
              <a:tblPr firstRow="1" bandRow="1">
                <a:tableStyleId>{5C22544A-7EE6-4342-B048-85BDC9FD1C3A}</a:tableStyleId>
              </a:tblPr>
              <a:tblGrid>
                <a:gridCol w="5514808">
                  <a:extLst>
                    <a:ext uri="{9D8B030D-6E8A-4147-A177-3AD203B41FA5}">
                      <a16:colId xmlns:a16="http://schemas.microsoft.com/office/drawing/2014/main" val="2893081794"/>
                    </a:ext>
                  </a:extLst>
                </a:gridCol>
                <a:gridCol w="5514808">
                  <a:extLst>
                    <a:ext uri="{9D8B030D-6E8A-4147-A177-3AD203B41FA5}">
                      <a16:colId xmlns:a16="http://schemas.microsoft.com/office/drawing/2014/main" val="353638004"/>
                    </a:ext>
                  </a:extLst>
                </a:gridCol>
              </a:tblGrid>
              <a:tr h="68407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Temporal querying:   </a:t>
                      </a:r>
                      <a:r>
                        <a:rPr lang="en-US" sz="2400" dirty="0">
                          <a:solidFill>
                            <a:srgbClr val="0000FF"/>
                          </a:solidFill>
                          <a:highlight>
                            <a:srgbClr val="FFFFFF"/>
                          </a:highlight>
                          <a:latin typeface="Consolas" panose="020B0609020204030204" pitchFamily="49" charset="0"/>
                        </a:rPr>
                        <a:t>FROM</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TableName</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FOR</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SYSTEM</a:t>
                      </a:r>
                      <a:r>
                        <a:rPr lang="en-US" sz="2400" dirty="0">
                          <a:solidFill>
                            <a:srgbClr val="000000"/>
                          </a:solidFill>
                          <a:highlight>
                            <a:srgbClr val="FFFFFF"/>
                          </a:highlight>
                          <a:latin typeface="Consolas" panose="020B0609020204030204" pitchFamily="49" charset="0"/>
                        </a:rPr>
                        <a:t>_</a:t>
                      </a:r>
                      <a:r>
                        <a:rPr lang="en-US" sz="2400" dirty="0">
                          <a:solidFill>
                            <a:srgbClr val="0000FF"/>
                          </a:solidFill>
                          <a:highlight>
                            <a:srgbClr val="FFFFFF"/>
                          </a:highlight>
                          <a:latin typeface="Consolas" panose="020B0609020204030204" pitchFamily="49" charset="0"/>
                        </a:rPr>
                        <a:t>TIME</a:t>
                      </a:r>
                      <a:r>
                        <a:rPr lang="en-US" sz="2400" dirty="0">
                          <a:solidFill>
                            <a:srgbClr val="000000"/>
                          </a:solidFill>
                          <a:highlight>
                            <a:srgbClr val="FFFFFF"/>
                          </a:highlight>
                          <a:latin typeface="Consolas" panose="020B0609020204030204" pitchFamily="49" charset="0"/>
                        </a:rPr>
                        <a:t> _____</a:t>
                      </a:r>
                    </a:p>
                  </a:txBody>
                  <a:tcPr anchor="ctr"/>
                </a:tc>
                <a:tc hMerge="1">
                  <a:txBody>
                    <a:bodyPr/>
                    <a:lstStyle/>
                    <a:p>
                      <a:endParaRPr lang="en-US" dirty="0"/>
                    </a:p>
                  </a:txBody>
                  <a:tcPr/>
                </a:tc>
                <a:extLst>
                  <a:ext uri="{0D108BD9-81ED-4DB2-BD59-A6C34878D82A}">
                    <a16:rowId xmlns:a16="http://schemas.microsoft.com/office/drawing/2014/main" val="2804491224"/>
                  </a:ext>
                </a:extLst>
              </a:tr>
              <a:tr h="684070">
                <a:tc>
                  <a:txBody>
                    <a:bodyPr/>
                    <a:lstStyle/>
                    <a:p>
                      <a:r>
                        <a:rPr lang="en-US" sz="2400" dirty="0"/>
                        <a:t>Point in time</a:t>
                      </a:r>
                    </a:p>
                  </a:txBody>
                  <a:tcPr anchor="ctr"/>
                </a:tc>
                <a:tc>
                  <a:txBody>
                    <a:bodyPr/>
                    <a:lstStyle/>
                    <a:p>
                      <a:r>
                        <a:rPr lang="en-US" sz="2400" dirty="0">
                          <a:solidFill>
                            <a:srgbClr val="0000FF"/>
                          </a:solidFill>
                          <a:highlight>
                            <a:srgbClr val="FFFFFF"/>
                          </a:highlight>
                          <a:latin typeface="Consolas" panose="020B0609020204030204" pitchFamily="49" charset="0"/>
                        </a:rPr>
                        <a:t>AS</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OF</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'2017-02-06 11:30:00'</a:t>
                      </a:r>
                      <a:endParaRPr lang="en-US" sz="2400" dirty="0"/>
                    </a:p>
                  </a:txBody>
                  <a:tcPr anchor="ctr"/>
                </a:tc>
                <a:extLst>
                  <a:ext uri="{0D108BD9-81ED-4DB2-BD59-A6C34878D82A}">
                    <a16:rowId xmlns:a16="http://schemas.microsoft.com/office/drawing/2014/main" val="2127768561"/>
                  </a:ext>
                </a:extLst>
              </a:tr>
              <a:tr h="684070">
                <a:tc>
                  <a:txBody>
                    <a:bodyPr/>
                    <a:lstStyle/>
                    <a:p>
                      <a:r>
                        <a:rPr lang="en-US" sz="2400" dirty="0"/>
                        <a:t>Full history</a:t>
                      </a:r>
                    </a:p>
                  </a:txBody>
                  <a:tcPr anchor="ctr"/>
                </a:tc>
                <a:tc>
                  <a:txBody>
                    <a:bodyPr/>
                    <a:lstStyle/>
                    <a:p>
                      <a:r>
                        <a:rPr lang="en-US" sz="2400" dirty="0">
                          <a:solidFill>
                            <a:srgbClr val="0000FF"/>
                          </a:solidFill>
                          <a:highlight>
                            <a:srgbClr val="FFFFFF"/>
                          </a:highlight>
                          <a:latin typeface="Consolas" panose="020B0609020204030204" pitchFamily="49" charset="0"/>
                        </a:rPr>
                        <a:t>ALL</a:t>
                      </a:r>
                      <a:endParaRPr lang="en-US" sz="2400" dirty="0"/>
                    </a:p>
                  </a:txBody>
                  <a:tcPr anchor="ctr"/>
                </a:tc>
                <a:extLst>
                  <a:ext uri="{0D108BD9-81ED-4DB2-BD59-A6C34878D82A}">
                    <a16:rowId xmlns:a16="http://schemas.microsoft.com/office/drawing/2014/main" val="1001698893"/>
                  </a:ext>
                </a:extLst>
              </a:tr>
              <a:tr h="831920">
                <a:tc>
                  <a:txBody>
                    <a:bodyPr/>
                    <a:lstStyle/>
                    <a:p>
                      <a:r>
                        <a:rPr lang="en-US" sz="2400" dirty="0"/>
                        <a:t>Between (‘start’ &lt; </a:t>
                      </a:r>
                      <a:r>
                        <a:rPr lang="en-US" sz="2400" dirty="0" err="1"/>
                        <a:t>EndTime</a:t>
                      </a:r>
                      <a:r>
                        <a:rPr lang="en-US" sz="2400" dirty="0"/>
                        <a:t> AND ‘end’ &gt;= </a:t>
                      </a:r>
                      <a:r>
                        <a:rPr lang="en-US" sz="2400" dirty="0" err="1"/>
                        <a:t>StartTime</a:t>
                      </a:r>
                      <a:r>
                        <a:rPr lang="en-US" sz="2400" dirty="0"/>
                        <a:t>)</a:t>
                      </a:r>
                    </a:p>
                  </a:txBody>
                  <a:tcPr anchor="ctr"/>
                </a:tc>
                <a:tc>
                  <a:txBody>
                    <a:bodyPr/>
                    <a:lstStyle/>
                    <a:p>
                      <a:r>
                        <a:rPr lang="en-US" sz="2400" kern="1200" dirty="0">
                          <a:solidFill>
                            <a:srgbClr val="0000FF"/>
                          </a:solidFill>
                          <a:highlight>
                            <a:srgbClr val="FFFFFF"/>
                          </a:highlight>
                          <a:latin typeface="Consolas" panose="020B0609020204030204" pitchFamily="49" charset="0"/>
                          <a:ea typeface="+mn-ea"/>
                          <a:cs typeface="+mn-cs"/>
                        </a:rPr>
                        <a:t>BETWEEN</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'2017-01-11 18:55:04'</a:t>
                      </a:r>
                      <a:r>
                        <a:rPr lang="en-US" sz="2400" dirty="0">
                          <a:solidFill>
                            <a:srgbClr val="000000"/>
                          </a:solidFill>
                          <a:highlight>
                            <a:srgbClr val="FFFFFF"/>
                          </a:highlight>
                          <a:latin typeface="Consolas" panose="020B0609020204030204" pitchFamily="49" charset="0"/>
                        </a:rPr>
                        <a:t> </a:t>
                      </a:r>
                      <a:r>
                        <a:rPr lang="en-US" sz="2400" kern="1200" dirty="0">
                          <a:solidFill>
                            <a:srgbClr val="0000FF"/>
                          </a:solidFill>
                          <a:highlight>
                            <a:srgbClr val="FFFFFF"/>
                          </a:highlight>
                          <a:latin typeface="Consolas" panose="020B0609020204030204" pitchFamily="49" charset="0"/>
                          <a:ea typeface="+mn-ea"/>
                          <a:cs typeface="+mn-cs"/>
                        </a:rPr>
                        <a:t>AND</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'2017-05-06 11:30:00'</a:t>
                      </a:r>
                      <a:endParaRPr lang="en-US" sz="2400" dirty="0"/>
                    </a:p>
                  </a:txBody>
                  <a:tcPr anchor="ctr"/>
                </a:tc>
                <a:extLst>
                  <a:ext uri="{0D108BD9-81ED-4DB2-BD59-A6C34878D82A}">
                    <a16:rowId xmlns:a16="http://schemas.microsoft.com/office/drawing/2014/main" val="2404271991"/>
                  </a:ext>
                </a:extLst>
              </a:tr>
              <a:tr h="8319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From (‘start’ &lt; </a:t>
                      </a:r>
                      <a:r>
                        <a:rPr lang="en-US" sz="2400" dirty="0" err="1"/>
                        <a:t>EndTime</a:t>
                      </a:r>
                      <a:r>
                        <a:rPr lang="en-US" sz="2400" dirty="0"/>
                        <a:t> AND ‘end’ &gt; </a:t>
                      </a:r>
                      <a:r>
                        <a:rPr lang="en-US" sz="2400" dirty="0" err="1"/>
                        <a:t>StartTime</a:t>
                      </a:r>
                      <a:r>
                        <a:rPr lang="en-US" sz="2400" dirty="0"/>
                        <a:t>)</a:t>
                      </a:r>
                    </a:p>
                  </a:txBody>
                  <a:tcPr anchor="ctr"/>
                </a:tc>
                <a:tc>
                  <a:txBody>
                    <a:bodyPr/>
                    <a:lstStyle/>
                    <a:p>
                      <a:r>
                        <a:rPr lang="en-US" sz="2400" dirty="0">
                          <a:solidFill>
                            <a:srgbClr val="0000FF"/>
                          </a:solidFill>
                          <a:highlight>
                            <a:srgbClr val="FFFFFF"/>
                          </a:highlight>
                          <a:latin typeface="Consolas" panose="020B0609020204030204" pitchFamily="49" charset="0"/>
                        </a:rPr>
                        <a:t>FROM</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'2017-01-11 18:55:04'</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TO</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'2017-05-06 11:30:00'</a:t>
                      </a:r>
                      <a:endParaRPr lang="en-US" sz="2400" dirty="0"/>
                    </a:p>
                  </a:txBody>
                  <a:tcPr anchor="ctr"/>
                </a:tc>
                <a:extLst>
                  <a:ext uri="{0D108BD9-81ED-4DB2-BD59-A6C34878D82A}">
                    <a16:rowId xmlns:a16="http://schemas.microsoft.com/office/drawing/2014/main" val="671247449"/>
                  </a:ext>
                </a:extLst>
              </a:tr>
              <a:tr h="11884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Contained in (‘start’ &lt;= </a:t>
                      </a:r>
                      <a:r>
                        <a:rPr lang="en-US" sz="2400" dirty="0" err="1"/>
                        <a:t>EndTime</a:t>
                      </a:r>
                      <a:r>
                        <a:rPr lang="en-US" sz="2400" dirty="0"/>
                        <a:t> AND ‘end’ &gt;= </a:t>
                      </a:r>
                      <a:r>
                        <a:rPr lang="en-US" sz="2400" dirty="0" err="1"/>
                        <a:t>StartTime</a:t>
                      </a:r>
                      <a:r>
                        <a:rPr lang="en-US" sz="2400" dirty="0"/>
                        <a:t>)</a:t>
                      </a:r>
                    </a:p>
                    <a:p>
                      <a:endParaRPr lang="en-US" sz="2400" dirty="0"/>
                    </a:p>
                  </a:txBody>
                  <a:tcPr anchor="ctr"/>
                </a:tc>
                <a:tc>
                  <a:txBody>
                    <a:bodyPr/>
                    <a:lstStyle/>
                    <a:p>
                      <a:r>
                        <a:rPr lang="en-US" sz="2400" kern="1200" dirty="0">
                          <a:solidFill>
                            <a:srgbClr val="0000FF"/>
                          </a:solidFill>
                          <a:highlight>
                            <a:srgbClr val="FFFFFF"/>
                          </a:highlight>
                          <a:latin typeface="Consolas" panose="020B0609020204030204" pitchFamily="49" charset="0"/>
                          <a:ea typeface="+mn-ea"/>
                          <a:cs typeface="+mn-cs"/>
                        </a:rPr>
                        <a:t>CONTAINED</a:t>
                      </a:r>
                      <a:r>
                        <a:rPr lang="en-US" sz="2400" dirty="0">
                          <a:solidFill>
                            <a:srgbClr val="000000"/>
                          </a:solidFill>
                          <a:highlight>
                            <a:srgbClr val="FFFFFF"/>
                          </a:highlight>
                          <a:latin typeface="Consolas" panose="020B0609020204030204" pitchFamily="49" charset="0"/>
                        </a:rPr>
                        <a:t> </a:t>
                      </a:r>
                      <a:r>
                        <a:rPr lang="en-US" sz="2400" kern="1200" dirty="0">
                          <a:solidFill>
                            <a:srgbClr val="0000FF"/>
                          </a:solidFill>
                          <a:highlight>
                            <a:srgbClr val="FFFFFF"/>
                          </a:highlight>
                          <a:latin typeface="Consolas" panose="020B0609020204030204" pitchFamily="49" charset="0"/>
                          <a:ea typeface="+mn-ea"/>
                          <a:cs typeface="+mn-cs"/>
                        </a:rPr>
                        <a:t>IN</a:t>
                      </a:r>
                      <a:r>
                        <a:rPr lang="en-US" sz="2400" dirty="0">
                          <a:solidFill>
                            <a:srgbClr val="0000FF"/>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a:t>
                      </a:r>
                      <a:r>
                        <a:rPr lang="en-US" sz="2400" dirty="0">
                          <a:solidFill>
                            <a:srgbClr val="FF0000"/>
                          </a:solidFill>
                          <a:highlight>
                            <a:srgbClr val="FFFFFF"/>
                          </a:highlight>
                          <a:latin typeface="Consolas" panose="020B0609020204030204" pitchFamily="49" charset="0"/>
                        </a:rPr>
                        <a:t>'2017-01-11 18:55:04'</a:t>
                      </a:r>
                      <a:r>
                        <a:rPr lang="en-US" sz="2400" kern="1200" dirty="0">
                          <a:solidFill>
                            <a:srgbClr val="0000FF"/>
                          </a:solidFill>
                          <a:highlight>
                            <a:srgbClr val="FFFFFF"/>
                          </a:highlight>
                          <a:latin typeface="Consolas" panose="020B0609020204030204" pitchFamily="49" charset="0"/>
                          <a:ea typeface="+mn-ea"/>
                          <a:cs typeface="+mn-cs"/>
                        </a:rPr>
                        <a:t>,</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'2017-05-06 11:30:00'</a:t>
                      </a:r>
                      <a:r>
                        <a:rPr lang="en-US" sz="2400" dirty="0">
                          <a:solidFill>
                            <a:srgbClr val="808080"/>
                          </a:solidFill>
                          <a:highlight>
                            <a:srgbClr val="FFFFFF"/>
                          </a:highlight>
                          <a:latin typeface="Consolas" panose="020B0609020204030204" pitchFamily="49" charset="0"/>
                        </a:rPr>
                        <a:t>)</a:t>
                      </a:r>
                      <a:endParaRPr lang="en-US" sz="2400" dirty="0"/>
                    </a:p>
                  </a:txBody>
                  <a:tcPr anchor="ctr"/>
                </a:tc>
                <a:extLst>
                  <a:ext uri="{0D108BD9-81ED-4DB2-BD59-A6C34878D82A}">
                    <a16:rowId xmlns:a16="http://schemas.microsoft.com/office/drawing/2014/main" val="3036776198"/>
                  </a:ext>
                </a:extLst>
              </a:tr>
            </a:tbl>
          </a:graphicData>
        </a:graphic>
      </p:graphicFrame>
    </p:spTree>
    <p:extLst>
      <p:ext uri="{BB962C8B-B14F-4D97-AF65-F5344CB8AC3E}">
        <p14:creationId xmlns:p14="http://schemas.microsoft.com/office/powerpoint/2010/main" val="1054756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677334" y="1496291"/>
            <a:ext cx="8596668" cy="4545071"/>
          </a:xfrm>
        </p:spPr>
        <p:txBody>
          <a:bodyPr>
            <a:normAutofit/>
          </a:bodyPr>
          <a:lstStyle/>
          <a:p>
            <a:r>
              <a:rPr lang="en-US" sz="2800" dirty="0"/>
              <a:t>Performance</a:t>
            </a:r>
          </a:p>
          <a:p>
            <a:pPr lvl="1"/>
            <a:r>
              <a:rPr lang="en-US" sz="2400" dirty="0"/>
              <a:t>Insert operations – no difference than non-temporal tables</a:t>
            </a:r>
          </a:p>
          <a:p>
            <a:pPr lvl="1"/>
            <a:r>
              <a:rPr lang="en-US" sz="2400" dirty="0"/>
              <a:t>Update operations – overhead due to writes to both source and history tables</a:t>
            </a:r>
          </a:p>
          <a:p>
            <a:pPr lvl="1"/>
            <a:r>
              <a:rPr lang="en-US" sz="2400" dirty="0"/>
              <a:t>Read operations – Default clustered index on history table usually not helpful – consider changing it</a:t>
            </a:r>
          </a:p>
        </p:txBody>
      </p:sp>
    </p:spTree>
    <p:extLst>
      <p:ext uri="{BB962C8B-B14F-4D97-AF65-F5344CB8AC3E}">
        <p14:creationId xmlns:p14="http://schemas.microsoft.com/office/powerpoint/2010/main" val="2575860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677334" y="1484417"/>
            <a:ext cx="8596668" cy="4556946"/>
          </a:xfrm>
        </p:spPr>
        <p:txBody>
          <a:bodyPr>
            <a:normAutofit/>
          </a:bodyPr>
          <a:lstStyle/>
          <a:p>
            <a:r>
              <a:rPr lang="en-US" sz="2800" dirty="0"/>
              <a:t>Beware of v1 limitations!</a:t>
            </a:r>
          </a:p>
          <a:p>
            <a:pPr lvl="1"/>
            <a:r>
              <a:rPr lang="en-US" sz="2400" dirty="0"/>
              <a:t>Dropping a column in the source table will drop the column in the history table – all history is lost!</a:t>
            </a:r>
          </a:p>
          <a:p>
            <a:pPr lvl="1"/>
            <a:r>
              <a:rPr lang="en-US" sz="2400" dirty="0"/>
              <a:t>Cannot add a non-</a:t>
            </a:r>
            <a:r>
              <a:rPr lang="en-US" sz="2400" dirty="0" err="1"/>
              <a:t>nullable</a:t>
            </a:r>
            <a:r>
              <a:rPr lang="en-US" sz="2400" dirty="0"/>
              <a:t> column to the source table</a:t>
            </a:r>
          </a:p>
          <a:p>
            <a:pPr lvl="1"/>
            <a:r>
              <a:rPr lang="en-US" sz="2400" dirty="0"/>
              <a:t>Pruning history is an offline operation</a:t>
            </a:r>
          </a:p>
        </p:txBody>
      </p:sp>
    </p:spTree>
    <p:extLst>
      <p:ext uri="{BB962C8B-B14F-4D97-AF65-F5344CB8AC3E}">
        <p14:creationId xmlns:p14="http://schemas.microsoft.com/office/powerpoint/2010/main" val="4290490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solidFill>
                  <a:schemeClr val="accent1">
                    <a:lumMod val="75000"/>
                  </a:schemeClr>
                </a:solidFill>
              </a:rPr>
              <a:t>Columnstore</a:t>
            </a:r>
            <a:r>
              <a:rPr lang="en-US" sz="2400" dirty="0">
                <a:solidFill>
                  <a:schemeClr val="accent1">
                    <a:lumMod val="75000"/>
                  </a:schemeClr>
                </a:solidFill>
              </a:rPr>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3026635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Columnstore</a:t>
            </a:r>
            <a:r>
              <a:rPr lang="en-US" dirty="0"/>
              <a:t> Indexes</a:t>
            </a:r>
          </a:p>
        </p:txBody>
      </p:sp>
      <p:sp>
        <p:nvSpPr>
          <p:cNvPr id="3" name="Content Placeholder 2"/>
          <p:cNvSpPr>
            <a:spLocks noGrp="1"/>
          </p:cNvSpPr>
          <p:nvPr>
            <p:ph idx="1"/>
          </p:nvPr>
        </p:nvSpPr>
        <p:spPr>
          <a:xfrm>
            <a:off x="677334" y="1543793"/>
            <a:ext cx="9345440" cy="4497570"/>
          </a:xfrm>
        </p:spPr>
        <p:txBody>
          <a:bodyPr>
            <a:normAutofit/>
          </a:bodyPr>
          <a:lstStyle/>
          <a:p>
            <a:r>
              <a:rPr lang="en-US" sz="2800" dirty="0"/>
              <a:t>Traditional indexes are row-based copies of selected columns in table</a:t>
            </a:r>
          </a:p>
          <a:p>
            <a:r>
              <a:rPr lang="en-US" sz="2800" dirty="0" err="1"/>
              <a:t>Columnstore</a:t>
            </a:r>
            <a:r>
              <a:rPr lang="en-US" sz="2800" dirty="0"/>
              <a:t> turns this around and orders the index by column</a:t>
            </a:r>
          </a:p>
          <a:p>
            <a:r>
              <a:rPr lang="en-US" sz="2800" dirty="0"/>
              <a:t>Can be the entire table (clustered index) or a subset of columns (</a:t>
            </a:r>
            <a:r>
              <a:rPr lang="en-US" sz="2800" dirty="0" err="1"/>
              <a:t>nonclustered</a:t>
            </a:r>
            <a:r>
              <a:rPr lang="en-US" sz="2800" dirty="0"/>
              <a:t> index)</a:t>
            </a:r>
          </a:p>
          <a:p>
            <a:r>
              <a:rPr lang="en-US" sz="2800" dirty="0"/>
              <a:t>Can be combined with row-based indexes</a:t>
            </a:r>
          </a:p>
        </p:txBody>
      </p:sp>
    </p:spTree>
    <p:extLst>
      <p:ext uri="{BB962C8B-B14F-4D97-AF65-F5344CB8AC3E}">
        <p14:creationId xmlns:p14="http://schemas.microsoft.com/office/powerpoint/2010/main" val="1051046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Columnstore</a:t>
            </a:r>
            <a:r>
              <a:rPr lang="en-US" dirty="0"/>
              <a:t> Indexes</a:t>
            </a:r>
          </a:p>
        </p:txBody>
      </p:sp>
      <p:sp>
        <p:nvSpPr>
          <p:cNvPr id="3" name="Content Placeholder 2"/>
          <p:cNvSpPr>
            <a:spLocks noGrp="1"/>
          </p:cNvSpPr>
          <p:nvPr>
            <p:ph idx="1"/>
          </p:nvPr>
        </p:nvSpPr>
        <p:spPr>
          <a:xfrm>
            <a:off x="677333" y="1472541"/>
            <a:ext cx="9499819" cy="4568822"/>
          </a:xfrm>
        </p:spPr>
        <p:txBody>
          <a:bodyPr>
            <a:normAutofit/>
          </a:bodyPr>
          <a:lstStyle/>
          <a:p>
            <a:r>
              <a:rPr lang="en-US" sz="2800" dirty="0"/>
              <a:t>Previous versions of SQL Server imposed limitations, but SQL Server 2016 removes many of these limits</a:t>
            </a:r>
          </a:p>
          <a:p>
            <a:r>
              <a:rPr lang="en-US" sz="2800" dirty="0"/>
              <a:t>Particularly useful for warehouse / analytic queries</a:t>
            </a:r>
          </a:p>
          <a:p>
            <a:pPr lvl="1"/>
            <a:r>
              <a:rPr lang="en-US" sz="2400" dirty="0"/>
              <a:t>However performance usually degrades for OLTP workloads</a:t>
            </a:r>
          </a:p>
          <a:p>
            <a:r>
              <a:rPr lang="en-US" sz="2800" dirty="0"/>
              <a:t>Much of performance benefit derives from high compression of </a:t>
            </a:r>
            <a:r>
              <a:rPr lang="en-US" sz="2800" dirty="0" err="1"/>
              <a:t>columnstore</a:t>
            </a:r>
            <a:r>
              <a:rPr lang="en-US" sz="2800" dirty="0"/>
              <a:t> (typically 20x or more)</a:t>
            </a:r>
          </a:p>
        </p:txBody>
      </p:sp>
    </p:spTree>
    <p:extLst>
      <p:ext uri="{BB962C8B-B14F-4D97-AF65-F5344CB8AC3E}">
        <p14:creationId xmlns:p14="http://schemas.microsoft.com/office/powerpoint/2010/main" val="2663863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Columnstore</a:t>
            </a:r>
            <a:r>
              <a:rPr lang="en-US" dirty="0"/>
              <a:t> Indexes</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364313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2016 Was a Game-Changer!</a:t>
            </a:r>
          </a:p>
        </p:txBody>
      </p:sp>
      <p:sp>
        <p:nvSpPr>
          <p:cNvPr id="3" name="Content Placeholder 2"/>
          <p:cNvSpPr>
            <a:spLocks noGrp="1"/>
          </p:cNvSpPr>
          <p:nvPr>
            <p:ph idx="1"/>
          </p:nvPr>
        </p:nvSpPr>
        <p:spPr>
          <a:xfrm>
            <a:off x="677334" y="1555669"/>
            <a:ext cx="8596668" cy="4485694"/>
          </a:xfrm>
        </p:spPr>
        <p:txBody>
          <a:bodyPr>
            <a:normAutofit/>
          </a:bodyPr>
          <a:lstStyle/>
          <a:p>
            <a:r>
              <a:rPr lang="en-US" sz="2800" dirty="0"/>
              <a:t>A lot changed in 2016</a:t>
            </a:r>
          </a:p>
          <a:p>
            <a:pPr lvl="1"/>
            <a:r>
              <a:rPr lang="en-US" sz="2400" dirty="0"/>
              <a:t>March 7 – Microsoft </a:t>
            </a:r>
            <a:r>
              <a:rPr lang="en-US" sz="2400" dirty="0">
                <a:hlinkClick r:id="rId2"/>
              </a:rPr>
              <a:t>announces</a:t>
            </a:r>
            <a:r>
              <a:rPr lang="en-US" sz="2400" dirty="0"/>
              <a:t> SQL Server will be available on Linux in mid-2017</a:t>
            </a:r>
          </a:p>
          <a:p>
            <a:pPr lvl="1"/>
            <a:r>
              <a:rPr lang="en-US" sz="2400" dirty="0"/>
              <a:t>June 1 – SQL Server 2016 is released</a:t>
            </a:r>
          </a:p>
          <a:p>
            <a:pPr lvl="1"/>
            <a:r>
              <a:rPr lang="en-US" sz="2400" dirty="0"/>
              <a:t>November 16 – Service Pack 1 is </a:t>
            </a:r>
            <a:r>
              <a:rPr lang="en-US" sz="2400" dirty="0">
                <a:hlinkClick r:id="rId3"/>
              </a:rPr>
              <a:t>released</a:t>
            </a:r>
            <a:endParaRPr lang="en-US" sz="2400" dirty="0"/>
          </a:p>
          <a:p>
            <a:pPr lvl="2"/>
            <a:r>
              <a:rPr lang="en-US" sz="2000" dirty="0"/>
              <a:t>Many formerly Enterprise Edition features are moved into lower SKUs</a:t>
            </a:r>
          </a:p>
          <a:p>
            <a:pPr lvl="2"/>
            <a:r>
              <a:rPr lang="en-US" sz="2000" dirty="0"/>
              <a:t>Including Express Edition and </a:t>
            </a:r>
            <a:r>
              <a:rPr lang="en-US" sz="2000" dirty="0" err="1"/>
              <a:t>LocalDB</a:t>
            </a:r>
            <a:r>
              <a:rPr lang="en-US" sz="2000" dirty="0"/>
              <a:t>!</a:t>
            </a:r>
          </a:p>
          <a:p>
            <a:pPr marL="915750" lvl="2" indent="-285750"/>
            <a:r>
              <a:rPr lang="en-US" sz="2000" dirty="0"/>
              <a:t>Differentiation by scale, not by feature</a:t>
            </a:r>
          </a:p>
        </p:txBody>
      </p:sp>
    </p:spTree>
    <p:extLst>
      <p:ext uri="{BB962C8B-B14F-4D97-AF65-F5344CB8AC3E}">
        <p14:creationId xmlns:p14="http://schemas.microsoft.com/office/powerpoint/2010/main" val="1248156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solidFill>
                  <a:schemeClr val="accent1">
                    <a:lumMod val="75000"/>
                  </a:schemeClr>
                </a:solidFill>
              </a:rPr>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2594898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Content Placeholder 2"/>
          <p:cNvSpPr>
            <a:spLocks noGrp="1"/>
          </p:cNvSpPr>
          <p:nvPr>
            <p:ph idx="1"/>
          </p:nvPr>
        </p:nvSpPr>
        <p:spPr>
          <a:xfrm>
            <a:off x="677333" y="1413165"/>
            <a:ext cx="9903581" cy="4628198"/>
          </a:xfrm>
        </p:spPr>
        <p:txBody>
          <a:bodyPr>
            <a:noAutofit/>
          </a:bodyPr>
          <a:lstStyle/>
          <a:p>
            <a:r>
              <a:rPr lang="en-US" sz="2800" dirty="0"/>
              <a:t>Spread table data across multiple B-trees</a:t>
            </a:r>
          </a:p>
          <a:p>
            <a:r>
              <a:rPr lang="en-US" sz="2800" dirty="0"/>
              <a:t>For example, place older data on slower, cheaper storage</a:t>
            </a:r>
          </a:p>
          <a:p>
            <a:r>
              <a:rPr lang="en-US" sz="2800" dirty="0"/>
              <a:t>Usually for very large data sets, but has other purposes</a:t>
            </a:r>
          </a:p>
          <a:p>
            <a:r>
              <a:rPr lang="en-US" sz="2800" dirty="0"/>
              <a:t>Separation defined by a “partitioning function” and a “partitioning scheme”</a:t>
            </a:r>
          </a:p>
          <a:p>
            <a:pPr lvl="1"/>
            <a:r>
              <a:rPr lang="en-US" sz="2400" dirty="0"/>
              <a:t>Range LEFT (think of as &gt;=)</a:t>
            </a:r>
          </a:p>
          <a:p>
            <a:pPr lvl="1"/>
            <a:r>
              <a:rPr lang="en-US" sz="2400" dirty="0"/>
              <a:t>Range RIGHT (think of as &lt;)</a:t>
            </a:r>
          </a:p>
          <a:p>
            <a:r>
              <a:rPr lang="en-US" sz="2800" dirty="0"/>
              <a:t>Another use: combine with temporal tables to enable quick archival capability</a:t>
            </a:r>
          </a:p>
        </p:txBody>
      </p:sp>
    </p:spTree>
    <p:extLst>
      <p:ext uri="{BB962C8B-B14F-4D97-AF65-F5344CB8AC3E}">
        <p14:creationId xmlns:p14="http://schemas.microsoft.com/office/powerpoint/2010/main" val="1770415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SQL Server Index</a:t>
            </a:r>
          </a:p>
        </p:txBody>
      </p:sp>
      <p:pic>
        <p:nvPicPr>
          <p:cNvPr id="4" name="Picture 3"/>
          <p:cNvPicPr>
            <a:picLocks noChangeAspect="1"/>
          </p:cNvPicPr>
          <p:nvPr/>
        </p:nvPicPr>
        <p:blipFill>
          <a:blip r:embed="rId2"/>
          <a:stretch>
            <a:fillRect/>
          </a:stretch>
        </p:blipFill>
        <p:spPr>
          <a:xfrm>
            <a:off x="1522641" y="1742913"/>
            <a:ext cx="6906053" cy="4552064"/>
          </a:xfrm>
          <a:prstGeom prst="rect">
            <a:avLst/>
          </a:prstGeom>
        </p:spPr>
      </p:pic>
    </p:spTree>
    <p:extLst>
      <p:ext uri="{BB962C8B-B14F-4D97-AF65-F5344CB8AC3E}">
        <p14:creationId xmlns:p14="http://schemas.microsoft.com/office/powerpoint/2010/main" val="483027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SQL Server Index</a:t>
            </a:r>
          </a:p>
        </p:txBody>
      </p:sp>
      <p:pic>
        <p:nvPicPr>
          <p:cNvPr id="3" name="Picture 2"/>
          <p:cNvPicPr>
            <a:picLocks noChangeAspect="1"/>
          </p:cNvPicPr>
          <p:nvPr/>
        </p:nvPicPr>
        <p:blipFill>
          <a:blip r:embed="rId2"/>
          <a:stretch>
            <a:fillRect/>
          </a:stretch>
        </p:blipFill>
        <p:spPr>
          <a:xfrm>
            <a:off x="677334" y="1834053"/>
            <a:ext cx="10116515" cy="3237395"/>
          </a:xfrm>
          <a:prstGeom prst="rect">
            <a:avLst/>
          </a:prstGeom>
        </p:spPr>
      </p:pic>
    </p:spTree>
    <p:extLst>
      <p:ext uri="{BB962C8B-B14F-4D97-AF65-F5344CB8AC3E}">
        <p14:creationId xmlns:p14="http://schemas.microsoft.com/office/powerpoint/2010/main" val="1682789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552367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solidFill>
                  <a:schemeClr val="accent1">
                    <a:lumMod val="75000"/>
                  </a:schemeClr>
                </a:solidFill>
              </a:rPr>
              <a:t>In-Memory OLTP (</a:t>
            </a:r>
            <a:r>
              <a:rPr lang="en-US" sz="2400" dirty="0" err="1">
                <a:solidFill>
                  <a:schemeClr val="accent1">
                    <a:lumMod val="75000"/>
                  </a:schemeClr>
                </a:solidFill>
              </a:rPr>
              <a:t>Hekaton</a:t>
            </a:r>
            <a:r>
              <a:rPr lang="en-US" sz="2400" dirty="0">
                <a:solidFill>
                  <a:schemeClr val="accent1">
                    <a:lumMod val="75000"/>
                  </a:schemeClr>
                </a:solidFill>
              </a:rPr>
              <a:t>)</a:t>
            </a:r>
          </a:p>
        </p:txBody>
      </p:sp>
    </p:spTree>
    <p:extLst>
      <p:ext uri="{BB962C8B-B14F-4D97-AF65-F5344CB8AC3E}">
        <p14:creationId xmlns:p14="http://schemas.microsoft.com/office/powerpoint/2010/main" val="3808175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OLTP</a:t>
            </a:r>
          </a:p>
        </p:txBody>
      </p:sp>
      <p:sp>
        <p:nvSpPr>
          <p:cNvPr id="3" name="Content Placeholder 2"/>
          <p:cNvSpPr>
            <a:spLocks noGrp="1"/>
          </p:cNvSpPr>
          <p:nvPr>
            <p:ph idx="1"/>
          </p:nvPr>
        </p:nvSpPr>
        <p:spPr>
          <a:xfrm>
            <a:off x="677334" y="1512277"/>
            <a:ext cx="8596668" cy="4529085"/>
          </a:xfrm>
        </p:spPr>
        <p:txBody>
          <a:bodyPr>
            <a:normAutofit/>
          </a:bodyPr>
          <a:lstStyle/>
          <a:p>
            <a:r>
              <a:rPr lang="en-US" sz="2800" dirty="0"/>
              <a:t>First introduced in SQL Server 2014</a:t>
            </a:r>
          </a:p>
          <a:p>
            <a:r>
              <a:rPr lang="en-US" sz="2800" dirty="0"/>
              <a:t>Stores data in memory</a:t>
            </a:r>
          </a:p>
          <a:p>
            <a:r>
              <a:rPr lang="en-US" sz="2800" dirty="0"/>
              <a:t>Lock-free structures</a:t>
            </a:r>
          </a:p>
          <a:p>
            <a:pPr lvl="1"/>
            <a:r>
              <a:rPr lang="en-US" sz="2600" dirty="0"/>
              <a:t>Multi-version concurrency control (optimistic)</a:t>
            </a:r>
          </a:p>
          <a:p>
            <a:r>
              <a:rPr lang="en-US" sz="2800" dirty="0"/>
              <a:t>Fully ACID compliant (durability optional)</a:t>
            </a:r>
          </a:p>
          <a:p>
            <a:r>
              <a:rPr lang="en-US" sz="2800" dirty="0"/>
              <a:t>Designed for OLTP workloads</a:t>
            </a:r>
          </a:p>
          <a:p>
            <a:r>
              <a:rPr lang="en-US" sz="2800" dirty="0"/>
              <a:t>Can yield 10-20x performance boost</a:t>
            </a:r>
          </a:p>
          <a:p>
            <a:r>
              <a:rPr lang="en-US" sz="2800" dirty="0"/>
              <a:t>Native compilation of stored procedures</a:t>
            </a:r>
          </a:p>
        </p:txBody>
      </p:sp>
    </p:spTree>
    <p:extLst>
      <p:ext uri="{BB962C8B-B14F-4D97-AF65-F5344CB8AC3E}">
        <p14:creationId xmlns:p14="http://schemas.microsoft.com/office/powerpoint/2010/main" val="1510375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OLTP</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3329893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OLTP</a:t>
            </a:r>
          </a:p>
        </p:txBody>
      </p:sp>
      <p:sp>
        <p:nvSpPr>
          <p:cNvPr id="3" name="Content Placeholder 2"/>
          <p:cNvSpPr>
            <a:spLocks noGrp="1"/>
          </p:cNvSpPr>
          <p:nvPr>
            <p:ph idx="1"/>
          </p:nvPr>
        </p:nvSpPr>
        <p:spPr>
          <a:xfrm>
            <a:off x="677334" y="1512277"/>
            <a:ext cx="8596668" cy="4529085"/>
          </a:xfrm>
        </p:spPr>
        <p:txBody>
          <a:bodyPr>
            <a:normAutofit/>
          </a:bodyPr>
          <a:lstStyle/>
          <a:p>
            <a:r>
              <a:rPr lang="en-US" sz="2800" dirty="0"/>
              <a:t>Need to give a table hint such as </a:t>
            </a:r>
            <a:r>
              <a:rPr lang="en-US" sz="2800" b="1" dirty="0">
                <a:latin typeface="Courier New" panose="02070309020205020404" pitchFamily="49" charset="0"/>
                <a:cs typeface="Courier New" panose="02070309020205020404" pitchFamily="49" charset="0"/>
              </a:rPr>
              <a:t>with (snapshot)</a:t>
            </a:r>
            <a:r>
              <a:rPr lang="en-US" sz="2800" dirty="0"/>
              <a:t> when used inside an explicit transaction</a:t>
            </a:r>
          </a:p>
          <a:p>
            <a:pPr lvl="1"/>
            <a:r>
              <a:rPr lang="en-US" sz="2600" dirty="0"/>
              <a:t>Or, set database option </a:t>
            </a:r>
            <a:r>
              <a:rPr lang="en-US" sz="2600" b="1" dirty="0" err="1">
                <a:latin typeface="Courier New" panose="02070309020205020404" pitchFamily="49" charset="0"/>
                <a:cs typeface="Courier New" panose="02070309020205020404" pitchFamily="49" charset="0"/>
              </a:rPr>
              <a:t>memory_optimized_elevate_to_snapshot</a:t>
            </a:r>
            <a:endParaRPr lang="en-US" sz="2600" b="1" dirty="0">
              <a:latin typeface="Courier New" panose="02070309020205020404" pitchFamily="49" charset="0"/>
              <a:cs typeface="Courier New" panose="02070309020205020404" pitchFamily="49" charset="0"/>
            </a:endParaRPr>
          </a:p>
          <a:p>
            <a:r>
              <a:rPr lang="en-US" sz="2800" dirty="0"/>
              <a:t>Error handling considerations</a:t>
            </a:r>
          </a:p>
          <a:p>
            <a:pPr lvl="1"/>
            <a:r>
              <a:rPr lang="en-US" sz="2600" dirty="0"/>
              <a:t>Entire transaction will roll back if validation phase fails (optimistic concurrency assumptions failure)</a:t>
            </a:r>
          </a:p>
        </p:txBody>
      </p:sp>
    </p:spTree>
    <p:extLst>
      <p:ext uri="{BB962C8B-B14F-4D97-AF65-F5344CB8AC3E}">
        <p14:creationId xmlns:p14="http://schemas.microsoft.com/office/powerpoint/2010/main" val="4188259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677333" y="1567543"/>
            <a:ext cx="9499819" cy="4473819"/>
          </a:xfrm>
        </p:spPr>
        <p:txBody>
          <a:bodyPr>
            <a:normAutofit/>
          </a:bodyPr>
          <a:lstStyle/>
          <a:p>
            <a:r>
              <a:rPr lang="en-US" sz="2800" dirty="0"/>
              <a:t>SQL Server 2016 Express Edition download</a:t>
            </a:r>
          </a:p>
          <a:p>
            <a:pPr marL="324000" lvl="1" indent="0">
              <a:buNone/>
            </a:pPr>
            <a:r>
              <a:rPr lang="en-US" sz="2000" dirty="0">
                <a:hlinkClick r:id="rId2"/>
              </a:rPr>
              <a:t>https://www.microsoft.com/en-us/sql-server/sql-server-editions-express</a:t>
            </a:r>
            <a:endParaRPr lang="en-US" sz="2400" dirty="0"/>
          </a:p>
        </p:txBody>
      </p:sp>
    </p:spTree>
    <p:extLst>
      <p:ext uri="{BB962C8B-B14F-4D97-AF65-F5344CB8AC3E}">
        <p14:creationId xmlns:p14="http://schemas.microsoft.com/office/powerpoint/2010/main" val="347226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Features in Express Edition (2016)</a:t>
            </a:r>
          </a:p>
        </p:txBody>
      </p:sp>
      <p:sp>
        <p:nvSpPr>
          <p:cNvPr id="3" name="Content Placeholder 2"/>
          <p:cNvSpPr>
            <a:spLocks noGrp="1"/>
          </p:cNvSpPr>
          <p:nvPr>
            <p:ph idx="1"/>
          </p:nvPr>
        </p:nvSpPr>
        <p:spPr>
          <a:xfrm>
            <a:off x="581193" y="1460666"/>
            <a:ext cx="10035348" cy="4278398"/>
          </a:xfrm>
        </p:spPr>
        <p:txBody>
          <a:bodyPr numCol="3">
            <a:normAutofit/>
          </a:bodyPr>
          <a:lstStyle/>
          <a:p>
            <a:r>
              <a:rPr lang="en-US" sz="2400" dirty="0"/>
              <a:t>SQL 2016 RTM</a:t>
            </a:r>
          </a:p>
          <a:p>
            <a:pPr lvl="1"/>
            <a:r>
              <a:rPr lang="en-US" sz="2000" dirty="0"/>
              <a:t>Stretch DB</a:t>
            </a:r>
          </a:p>
          <a:p>
            <a:pPr lvl="1"/>
            <a:r>
              <a:rPr lang="en-US" sz="2000" dirty="0"/>
              <a:t>Query Store</a:t>
            </a:r>
          </a:p>
          <a:p>
            <a:pPr lvl="1"/>
            <a:r>
              <a:rPr lang="en-US" sz="2000" dirty="0"/>
              <a:t>JSON support</a:t>
            </a:r>
          </a:p>
          <a:p>
            <a:pPr lvl="1"/>
            <a:r>
              <a:rPr lang="en-US" sz="2000" b="1" dirty="0"/>
              <a:t>Temporal tables</a:t>
            </a:r>
          </a:p>
          <a:p>
            <a:pPr lvl="1"/>
            <a:r>
              <a:rPr lang="en-US" sz="2000" dirty="0"/>
              <a:t>T-SQL additions</a:t>
            </a:r>
          </a:p>
          <a:p>
            <a:pPr lvl="2"/>
            <a:r>
              <a:rPr lang="en-US" sz="1800" dirty="0"/>
              <a:t>DROP IF EXISTS</a:t>
            </a:r>
          </a:p>
          <a:p>
            <a:pPr lvl="2"/>
            <a:r>
              <a:rPr lang="en-US" sz="1800" dirty="0"/>
              <a:t>AT TIME ZONE</a:t>
            </a:r>
          </a:p>
          <a:p>
            <a:pPr lvl="2"/>
            <a:r>
              <a:rPr lang="en-US" sz="1800" dirty="0"/>
              <a:t>SESSION_CONTEXT</a:t>
            </a:r>
          </a:p>
          <a:p>
            <a:r>
              <a:rPr lang="en-US" sz="2400" dirty="0"/>
              <a:t>SQL 2016 Service Pack 1</a:t>
            </a:r>
          </a:p>
          <a:p>
            <a:pPr lvl="1"/>
            <a:r>
              <a:rPr lang="en-US" sz="2000" b="1" dirty="0"/>
              <a:t>In-Memory Tables</a:t>
            </a:r>
          </a:p>
          <a:p>
            <a:pPr lvl="1"/>
            <a:r>
              <a:rPr lang="en-US" sz="2000" b="1" dirty="0" err="1"/>
              <a:t>Columnstore</a:t>
            </a:r>
            <a:endParaRPr lang="en-US" sz="2000" b="1" dirty="0"/>
          </a:p>
          <a:p>
            <a:pPr lvl="1"/>
            <a:r>
              <a:rPr lang="en-US" sz="2000" b="1" dirty="0"/>
              <a:t>Snapshots</a:t>
            </a:r>
          </a:p>
          <a:p>
            <a:pPr lvl="1"/>
            <a:r>
              <a:rPr lang="en-US" sz="2000" b="1" dirty="0"/>
              <a:t>Partitioning</a:t>
            </a:r>
          </a:p>
          <a:p>
            <a:pPr lvl="1"/>
            <a:r>
              <a:rPr lang="en-US" sz="2000" dirty="0"/>
              <a:t>Data compression</a:t>
            </a:r>
          </a:p>
          <a:p>
            <a:pPr lvl="1"/>
            <a:r>
              <a:rPr lang="en-US" sz="2000" b="1" dirty="0"/>
              <a:t>Row-level security</a:t>
            </a:r>
          </a:p>
          <a:p>
            <a:pPr lvl="1"/>
            <a:r>
              <a:rPr lang="en-US" sz="2000" b="1" dirty="0"/>
              <a:t>Always Encrypted</a:t>
            </a:r>
          </a:p>
          <a:p>
            <a:pPr lvl="1"/>
            <a:r>
              <a:rPr lang="en-US" sz="2000" dirty="0"/>
              <a:t>Dynamic data masking</a:t>
            </a:r>
          </a:p>
          <a:p>
            <a:pPr lvl="1"/>
            <a:r>
              <a:rPr lang="en-US" sz="2000" dirty="0"/>
              <a:t>Auditing</a:t>
            </a:r>
          </a:p>
          <a:p>
            <a:pPr lvl="1"/>
            <a:r>
              <a:rPr lang="en-US" sz="2000" dirty="0" err="1"/>
              <a:t>Polybase</a:t>
            </a:r>
            <a:r>
              <a:rPr lang="en-US" sz="2000" dirty="0"/>
              <a:t> (compute node)</a:t>
            </a:r>
          </a:p>
          <a:p>
            <a:pPr lvl="1"/>
            <a:r>
              <a:rPr lang="en-US" sz="2000" dirty="0"/>
              <a:t>Additional FILESTREAM support</a:t>
            </a:r>
          </a:p>
          <a:p>
            <a:pPr lvl="1"/>
            <a:r>
              <a:rPr lang="en-US" sz="2000" dirty="0"/>
              <a:t>DBCC CLONEDATABASE</a:t>
            </a:r>
          </a:p>
          <a:p>
            <a:r>
              <a:rPr lang="en-US" sz="2400" dirty="0"/>
              <a:t>Management Studio – now a separate install … and free to use</a:t>
            </a:r>
          </a:p>
        </p:txBody>
      </p:sp>
      <p:sp>
        <p:nvSpPr>
          <p:cNvPr id="4" name="TextBox 3"/>
          <p:cNvSpPr txBox="1"/>
          <p:nvPr/>
        </p:nvSpPr>
        <p:spPr>
          <a:xfrm>
            <a:off x="581192" y="6047177"/>
            <a:ext cx="10402957" cy="369332"/>
          </a:xfrm>
          <a:prstGeom prst="rect">
            <a:avLst/>
          </a:prstGeom>
          <a:noFill/>
        </p:spPr>
        <p:txBody>
          <a:bodyPr wrap="square" rtlCol="0">
            <a:spAutoFit/>
          </a:bodyPr>
          <a:lstStyle/>
          <a:p>
            <a:r>
              <a:rPr lang="en-US" dirty="0">
                <a:solidFill>
                  <a:schemeClr val="tx1">
                    <a:lumMod val="65000"/>
                    <a:lumOff val="35000"/>
                  </a:schemeClr>
                </a:solidFill>
              </a:rPr>
              <a:t>All of these features, of course, are in more advanced editions as your application grows!</a:t>
            </a:r>
          </a:p>
        </p:txBody>
      </p:sp>
    </p:spTree>
    <p:extLst>
      <p:ext uri="{BB962C8B-B14F-4D97-AF65-F5344CB8AC3E}">
        <p14:creationId xmlns:p14="http://schemas.microsoft.com/office/powerpoint/2010/main" val="109542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on Express Edition</a:t>
            </a:r>
          </a:p>
        </p:txBody>
      </p:sp>
      <p:sp>
        <p:nvSpPr>
          <p:cNvPr id="3" name="Content Placeholder 2"/>
          <p:cNvSpPr>
            <a:spLocks noGrp="1"/>
          </p:cNvSpPr>
          <p:nvPr>
            <p:ph idx="1"/>
          </p:nvPr>
        </p:nvSpPr>
        <p:spPr>
          <a:xfrm>
            <a:off x="677334" y="1365587"/>
            <a:ext cx="9251577" cy="5301335"/>
          </a:xfrm>
        </p:spPr>
        <p:txBody>
          <a:bodyPr>
            <a:noAutofit/>
          </a:bodyPr>
          <a:lstStyle/>
          <a:p>
            <a:r>
              <a:rPr lang="en-US" sz="2400" dirty="0"/>
              <a:t>Performance</a:t>
            </a:r>
          </a:p>
          <a:p>
            <a:pPr lvl="1"/>
            <a:r>
              <a:rPr lang="en-US" sz="2000" dirty="0"/>
              <a:t>One CPU / four cores – per instance</a:t>
            </a:r>
          </a:p>
          <a:p>
            <a:pPr lvl="1"/>
            <a:r>
              <a:rPr lang="en-US" sz="2000" dirty="0"/>
              <a:t>1.4 GB RAM (buffer pool) – per instance</a:t>
            </a:r>
          </a:p>
          <a:p>
            <a:pPr lvl="1"/>
            <a:r>
              <a:rPr lang="en-US" sz="2000" dirty="0"/>
              <a:t>350 MB for in-memory tables – per instance, not counted toward buffer pool limit – single-threaded only</a:t>
            </a:r>
          </a:p>
          <a:p>
            <a:pPr lvl="1"/>
            <a:r>
              <a:rPr lang="en-US" sz="2000" dirty="0"/>
              <a:t>350 MB for </a:t>
            </a:r>
            <a:r>
              <a:rPr lang="en-US" sz="2000" dirty="0" err="1"/>
              <a:t>columnstore</a:t>
            </a:r>
            <a:r>
              <a:rPr lang="en-US" sz="2000" dirty="0"/>
              <a:t> data – per database, not counted toward buffer pool limit – single-threaded only</a:t>
            </a:r>
          </a:p>
          <a:p>
            <a:r>
              <a:rPr lang="en-US" sz="2400" dirty="0"/>
              <a:t>Functionality</a:t>
            </a:r>
          </a:p>
          <a:p>
            <a:pPr lvl="1"/>
            <a:r>
              <a:rPr lang="en-US" sz="2000" dirty="0"/>
              <a:t>10 GB per database</a:t>
            </a:r>
          </a:p>
          <a:p>
            <a:pPr lvl="1"/>
            <a:r>
              <a:rPr lang="en-US" sz="2000" dirty="0"/>
              <a:t>No SQL Agent (service installed, but cannot be started)</a:t>
            </a:r>
          </a:p>
          <a:p>
            <a:pPr lvl="2"/>
            <a:r>
              <a:rPr lang="en-US" sz="1800" dirty="0"/>
              <a:t>Schedule backups and other jobs via another SQL Agent or OS scheduler (</a:t>
            </a:r>
            <a:r>
              <a:rPr lang="en-US" sz="1800" dirty="0" err="1"/>
              <a:t>sqlcmd</a:t>
            </a:r>
            <a:r>
              <a:rPr lang="en-US" sz="1800" dirty="0"/>
              <a:t> or PowerShell)</a:t>
            </a:r>
          </a:p>
          <a:p>
            <a:endParaRPr lang="en-US" sz="2400" dirty="0"/>
          </a:p>
        </p:txBody>
      </p:sp>
    </p:spTree>
    <p:extLst>
      <p:ext uri="{BB962C8B-B14F-4D97-AF65-F5344CB8AC3E}">
        <p14:creationId xmlns:p14="http://schemas.microsoft.com/office/powerpoint/2010/main" val="218295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on Express Edition</a:t>
            </a:r>
          </a:p>
        </p:txBody>
      </p:sp>
      <p:sp>
        <p:nvSpPr>
          <p:cNvPr id="6" name="Content Placeholder 2"/>
          <p:cNvSpPr>
            <a:spLocks noGrp="1"/>
          </p:cNvSpPr>
          <p:nvPr>
            <p:ph idx="1"/>
          </p:nvPr>
        </p:nvSpPr>
        <p:spPr>
          <a:xfrm>
            <a:off x="677334" y="1413164"/>
            <a:ext cx="9251577" cy="5301335"/>
          </a:xfrm>
        </p:spPr>
        <p:txBody>
          <a:bodyPr>
            <a:noAutofit/>
          </a:bodyPr>
          <a:lstStyle/>
          <a:p>
            <a:r>
              <a:rPr lang="en-US" sz="2800" dirty="0" err="1"/>
              <a:t>Overcomeable</a:t>
            </a:r>
            <a:r>
              <a:rPr lang="en-US" sz="2800" dirty="0"/>
              <a:t> Limitations</a:t>
            </a:r>
          </a:p>
          <a:p>
            <a:pPr lvl="1"/>
            <a:r>
              <a:rPr lang="en-US" sz="2400" dirty="0"/>
              <a:t>No TCP/IP by default; be sure to enable it</a:t>
            </a:r>
          </a:p>
          <a:p>
            <a:r>
              <a:rPr lang="en-US" sz="2800" dirty="0"/>
              <a:t>Feature Limitations</a:t>
            </a:r>
          </a:p>
          <a:p>
            <a:pPr lvl="1"/>
            <a:r>
              <a:rPr lang="en-US" sz="2400" dirty="0"/>
              <a:t>Availability Groups</a:t>
            </a:r>
          </a:p>
          <a:p>
            <a:pPr lvl="1"/>
            <a:r>
              <a:rPr lang="en-US" sz="2400" dirty="0"/>
              <a:t>Mirroring</a:t>
            </a:r>
          </a:p>
          <a:p>
            <a:pPr lvl="1"/>
            <a:r>
              <a:rPr lang="en-US" sz="2400" dirty="0" err="1"/>
              <a:t>Polybase</a:t>
            </a:r>
            <a:r>
              <a:rPr lang="en-US" sz="2400" dirty="0"/>
              <a:t> (head node)</a:t>
            </a:r>
          </a:p>
          <a:p>
            <a:pPr lvl="1"/>
            <a:r>
              <a:rPr lang="en-US" sz="2400" dirty="0"/>
              <a:t>No SSIS, SSAS, R Server, etc.</a:t>
            </a:r>
          </a:p>
          <a:p>
            <a:pPr lvl="1"/>
            <a:r>
              <a:rPr lang="en-US" sz="2400" dirty="0"/>
              <a:t>SSRS with “Express with Advanced Services”</a:t>
            </a:r>
          </a:p>
          <a:p>
            <a:r>
              <a:rPr lang="en-US" sz="2800" dirty="0"/>
              <a:t>Beware! Mandatory telemetry</a:t>
            </a:r>
          </a:p>
        </p:txBody>
      </p:sp>
    </p:spTree>
    <p:extLst>
      <p:ext uri="{BB962C8B-B14F-4D97-AF65-F5344CB8AC3E}">
        <p14:creationId xmlns:p14="http://schemas.microsoft.com/office/powerpoint/2010/main" val="373440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Updates</a:t>
            </a:r>
          </a:p>
        </p:txBody>
      </p:sp>
      <p:sp>
        <p:nvSpPr>
          <p:cNvPr id="3" name="Content Placeholder 2"/>
          <p:cNvSpPr>
            <a:spLocks noGrp="1"/>
          </p:cNvSpPr>
          <p:nvPr>
            <p:ph idx="1"/>
          </p:nvPr>
        </p:nvSpPr>
        <p:spPr>
          <a:xfrm>
            <a:off x="677333" y="1519322"/>
            <a:ext cx="9951083" cy="4572720"/>
          </a:xfrm>
        </p:spPr>
        <p:txBody>
          <a:bodyPr>
            <a:noAutofit/>
          </a:bodyPr>
          <a:lstStyle/>
          <a:p>
            <a:r>
              <a:rPr lang="en-US" sz="2800" dirty="0"/>
              <a:t>Bug fixes specific to a SQL Server version and service pack</a:t>
            </a:r>
          </a:p>
          <a:p>
            <a:r>
              <a:rPr lang="en-US" sz="2800" dirty="0"/>
              <a:t>Typically issued by Microsoft about every two months</a:t>
            </a:r>
          </a:p>
          <a:p>
            <a:r>
              <a:rPr lang="en-US" sz="2800" dirty="0"/>
              <a:t>Are “cumulative,” so only need the most recent update</a:t>
            </a:r>
          </a:p>
          <a:p>
            <a:r>
              <a:rPr lang="en-US" sz="2800" dirty="0"/>
              <a:t>Since SP1 contained new functionality, particularly import to apply</a:t>
            </a:r>
          </a:p>
          <a:p>
            <a:r>
              <a:rPr lang="en-US" sz="2800" dirty="0"/>
              <a:t>Recent CUs go through more rigorous testing; MS recommends applying them by default</a:t>
            </a:r>
          </a:p>
          <a:p>
            <a:r>
              <a:rPr lang="en-US" sz="2800" dirty="0"/>
              <a:t>Current CU for SQL Server 2016 SP1 is CU2 (March 22, 2017)</a:t>
            </a:r>
          </a:p>
        </p:txBody>
      </p:sp>
    </p:spTree>
    <p:extLst>
      <p:ext uri="{BB962C8B-B14F-4D97-AF65-F5344CB8AC3E}">
        <p14:creationId xmlns:p14="http://schemas.microsoft.com/office/powerpoint/2010/main" val="136046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2017</a:t>
            </a:r>
          </a:p>
        </p:txBody>
      </p:sp>
      <p:sp>
        <p:nvSpPr>
          <p:cNvPr id="3" name="Content Placeholder 2"/>
          <p:cNvSpPr>
            <a:spLocks noGrp="1"/>
          </p:cNvSpPr>
          <p:nvPr>
            <p:ph idx="1"/>
          </p:nvPr>
        </p:nvSpPr>
        <p:spPr>
          <a:xfrm>
            <a:off x="677334" y="1567543"/>
            <a:ext cx="8596668" cy="4473819"/>
          </a:xfrm>
        </p:spPr>
        <p:txBody>
          <a:bodyPr>
            <a:normAutofit/>
          </a:bodyPr>
          <a:lstStyle/>
          <a:p>
            <a:r>
              <a:rPr lang="en-US" sz="2800" dirty="0"/>
              <a:t>Until April 19, simply referred to as </a:t>
            </a:r>
            <a:r>
              <a:rPr lang="en-US" sz="2800" dirty="0" err="1"/>
              <a:t>vNext</a:t>
            </a:r>
            <a:endParaRPr lang="en-US" sz="2800" dirty="0"/>
          </a:p>
          <a:p>
            <a:r>
              <a:rPr lang="en-US" sz="2800" dirty="0"/>
              <a:t>Current on CTP 2.0 (6</a:t>
            </a:r>
            <a:r>
              <a:rPr lang="en-US" sz="2800" baseline="30000" dirty="0"/>
              <a:t>th</a:t>
            </a:r>
            <a:r>
              <a:rPr lang="en-US" sz="2800" dirty="0"/>
              <a:t> preview version)</a:t>
            </a:r>
          </a:p>
          <a:p>
            <a:pPr lvl="1"/>
            <a:r>
              <a:rPr lang="en-US" sz="2600" dirty="0"/>
              <a:t>(SQL Server 2016 had 10 preview versions)</a:t>
            </a:r>
          </a:p>
          <a:p>
            <a:r>
              <a:rPr lang="en-US" sz="2800" dirty="0"/>
              <a:t>No release date announced as of yet</a:t>
            </a:r>
          </a:p>
          <a:p>
            <a:r>
              <a:rPr lang="en-US" sz="2800" dirty="0"/>
              <a:t>No edition announcements as of yet</a:t>
            </a:r>
          </a:p>
          <a:p>
            <a:r>
              <a:rPr lang="en-US" sz="2800" dirty="0"/>
              <a:t>New features: availability on Linux, Python integration, </a:t>
            </a:r>
            <a:r>
              <a:rPr lang="en-US" sz="2800"/>
              <a:t>adaptive query plans, graph databases</a:t>
            </a:r>
            <a:endParaRPr lang="en-US" sz="2800" dirty="0"/>
          </a:p>
        </p:txBody>
      </p:sp>
    </p:spTree>
    <p:extLst>
      <p:ext uri="{BB962C8B-B14F-4D97-AF65-F5344CB8AC3E}">
        <p14:creationId xmlns:p14="http://schemas.microsoft.com/office/powerpoint/2010/main" val="63974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solidFill>
                  <a:schemeClr val="accent1">
                    <a:lumMod val="75000"/>
                  </a:schemeClr>
                </a:solidFill>
              </a:rPr>
              <a:t>Row-Level 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1218328260"/>
      </p:ext>
    </p:extLst>
  </p:cSld>
  <p:clrMapOvr>
    <a:masterClrMapping/>
  </p:clrMapOvr>
</p:sld>
</file>

<file path=ppt/theme/theme1.xml><?xml version="1.0" encoding="utf-8"?>
<a:theme xmlns:a="http://schemas.openxmlformats.org/drawingml/2006/main" name="Facet">
  <a:themeElements>
    <a:clrScheme name="Custom 2">
      <a:dk1>
        <a:sysClr val="windowText" lastClr="000000"/>
      </a:dk1>
      <a:lt1>
        <a:sysClr val="window" lastClr="FFFFFF"/>
      </a:lt1>
      <a:dk2>
        <a:srgbClr val="2C3C43"/>
      </a:dk2>
      <a:lt2>
        <a:srgbClr val="EBEBEB"/>
      </a:lt2>
      <a:accent1>
        <a:srgbClr val="00B0F0"/>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51066</TotalTime>
  <Words>1967</Words>
  <Application>Microsoft Office PowerPoint</Application>
  <PresentationFormat>Widescreen</PresentationFormat>
  <Paragraphs>305</Paragraphs>
  <Slides>39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Consolas</vt:lpstr>
      <vt:lpstr>Courier New</vt:lpstr>
      <vt:lpstr>Gill Sans MT</vt:lpstr>
      <vt:lpstr>Trebuchet MS</vt:lpstr>
      <vt:lpstr>Wingdings 2</vt:lpstr>
      <vt:lpstr>Wingdings 3</vt:lpstr>
      <vt:lpstr>Facet</vt:lpstr>
      <vt:lpstr>Seven Awesome SQL Server Features</vt:lpstr>
      <vt:lpstr>SQL Server Editions</vt:lpstr>
      <vt:lpstr>2016 Was a Game-Changer!</vt:lpstr>
      <vt:lpstr>New Features in Express Edition (2016)</vt:lpstr>
      <vt:lpstr>Limitations on Express Edition</vt:lpstr>
      <vt:lpstr>Limitations on Express Edition</vt:lpstr>
      <vt:lpstr>Cumulative Updates</vt:lpstr>
      <vt:lpstr>SQL Server 2017</vt:lpstr>
      <vt:lpstr>SQL Server Features (Speed Dating)</vt:lpstr>
      <vt:lpstr>Row-Level Security</vt:lpstr>
      <vt:lpstr>Row-Level Security</vt:lpstr>
      <vt:lpstr>SQL Server Features (Speed Dating)</vt:lpstr>
      <vt:lpstr>Always Encrypted</vt:lpstr>
      <vt:lpstr>Always Encrypted</vt:lpstr>
      <vt:lpstr>Always Encrypted in Action</vt:lpstr>
      <vt:lpstr>Always Encrypted - Cons</vt:lpstr>
      <vt:lpstr>SQL Server Features (Speed Dating)</vt:lpstr>
      <vt:lpstr>Snapshots</vt:lpstr>
      <vt:lpstr>Snapshots</vt:lpstr>
      <vt:lpstr>SQL Server Features (Speed Dating)</vt:lpstr>
      <vt:lpstr>Temporal Tables</vt:lpstr>
      <vt:lpstr>Temporal Tables</vt:lpstr>
      <vt:lpstr>Temporal Tables</vt:lpstr>
      <vt:lpstr>Temporal Tables</vt:lpstr>
      <vt:lpstr>Temporal Tables</vt:lpstr>
      <vt:lpstr>SQL Server Features (Speed Dating)</vt:lpstr>
      <vt:lpstr>Columnstore Indexes</vt:lpstr>
      <vt:lpstr>Columnstore Indexes</vt:lpstr>
      <vt:lpstr>Columnstore Indexes</vt:lpstr>
      <vt:lpstr>SQL Server Features (Speed Dating)</vt:lpstr>
      <vt:lpstr>Partitioning</vt:lpstr>
      <vt:lpstr>Traditional SQL Server Index</vt:lpstr>
      <vt:lpstr>Partitioned SQL Server Index</vt:lpstr>
      <vt:lpstr>Partitioning</vt:lpstr>
      <vt:lpstr>SQL Server Features (Speed Dating)</vt:lpstr>
      <vt:lpstr>In-Memory OLTP</vt:lpstr>
      <vt:lpstr>In-Memory OLTP</vt:lpstr>
      <vt:lpstr>In-Memory OLTP</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 Awesome SQL Server Features</dc:title>
  <dc:creator>Allison Benneth</dc:creator>
  <cp:lastModifiedBy>Allison Benneth</cp:lastModifiedBy>
  <cp:revision>116</cp:revision>
  <dcterms:created xsi:type="dcterms:W3CDTF">2016-11-30T16:05:46Z</dcterms:created>
  <dcterms:modified xsi:type="dcterms:W3CDTF">2017-05-01T14:50:29Z</dcterms:modified>
</cp:coreProperties>
</file>