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72" r:id="rId5"/>
    <p:sldId id="261" r:id="rId6"/>
    <p:sldId id="284" r:id="rId7"/>
    <p:sldId id="262" r:id="rId8"/>
    <p:sldId id="263" r:id="rId9"/>
    <p:sldId id="277" r:id="rId10"/>
    <p:sldId id="264" r:id="rId11"/>
    <p:sldId id="273" r:id="rId12"/>
    <p:sldId id="275" r:id="rId13"/>
    <p:sldId id="274" r:id="rId14"/>
    <p:sldId id="265" r:id="rId15"/>
    <p:sldId id="276" r:id="rId16"/>
    <p:sldId id="278" r:id="rId17"/>
    <p:sldId id="266" r:id="rId18"/>
    <p:sldId id="279" r:id="rId19"/>
    <p:sldId id="280" r:id="rId20"/>
    <p:sldId id="283" r:id="rId21"/>
    <p:sldId id="281" r:id="rId22"/>
    <p:sldId id="267" r:id="rId23"/>
    <p:sldId id="285" r:id="rId24"/>
    <p:sldId id="288" r:id="rId25"/>
    <p:sldId id="268" r:id="rId26"/>
    <p:sldId id="282" r:id="rId27"/>
    <p:sldId id="286" r:id="rId28"/>
    <p:sldId id="287" r:id="rId29"/>
    <p:sldId id="289" r:id="rId30"/>
    <p:sldId id="270" r:id="rId31"/>
    <p:sldId id="291" r:id="rId32"/>
    <p:sldId id="290" r:id="rId33"/>
    <p:sldId id="2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850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  <a:p>
            <a:r>
              <a:rPr lang="en-US" dirty="0" smtClean="0"/>
              <a:t>Queries must be parameterized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in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6" y="1863090"/>
            <a:ext cx="10410048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</a:p>
          <a:p>
            <a:r>
              <a:rPr lang="en-US" dirty="0" smtClean="0"/>
              <a:t>Extra round trips to determine metadata, retrieve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err="1" smtClean="0"/>
              <a:t>transactionally</a:t>
            </a:r>
            <a:r>
              <a:rPr lang="en-US" dirty="0" smtClean="0"/>
              <a:t> consistent, read-only point-in-time view of a database</a:t>
            </a:r>
          </a:p>
          <a:p>
            <a:r>
              <a:rPr lang="en-US" dirty="0" smtClean="0"/>
              <a:t>Can take multiple snapshots at different points on the same database</a:t>
            </a:r>
          </a:p>
          <a:p>
            <a:r>
              <a:rPr lang="en-US" dirty="0" smtClean="0"/>
              <a:t>Useful for stable reporting against a transactional system</a:t>
            </a:r>
          </a:p>
          <a:p>
            <a:r>
              <a:rPr lang="en-US" dirty="0" smtClean="0"/>
              <a:t>Can be used to revert to a previous database state</a:t>
            </a:r>
          </a:p>
          <a:p>
            <a:pPr lvl="1"/>
            <a:r>
              <a:rPr lang="en-US" dirty="0" smtClean="0"/>
              <a:t>Failed upgrade / administrative tasks</a:t>
            </a:r>
          </a:p>
          <a:p>
            <a:pPr lvl="1"/>
            <a:r>
              <a:rPr lang="en-US" dirty="0" smtClean="0"/>
              <a:t>QA cycles</a:t>
            </a:r>
          </a:p>
          <a:p>
            <a:r>
              <a:rPr lang="en-US" dirty="0" smtClean="0"/>
              <a:t>Resources required dependent mostly on how much underlying database is changed</a:t>
            </a:r>
          </a:p>
          <a:p>
            <a:r>
              <a:rPr lang="en-US" dirty="0" smtClean="0"/>
              <a:t>Absolutely, positively not a substitute for proper backups!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0998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/ databases inherently contain a temporal element</a:t>
            </a:r>
          </a:p>
          <a:p>
            <a:r>
              <a:rPr lang="en-US" dirty="0" smtClean="0"/>
              <a:t>If temporal components are tracked, traditionally done with triggers or change detection</a:t>
            </a:r>
          </a:p>
          <a:p>
            <a:r>
              <a:rPr lang="en-US" dirty="0" smtClean="0"/>
              <a:t>Temporal tables handle tracking automatically</a:t>
            </a:r>
          </a:p>
          <a:p>
            <a:r>
              <a:rPr lang="en-US" dirty="0" smtClean="0"/>
              <a:t>Allows greatly simplified point-in-time querying</a:t>
            </a:r>
          </a:p>
          <a:p>
            <a:r>
              <a:rPr lang="en-US" dirty="0" smtClean="0"/>
              <a:t>Requires additional columns on source table and requires history table</a:t>
            </a:r>
          </a:p>
          <a:p>
            <a:r>
              <a:rPr lang="en-US" dirty="0" smtClean="0"/>
              <a:t>Schema changes in source table are reflected in the history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16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70222"/>
              </p:ext>
            </p:extLst>
          </p:nvPr>
        </p:nvGraphicFramePr>
        <p:xfrm>
          <a:off x="581190" y="2173185"/>
          <a:ext cx="11029616" cy="377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526325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querying:  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Point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Full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From (‘start’ &lt;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Contained in (‘start’ &lt;= </a:t>
                      </a:r>
                      <a:r>
                        <a:rPr lang="en-US" dirty="0" err="1" smtClean="0"/>
                        <a:t>EndTime</a:t>
                      </a:r>
                      <a:r>
                        <a:rPr lang="en-US" dirty="0" smtClean="0"/>
                        <a:t> AND ‘end’ &gt;= </a:t>
                      </a:r>
                      <a:r>
                        <a:rPr lang="en-US" dirty="0" err="1" smtClean="0"/>
                        <a:t>StartTime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18:55:04'</a:t>
                      </a: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18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Insert operations – no difference than non-temporal tables</a:t>
            </a:r>
          </a:p>
          <a:p>
            <a:pPr lvl="1"/>
            <a:r>
              <a:rPr lang="en-US" dirty="0" smtClean="0"/>
              <a:t>Update operations – overhead due to writes to both source and history tables</a:t>
            </a:r>
          </a:p>
          <a:p>
            <a:pPr lvl="1"/>
            <a:r>
              <a:rPr lang="en-US" dirty="0" smtClean="0"/>
              <a:t>Read operations – Default clustered index on history table usually not helpful – consider changing it</a:t>
            </a:r>
          </a:p>
          <a:p>
            <a:r>
              <a:rPr lang="en-US" dirty="0" smtClean="0"/>
              <a:t>Beware of v1 limitations!</a:t>
            </a:r>
          </a:p>
          <a:p>
            <a:pPr lvl="1"/>
            <a:r>
              <a:rPr lang="en-US" dirty="0" smtClean="0"/>
              <a:t>Dropping a column in the source table will drop the column in the history table – all history is lost!</a:t>
            </a:r>
          </a:p>
          <a:p>
            <a:pPr lvl="1"/>
            <a:r>
              <a:rPr lang="en-US" dirty="0" smtClean="0"/>
              <a:t>Cannot add a non-</a:t>
            </a:r>
            <a:r>
              <a:rPr lang="en-US" dirty="0" err="1" smtClean="0"/>
              <a:t>nullable</a:t>
            </a:r>
            <a:r>
              <a:rPr lang="en-US" dirty="0" smtClean="0"/>
              <a:t> column to the source table</a:t>
            </a:r>
          </a:p>
          <a:p>
            <a:pPr lvl="1"/>
            <a:r>
              <a:rPr lang="en-US" dirty="0" smtClean="0"/>
              <a:t>Pruning history is an offline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indexes are row-based copies of selected columns in table</a:t>
            </a:r>
          </a:p>
          <a:p>
            <a:r>
              <a:rPr lang="en-US" dirty="0" err="1" smtClean="0"/>
              <a:t>Columnstore</a:t>
            </a:r>
            <a:r>
              <a:rPr lang="en-US" dirty="0" smtClean="0"/>
              <a:t> turns this around and orders the index by column</a:t>
            </a:r>
          </a:p>
          <a:p>
            <a:r>
              <a:rPr lang="en-US" dirty="0" smtClean="0"/>
              <a:t>Can be the entire table (clustered index) or a subset of columns (</a:t>
            </a:r>
            <a:r>
              <a:rPr lang="en-US" dirty="0" err="1" smtClean="0"/>
              <a:t>nonclustered</a:t>
            </a:r>
            <a:r>
              <a:rPr lang="en-US" dirty="0" smtClean="0"/>
              <a:t> index)</a:t>
            </a:r>
          </a:p>
          <a:p>
            <a:r>
              <a:rPr lang="en-US" dirty="0" smtClean="0"/>
              <a:t>Can be combined with row-based indexes</a:t>
            </a:r>
          </a:p>
          <a:p>
            <a:r>
              <a:rPr lang="en-US" dirty="0" smtClean="0"/>
              <a:t>Previous versions of SQL Server imposed limitations, but SQL Server 2016 removes many of these limits</a:t>
            </a:r>
          </a:p>
          <a:p>
            <a:r>
              <a:rPr lang="en-US" dirty="0" smtClean="0"/>
              <a:t>Particularly useful for warehouse / analytic queries</a:t>
            </a:r>
          </a:p>
          <a:p>
            <a:pPr lvl="1"/>
            <a:r>
              <a:rPr lang="en-US" dirty="0" smtClean="0"/>
              <a:t>However performance usually degrades for OLTP workloads</a:t>
            </a:r>
          </a:p>
          <a:p>
            <a:r>
              <a:rPr lang="en-US" dirty="0" smtClean="0"/>
              <a:t>Much of performance benefit derives from high compression of </a:t>
            </a:r>
            <a:r>
              <a:rPr lang="en-US" dirty="0" err="1" smtClean="0"/>
              <a:t>columnstore</a:t>
            </a:r>
            <a:r>
              <a:rPr lang="en-US" dirty="0" smtClean="0"/>
              <a:t> (typically 20x or more)</a:t>
            </a:r>
          </a:p>
        </p:txBody>
      </p:sp>
    </p:spTree>
    <p:extLst>
      <p:ext uri="{BB962C8B-B14F-4D97-AF65-F5344CB8AC3E}">
        <p14:creationId xmlns:p14="http://schemas.microsoft.com/office/powerpoint/2010/main" val="105104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0738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table data across multiple B-trees</a:t>
            </a:r>
          </a:p>
          <a:p>
            <a:r>
              <a:rPr lang="en-US" dirty="0" smtClean="0"/>
              <a:t>For example, place older data on slower, cheaper storage</a:t>
            </a:r>
          </a:p>
          <a:p>
            <a:r>
              <a:rPr lang="en-US" dirty="0" smtClean="0"/>
              <a:t>Usually for very large data sets, but has other purposes</a:t>
            </a:r>
          </a:p>
          <a:p>
            <a:r>
              <a:rPr lang="en-US" dirty="0" smtClean="0"/>
              <a:t>Separation defined by a “partitioning function” and a “partitioning scheme”</a:t>
            </a:r>
          </a:p>
          <a:p>
            <a:pPr lvl="1"/>
            <a:r>
              <a:rPr lang="en-US" dirty="0" smtClean="0"/>
              <a:t>Range LEFT (think of as &gt;=)</a:t>
            </a:r>
          </a:p>
          <a:p>
            <a:pPr lvl="1"/>
            <a:r>
              <a:rPr lang="en-US" dirty="0" smtClean="0"/>
              <a:t>Range RIGHT (think of as </a:t>
            </a:r>
            <a:r>
              <a:rPr lang="en-US" dirty="0" smtClean="0"/>
              <a:t>&lt;)</a:t>
            </a:r>
          </a:p>
          <a:p>
            <a:r>
              <a:rPr lang="en-US" dirty="0" smtClean="0"/>
              <a:t>Another use: combine </a:t>
            </a:r>
            <a:r>
              <a:rPr lang="en-US" dirty="0"/>
              <a:t>with temporal tables to enable quick archival </a:t>
            </a:r>
            <a:r>
              <a:rPr lang="en-US" dirty="0" smtClean="0"/>
              <a:t>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SQL Server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2" y="1980419"/>
            <a:ext cx="6906053" cy="4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SQL Server 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3" y="2273440"/>
            <a:ext cx="10116515" cy="32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9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4644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5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OLTP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45253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 specific to a SQL Server version and service pack</a:t>
            </a:r>
          </a:p>
          <a:p>
            <a:r>
              <a:rPr lang="en-US" dirty="0"/>
              <a:t>T</a:t>
            </a:r>
            <a:r>
              <a:rPr lang="en-US" dirty="0" smtClean="0"/>
              <a:t>ypically issued by Microsoft about every two months</a:t>
            </a:r>
          </a:p>
          <a:p>
            <a:r>
              <a:rPr lang="en-US" dirty="0" smtClean="0"/>
              <a:t>Are “cumulative,” so only need the most recent update</a:t>
            </a:r>
          </a:p>
          <a:p>
            <a:r>
              <a:rPr lang="en-US" dirty="0" smtClean="0"/>
              <a:t>Since SP1 contained new functionality, particularly import to apply</a:t>
            </a:r>
          </a:p>
          <a:p>
            <a:r>
              <a:rPr lang="en-US" dirty="0" smtClean="0"/>
              <a:t>Recent CUs go through more rigorous testing; MS recommends applying them by default</a:t>
            </a:r>
          </a:p>
          <a:p>
            <a:r>
              <a:rPr lang="en-US" dirty="0" smtClean="0"/>
              <a:t>Current CU for </a:t>
            </a:r>
            <a:r>
              <a:rPr lang="en-US" smtClean="0"/>
              <a:t>SQL Server 2016 SP1 is CU2 (March 22, 2017)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Row-Level Security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49640" y="2949746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394460" y="3155454"/>
            <a:ext cx="547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49789</TotalTime>
  <Words>1597</Words>
  <Application>Microsoft Office PowerPoint</Application>
  <PresentationFormat>Widescreen</PresentationFormat>
  <Paragraphs>275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Cumulative Updates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SQL Server Features (Speed Dating)</vt:lpstr>
      <vt:lpstr>Columnstore Indexes</vt:lpstr>
      <vt:lpstr>Columnstore Indexes</vt:lpstr>
      <vt:lpstr>SQL Server Features (Speed Dating)</vt:lpstr>
      <vt:lpstr>Partitioning</vt:lpstr>
      <vt:lpstr>Traditional SQL Server Index</vt:lpstr>
      <vt:lpstr>Partitioned SQL Server Index</vt:lpstr>
      <vt:lpstr>Partitioning</vt:lpstr>
      <vt:lpstr>SQL Server Features (Speed Dating)</vt:lpstr>
      <vt:lpstr>In-Memory OLTP</vt:lpstr>
      <vt:lpstr>In-Memory OLTP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98</cp:revision>
  <dcterms:created xsi:type="dcterms:W3CDTF">2016-11-30T16:05:46Z</dcterms:created>
  <dcterms:modified xsi:type="dcterms:W3CDTF">2017-04-26T22:01:54Z</dcterms:modified>
</cp:coreProperties>
</file>