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2" r:id="rId5"/>
    <p:sldId id="261" r:id="rId6"/>
    <p:sldId id="284" r:id="rId7"/>
    <p:sldId id="262" r:id="rId8"/>
    <p:sldId id="263" r:id="rId9"/>
    <p:sldId id="277" r:id="rId10"/>
    <p:sldId id="264" r:id="rId11"/>
    <p:sldId id="273" r:id="rId12"/>
    <p:sldId id="275" r:id="rId13"/>
    <p:sldId id="274" r:id="rId14"/>
    <p:sldId id="265" r:id="rId15"/>
    <p:sldId id="276" r:id="rId16"/>
    <p:sldId id="278" r:id="rId17"/>
    <p:sldId id="266" r:id="rId18"/>
    <p:sldId id="279" r:id="rId19"/>
    <p:sldId id="280" r:id="rId20"/>
    <p:sldId id="283" r:id="rId21"/>
    <p:sldId id="281" r:id="rId22"/>
    <p:sldId id="267" r:id="rId23"/>
    <p:sldId id="285" r:id="rId24"/>
    <p:sldId id="268" r:id="rId25"/>
    <p:sldId id="282" r:id="rId26"/>
    <p:sldId id="270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</a:p>
          <a:p>
            <a:r>
              <a:rPr lang="en-US" dirty="0" smtClean="0"/>
              <a:t>Absolutely, positively not a substitute for proper backups!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/ databases inherently contain a temporal element</a:t>
            </a:r>
          </a:p>
          <a:p>
            <a:r>
              <a:rPr lang="en-US" dirty="0" smtClean="0"/>
              <a:t>If temporal components are tracked, traditionally done with triggers or change detection</a:t>
            </a:r>
          </a:p>
          <a:p>
            <a:r>
              <a:rPr lang="en-US" dirty="0" smtClean="0"/>
              <a:t>Temporal tables handle tracking automatically</a:t>
            </a:r>
          </a:p>
          <a:p>
            <a:r>
              <a:rPr lang="en-US" dirty="0" smtClean="0"/>
              <a:t>Allows greatly simplified point-in-time querying</a:t>
            </a:r>
          </a:p>
          <a:p>
            <a:r>
              <a:rPr lang="en-US" dirty="0" smtClean="0"/>
              <a:t>Requires additional columns on source table and requires history table</a:t>
            </a:r>
          </a:p>
          <a:p>
            <a:r>
              <a:rPr lang="en-US" dirty="0" smtClean="0"/>
              <a:t>Schema changes in source table are reflected in the history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1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70222"/>
              </p:ext>
            </p:extLst>
          </p:nvPr>
        </p:nvGraphicFramePr>
        <p:xfrm>
          <a:off x="581190" y="2173185"/>
          <a:ext cx="11029616" cy="377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526325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querying:  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Full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From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Contained in (‘start’ &lt;=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Insert operations – no difference than non-temporal tables</a:t>
            </a:r>
          </a:p>
          <a:p>
            <a:pPr lvl="1"/>
            <a:r>
              <a:rPr lang="en-US" dirty="0" smtClean="0"/>
              <a:t>Update operations – overhead due to writes to both source and history tables</a:t>
            </a:r>
          </a:p>
          <a:p>
            <a:pPr lvl="1"/>
            <a:r>
              <a:rPr lang="en-US" dirty="0" smtClean="0"/>
              <a:t>Read operations – Default clustered index on history table usually not helpful – consider changing it</a:t>
            </a:r>
          </a:p>
          <a:p>
            <a:r>
              <a:rPr lang="en-US" dirty="0" smtClean="0"/>
              <a:t>Beware of v1 limitations!</a:t>
            </a:r>
          </a:p>
          <a:p>
            <a:pPr lvl="1"/>
            <a:r>
              <a:rPr lang="en-US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dirty="0" smtClean="0"/>
              <a:t>Cannot add a non-</a:t>
            </a:r>
            <a:r>
              <a:rPr lang="en-US" dirty="0" err="1" smtClean="0"/>
              <a:t>nullable</a:t>
            </a:r>
            <a:r>
              <a:rPr lang="en-US" dirty="0" smtClean="0"/>
              <a:t> column to the source table</a:t>
            </a:r>
          </a:p>
          <a:p>
            <a:pPr lvl="1"/>
            <a:r>
              <a:rPr lang="en-US" dirty="0" smtClean="0"/>
              <a:t>Pruning history is an offline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indexes are row-based copies of selected columns in table</a:t>
            </a:r>
          </a:p>
          <a:p>
            <a:r>
              <a:rPr lang="en-US" dirty="0" err="1" smtClean="0"/>
              <a:t>Columnstore</a:t>
            </a:r>
            <a:r>
              <a:rPr lang="en-US" dirty="0" smtClean="0"/>
              <a:t> turns this around and orders the index by column</a:t>
            </a:r>
          </a:p>
          <a:p>
            <a:r>
              <a:rPr lang="en-US" dirty="0" smtClean="0"/>
              <a:t>Can be the entire table (clustered index) or a subset of columns (</a:t>
            </a:r>
            <a:r>
              <a:rPr lang="en-US" dirty="0" err="1" smtClean="0"/>
              <a:t>nonclustered</a:t>
            </a:r>
            <a:r>
              <a:rPr lang="en-US" dirty="0" smtClean="0"/>
              <a:t> index)</a:t>
            </a:r>
          </a:p>
          <a:p>
            <a:r>
              <a:rPr lang="en-US" dirty="0" smtClean="0"/>
              <a:t>Can be combined with row-based indexes</a:t>
            </a:r>
          </a:p>
          <a:p>
            <a:r>
              <a:rPr lang="en-US" dirty="0" smtClean="0"/>
              <a:t>Previous versions of SQL Server imposed limitations, but SQL Server 2016 removes many of these limits</a:t>
            </a:r>
          </a:p>
          <a:p>
            <a:r>
              <a:rPr lang="en-US" dirty="0" smtClean="0"/>
              <a:t>Particularly useful for warehouse / analytic queries</a:t>
            </a:r>
          </a:p>
          <a:p>
            <a:pPr lvl="1"/>
            <a:r>
              <a:rPr lang="en-US" dirty="0" smtClean="0"/>
              <a:t>However performance usually degrades for OLTP workloads</a:t>
            </a:r>
          </a:p>
          <a:p>
            <a:r>
              <a:rPr lang="en-US" dirty="0" smtClean="0"/>
              <a:t>Much of performance benefit derives from high compression of </a:t>
            </a:r>
            <a:r>
              <a:rPr lang="en-US" dirty="0" err="1" smtClean="0"/>
              <a:t>columnstore</a:t>
            </a:r>
            <a:r>
              <a:rPr lang="en-US" dirty="0" smtClean="0"/>
              <a:t> (typically 20x or more)</a:t>
            </a:r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table data across multiple B-trees</a:t>
            </a:r>
          </a:p>
          <a:p>
            <a:r>
              <a:rPr lang="en-US" dirty="0" smtClean="0"/>
              <a:t>For example, place older data on slower, cheaper storage</a:t>
            </a:r>
          </a:p>
          <a:p>
            <a:r>
              <a:rPr lang="en-US" dirty="0" smtClean="0"/>
              <a:t>Usually for very large data sets, but has other purposes</a:t>
            </a:r>
          </a:p>
          <a:p>
            <a:r>
              <a:rPr lang="en-US" dirty="0" smtClean="0"/>
              <a:t>Separation defined by a “partitioning function” and a “partitioning scheme”</a:t>
            </a:r>
          </a:p>
          <a:p>
            <a:pPr lvl="1"/>
            <a:r>
              <a:rPr lang="en-US" dirty="0" smtClean="0"/>
              <a:t>Range LEFT (think of as &gt;=)</a:t>
            </a:r>
          </a:p>
          <a:p>
            <a:pPr lvl="1"/>
            <a:r>
              <a:rPr lang="en-US" dirty="0" smtClean="0"/>
              <a:t>Range RIGHT (think of as </a:t>
            </a:r>
            <a:r>
              <a:rPr lang="en-US" dirty="0" smtClean="0"/>
              <a:t>&lt;)</a:t>
            </a:r>
          </a:p>
          <a:p>
            <a:r>
              <a:rPr lang="en-US" dirty="0" smtClean="0"/>
              <a:t>Another use: combine </a:t>
            </a:r>
            <a:r>
              <a:rPr lang="en-US" dirty="0"/>
              <a:t>with temporal tables to enable quick archival </a:t>
            </a:r>
            <a:r>
              <a:rPr lang="en-US" dirty="0" smtClean="0"/>
              <a:t>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specific to a SQL Server version and service pack</a:t>
            </a:r>
          </a:p>
          <a:p>
            <a:r>
              <a:rPr lang="en-US" dirty="0"/>
              <a:t>T</a:t>
            </a:r>
            <a:r>
              <a:rPr lang="en-US" dirty="0" smtClean="0"/>
              <a:t>ypically issued by Microsoft about every two months</a:t>
            </a:r>
          </a:p>
          <a:p>
            <a:r>
              <a:rPr lang="en-US" dirty="0" smtClean="0"/>
              <a:t>Are “cumulative,” so only need the most recent update</a:t>
            </a:r>
          </a:p>
          <a:p>
            <a:r>
              <a:rPr lang="en-US" dirty="0" smtClean="0"/>
              <a:t>Since SP1 contained new functionality, particularly import to apply</a:t>
            </a:r>
          </a:p>
          <a:p>
            <a:r>
              <a:rPr lang="en-US" dirty="0" smtClean="0"/>
              <a:t>Recent CUs go through more rigorous testing; MS recommends applying them by default</a:t>
            </a:r>
          </a:p>
          <a:p>
            <a:r>
              <a:rPr lang="en-US" dirty="0" smtClean="0"/>
              <a:t>Current CU for </a:t>
            </a:r>
            <a:r>
              <a:rPr lang="en-US" smtClean="0"/>
              <a:t>SQL Server 2016 SP1 is CU2 (March 22, 2017)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49753</TotalTime>
  <Words>1579</Words>
  <Application>Microsoft Office PowerPoint</Application>
  <PresentationFormat>Widescreen</PresentationFormat>
  <Paragraphs>266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Cumulative Updates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95</cp:revision>
  <dcterms:created xsi:type="dcterms:W3CDTF">2016-11-30T16:05:46Z</dcterms:created>
  <dcterms:modified xsi:type="dcterms:W3CDTF">2017-04-26T21:26:05Z</dcterms:modified>
</cp:coreProperties>
</file>