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72" r:id="rId5"/>
    <p:sldId id="261" r:id="rId6"/>
    <p:sldId id="262" r:id="rId7"/>
    <p:sldId id="263" r:id="rId8"/>
    <p:sldId id="264" r:id="rId9"/>
    <p:sldId id="273" r:id="rId10"/>
    <p:sldId id="274" r:id="rId11"/>
    <p:sldId id="265" r:id="rId12"/>
    <p:sldId id="266" r:id="rId13"/>
    <p:sldId id="267" r:id="rId14"/>
    <p:sldId id="268" r:id="rId15"/>
    <p:sldId id="271" r:id="rId16"/>
    <p:sldId id="270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5850" autoAdjust="0"/>
  </p:normalViewPr>
  <p:slideViewPr>
    <p:cSldViewPr snapToGrid="0">
      <p:cViewPr varScale="1">
        <p:scale>
          <a:sx n="81" d="100"/>
          <a:sy n="81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240C7-B8B6-4D73-9667-9F7409B58D2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05F6-219D-4122-80FA-D82FBBCA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Licensing is complicated, particularly when factoring in virtualization and high availability.  For simplicity’s sake, consider a stand-alone physical system with 4 cores.  Based on MSRP, Enterprise Edition for SQL Server 2016 will cost about $28,500 and Standard Edition will be about $7,500 (but can be less if a small number of clients use the server).  Prices for Web edition are not published.  See https://www.microsoft.com/en-us/sql-server/sql-server-2016-pricing.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that won’t be discussed in this session: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StretchDB</a:t>
            </a:r>
            <a:r>
              <a:rPr lang="en-US" dirty="0"/>
              <a:t> – Selectively split a table between on premise and Azure.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Store – (More of a DBA feature) – Maintains performance-related info about individual queries for later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support – Version 1 product, not very full featured.  Not a native datatype, unlike XML.  Mostly functions to support JSON.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DROP IF EXISTS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 TIME ZONE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SESSION_CONTEXT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Compression – At the page level or at the row level.  Very useful given the 10GB limit.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 data masking – Applying a masking function to a column to render the data partially unreadable.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Auditing – Tracking when and who accesses or modifies data.  Not full-featured, but “fine-grained.”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Polybase</a:t>
            </a:r>
            <a:r>
              <a:rPr lang="en-US" dirty="0"/>
              <a:t> – Like Hadoop.  Requires Enterprise Edition for the head node, but any other edition can be used as a compute node.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FILESTREAM – Store BLOBs in a virtual file system managed by the RDBMS.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DBCC CLONEDATABASE – Make a copy of a database without data, but with all other objects, including statistics, intact.  Useful for performance testing query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0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DBAs</a:t>
            </a:r>
            <a:r>
              <a:rPr lang="en-US" baseline="0" dirty="0" smtClean="0"/>
              <a:t> – myself included – don’t seem to like this feature.  It appears to be designed for hosted SQL environments where the people managing the databases aren’t fully trusted.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1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r>
              <a:rPr lang="en-US" baseline="0" dirty="0" smtClean="0"/>
              <a:t> bloat: </a:t>
            </a:r>
            <a:r>
              <a:rPr lang="en-US" dirty="0" smtClean="0"/>
              <a:t>Any input data type that is less than 16 bytes get stored as 65 bytes, so (for instance) an</a:t>
            </a:r>
            <a:r>
              <a:rPr lang="en-US" baseline="0" dirty="0" smtClean="0"/>
              <a:t> integer value (4 bytes) is stored as 65 bytes, an overhead of 16+ fold!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073041"/>
            <a:ext cx="10993546" cy="13289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</a:t>
            </a:r>
          </a:p>
          <a:p>
            <a:pPr defTabSz="771525">
              <a:tabLst>
                <a:tab pos="5424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Allison@sqltran.org	@</a:t>
            </a:r>
            <a:r>
              <a:rPr lang="en-US" dirty="0" err="1">
                <a:solidFill>
                  <a:schemeClr val="bg1"/>
                </a:solidFill>
              </a:rPr>
              <a:t>SQLTran</a:t>
            </a:r>
            <a:r>
              <a:rPr lang="en-US" dirty="0">
                <a:solidFill>
                  <a:schemeClr val="bg1"/>
                </a:solidFill>
              </a:rPr>
              <a:t>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 -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size bloat, especially for smaller data types</a:t>
            </a:r>
          </a:p>
          <a:p>
            <a:r>
              <a:rPr lang="en-US" dirty="0" smtClean="0"/>
              <a:t>Adds considerable difficulty troubleshooting in tools like SSMS</a:t>
            </a:r>
          </a:p>
          <a:p>
            <a:r>
              <a:rPr lang="en-US" dirty="0" smtClean="0"/>
              <a:t>String columns must have a BIN collation – they won’t sort by traditional SQL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9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79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911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Columnstore</a:t>
            </a:r>
            <a:r>
              <a:rPr lang="en-US" dirty="0">
                <a:solidFill>
                  <a:srgbClr val="FF0000"/>
                </a:solidFill>
              </a:rPr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1663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79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with temporal tables to enable quick archival capability</a:t>
            </a:r>
          </a:p>
        </p:txBody>
      </p:sp>
    </p:spTree>
    <p:extLst>
      <p:ext uri="{BB962C8B-B14F-4D97-AF65-F5344CB8AC3E}">
        <p14:creationId xmlns:p14="http://schemas.microsoft.com/office/powerpoint/2010/main" val="1885707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In-Memory OLTP (</a:t>
            </a:r>
            <a:r>
              <a:rPr lang="en-US" dirty="0" err="1">
                <a:solidFill>
                  <a:srgbClr val="FF0000"/>
                </a:solidFill>
              </a:rPr>
              <a:t>Hekaton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2465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033681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Developer*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025" y="6145638"/>
            <a:ext cx="36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Free starting with SQL Server 2016</a:t>
            </a:r>
          </a:p>
        </p:txBody>
      </p:sp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915750" lvl="2" indent="-285750"/>
            <a:r>
              <a:rPr lang="en-US" dirty="0"/>
              <a:t>Differentiation by scale, not by feature</a:t>
            </a:r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558567"/>
          </a:xfrm>
        </p:spPr>
        <p:txBody>
          <a:bodyPr numCol="3">
            <a:normAutofit/>
          </a:bodyPr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b="1" dirty="0"/>
              <a:t>Temporal tables</a:t>
            </a:r>
          </a:p>
          <a:p>
            <a:pPr lvl="1"/>
            <a:r>
              <a:rPr lang="en-US" dirty="0"/>
              <a:t>T-SQL additions</a:t>
            </a:r>
          </a:p>
          <a:p>
            <a:pPr lvl="2"/>
            <a:r>
              <a:rPr lang="en-US" dirty="0"/>
              <a:t>DROP IF EXISTS</a:t>
            </a:r>
          </a:p>
          <a:p>
            <a:pPr lvl="2"/>
            <a:r>
              <a:rPr lang="en-US" dirty="0"/>
              <a:t>AT TIME ZONE</a:t>
            </a:r>
          </a:p>
          <a:p>
            <a:pPr lvl="2"/>
            <a:r>
              <a:rPr lang="en-US" dirty="0"/>
              <a:t>SESSION_CONTEXT</a:t>
            </a:r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b="1" dirty="0"/>
              <a:t>In-Memory Tables</a:t>
            </a:r>
          </a:p>
          <a:p>
            <a:pPr lvl="1"/>
            <a:r>
              <a:rPr lang="en-US" b="1" dirty="0" err="1"/>
              <a:t>Columnstore</a:t>
            </a:r>
            <a:endParaRPr lang="en-US" b="1" dirty="0"/>
          </a:p>
          <a:p>
            <a:pPr lvl="1"/>
            <a:r>
              <a:rPr lang="en-US" b="1" dirty="0"/>
              <a:t>Snapshots</a:t>
            </a:r>
          </a:p>
          <a:p>
            <a:pPr lvl="1"/>
            <a:r>
              <a:rPr lang="en-US" b="1" dirty="0"/>
              <a:t>Partitioning</a:t>
            </a:r>
          </a:p>
          <a:p>
            <a:pPr lvl="1"/>
            <a:r>
              <a:rPr lang="en-US" dirty="0"/>
              <a:t>Data compression</a:t>
            </a:r>
          </a:p>
          <a:p>
            <a:pPr lvl="1"/>
            <a:r>
              <a:rPr lang="en-US" b="1" dirty="0"/>
              <a:t>Row-level security</a:t>
            </a:r>
          </a:p>
          <a:p>
            <a:pPr lvl="1"/>
            <a:r>
              <a:rPr lang="en-US" b="1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dirty="0"/>
              <a:t>Additional FILESTREAM support</a:t>
            </a:r>
          </a:p>
          <a:p>
            <a:pPr lvl="1"/>
            <a:r>
              <a:rPr lang="en-US" dirty="0"/>
              <a:t>DBCC CLONEDATABASE</a:t>
            </a:r>
          </a:p>
          <a:p>
            <a:r>
              <a:rPr lang="en-US" dirty="0"/>
              <a:t>Management Studio – now a separate install … and free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192" y="6047177"/>
            <a:ext cx="10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these features, of course, are in more advanced editions as your application grows!</a:t>
            </a:r>
          </a:p>
        </p:txBody>
      </p:sp>
    </p:spTree>
    <p:extLst>
      <p:ext uri="{BB962C8B-B14F-4D97-AF65-F5344CB8AC3E}">
        <p14:creationId xmlns:p14="http://schemas.microsoft.com/office/powerpoint/2010/main" val="10954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285232" cy="4462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CPU / four cores – per instance</a:t>
            </a:r>
          </a:p>
          <a:p>
            <a:pPr lvl="1"/>
            <a:r>
              <a:rPr lang="en-US" dirty="0"/>
              <a:t>1.4 GB RAM (buffer pool) – per instance</a:t>
            </a:r>
          </a:p>
          <a:p>
            <a:pPr lvl="1"/>
            <a:r>
              <a:rPr lang="en-US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 – per database, not counted toward buffer pool limit – single-threaded only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10 GB per database</a:t>
            </a:r>
          </a:p>
          <a:p>
            <a:pPr lvl="1"/>
            <a:r>
              <a:rPr lang="en-US" dirty="0"/>
              <a:t>No SQL Agent (service installed, but cannot be started)</a:t>
            </a:r>
          </a:p>
          <a:p>
            <a:pPr lvl="2"/>
            <a:r>
              <a:rPr lang="en-US" dirty="0"/>
              <a:t>Schedule backups and other jobs via another SQL Agent or OS scheduler (</a:t>
            </a:r>
            <a:r>
              <a:rPr lang="en-US" dirty="0" err="1"/>
              <a:t>sqlcmd</a:t>
            </a:r>
            <a:r>
              <a:rPr lang="en-US" dirty="0"/>
              <a:t> or PowerShell)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9048" y="2180496"/>
            <a:ext cx="5285232" cy="4462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Overcomeable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No TCP/IP by default; be sure to enable it</a:t>
            </a:r>
          </a:p>
          <a:p>
            <a:r>
              <a:rPr lang="en-US" dirty="0"/>
              <a:t>Feature Limitations</a:t>
            </a:r>
          </a:p>
          <a:p>
            <a:pPr lvl="1"/>
            <a:r>
              <a:rPr lang="en-US" dirty="0"/>
              <a:t>Availability Groups</a:t>
            </a:r>
          </a:p>
          <a:p>
            <a:pPr lvl="1"/>
            <a:r>
              <a:rPr lang="en-US" dirty="0"/>
              <a:t>Mirroring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(head node)</a:t>
            </a:r>
          </a:p>
          <a:p>
            <a:pPr lvl="1"/>
            <a:r>
              <a:rPr lang="en-US" dirty="0"/>
              <a:t>No SSIS</a:t>
            </a:r>
            <a:r>
              <a:rPr lang="en-US"/>
              <a:t>, SSAS, R Server, </a:t>
            </a:r>
            <a:r>
              <a:rPr lang="en-US" dirty="0"/>
              <a:t>etc.</a:t>
            </a:r>
          </a:p>
          <a:p>
            <a:pPr lvl="1"/>
            <a:r>
              <a:rPr lang="en-US" dirty="0"/>
              <a:t>SSRS with Express with Advanced Services</a:t>
            </a:r>
          </a:p>
          <a:p>
            <a:r>
              <a:rPr lang="en-US" dirty="0"/>
              <a:t>Beware!</a:t>
            </a:r>
          </a:p>
          <a:p>
            <a:pPr lvl="1"/>
            <a:r>
              <a:rPr lang="en-US" dirty="0"/>
              <a:t>Mandatory telemetry</a:t>
            </a:r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and flexible way to control who can view or modify data at the row-level grain</a:t>
            </a:r>
          </a:p>
          <a:p>
            <a:r>
              <a:rPr lang="en-US" dirty="0"/>
              <a:t>Access is controlled by a user-defined function that is applied to the table’s security</a:t>
            </a:r>
          </a:p>
          <a:p>
            <a:r>
              <a:rPr lang="en-US" dirty="0"/>
              <a:t>Non-qualifying rows are silently blocked</a:t>
            </a:r>
          </a:p>
          <a:p>
            <a:pPr lvl="1"/>
            <a:r>
              <a:rPr lang="en-US" dirty="0"/>
              <a:t>Select predicate – controls read access to the row</a:t>
            </a:r>
          </a:p>
          <a:p>
            <a:pPr lvl="1"/>
            <a:r>
              <a:rPr lang="en-US" dirty="0"/>
              <a:t>Block predicate – controls modification to the row (either before or after the modification)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289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Encrypted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at the column level</a:t>
            </a:r>
          </a:p>
          <a:p>
            <a:r>
              <a:rPr lang="en-US" dirty="0" smtClean="0"/>
              <a:t>SQL Server box never sees data in unencrypted form (both at-rest and in-transit)</a:t>
            </a:r>
          </a:p>
          <a:p>
            <a:pPr lvl="1"/>
            <a:r>
              <a:rPr lang="en-US" dirty="0" smtClean="0"/>
              <a:t>Encrypted columns are stored (and transmitted) as </a:t>
            </a:r>
            <a:r>
              <a:rPr lang="en-US" dirty="0" err="1" smtClean="0"/>
              <a:t>varbinary</a:t>
            </a:r>
            <a:r>
              <a:rPr lang="en-US" dirty="0" smtClean="0"/>
              <a:t> behind the scenes</a:t>
            </a:r>
          </a:p>
          <a:p>
            <a:r>
              <a:rPr lang="en-US" dirty="0" smtClean="0"/>
              <a:t>Certificate is generated on client machine and shared with other clients</a:t>
            </a:r>
          </a:p>
          <a:p>
            <a:r>
              <a:rPr lang="en-US" dirty="0" smtClean="0"/>
              <a:t>Encryption can be random or deterministic (required if column is indexed or used in a join)</a:t>
            </a:r>
          </a:p>
          <a:p>
            <a:r>
              <a:rPr lang="en-US" dirty="0" smtClean="0"/>
              <a:t>Requires a change to the connection string in </a:t>
            </a:r>
            <a:r>
              <a:rPr lang="en-US" dirty="0"/>
              <a:t>the </a:t>
            </a:r>
            <a:r>
              <a:rPr lang="en-US" dirty="0" smtClean="0"/>
              <a:t>application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Encryption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Setting=enabled</a:t>
            </a:r>
          </a:p>
        </p:txBody>
      </p:sp>
    </p:spTree>
    <p:extLst>
      <p:ext uri="{BB962C8B-B14F-4D97-AF65-F5344CB8AC3E}">
        <p14:creationId xmlns:p14="http://schemas.microsoft.com/office/powerpoint/2010/main" val="18595618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41482</TotalTime>
  <Words>1040</Words>
  <Application>Microsoft Office PowerPoint</Application>
  <PresentationFormat>Widescreen</PresentationFormat>
  <Paragraphs>198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 (2016)</vt:lpstr>
      <vt:lpstr>Limitations on Express Edition</vt:lpstr>
      <vt:lpstr>SQL Server Features (Speed Dating)</vt:lpstr>
      <vt:lpstr>Row-Level Security</vt:lpstr>
      <vt:lpstr>SQL Server Features (Speed Dating)</vt:lpstr>
      <vt:lpstr>Always Encrypted</vt:lpstr>
      <vt:lpstr>Always Encrypted - Cons</vt:lpstr>
      <vt:lpstr>SQL Server Features (Speed Dating)</vt:lpstr>
      <vt:lpstr>SQL Server Features (Speed Dating)</vt:lpstr>
      <vt:lpstr>SQL Server Features (Speed Dating)</vt:lpstr>
      <vt:lpstr>SQL Server Features (Speed Dating)</vt:lpstr>
      <vt:lpstr>Partitioning</vt:lpstr>
      <vt:lpstr>SQL Server Features (Speed Dating)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67</cp:revision>
  <dcterms:created xsi:type="dcterms:W3CDTF">2016-11-30T16:05:46Z</dcterms:created>
  <dcterms:modified xsi:type="dcterms:W3CDTF">2017-04-20T23:20:25Z</dcterms:modified>
</cp:coreProperties>
</file>