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notesMasterIdLst>
    <p:notesMasterId r:id="rId39"/>
  </p:notesMasterIdLst>
  <p:sldIdLst>
    <p:sldId id="256" r:id="rId2"/>
    <p:sldId id="257" r:id="rId3"/>
    <p:sldId id="259" r:id="rId4"/>
    <p:sldId id="272" r:id="rId5"/>
    <p:sldId id="261" r:id="rId6"/>
    <p:sldId id="292" r:id="rId7"/>
    <p:sldId id="284" r:id="rId8"/>
    <p:sldId id="262" r:id="rId9"/>
    <p:sldId id="263" r:id="rId10"/>
    <p:sldId id="277" r:id="rId11"/>
    <p:sldId id="293" r:id="rId12"/>
    <p:sldId id="304" r:id="rId13"/>
    <p:sldId id="273" r:id="rId14"/>
    <p:sldId id="275" r:id="rId15"/>
    <p:sldId id="274" r:id="rId16"/>
    <p:sldId id="294" r:id="rId17"/>
    <p:sldId id="276" r:id="rId18"/>
    <p:sldId id="299" r:id="rId19"/>
    <p:sldId id="295" r:id="rId20"/>
    <p:sldId id="279" r:id="rId21"/>
    <p:sldId id="300" r:id="rId22"/>
    <p:sldId id="283" r:id="rId23"/>
    <p:sldId id="281" r:id="rId24"/>
    <p:sldId id="305" r:id="rId25"/>
    <p:sldId id="296" r:id="rId26"/>
    <p:sldId id="285" r:id="rId27"/>
    <p:sldId id="306" r:id="rId28"/>
    <p:sldId id="301" r:id="rId29"/>
    <p:sldId id="297" r:id="rId30"/>
    <p:sldId id="282" r:id="rId31"/>
    <p:sldId id="286" r:id="rId32"/>
    <p:sldId id="287" r:id="rId33"/>
    <p:sldId id="302" r:id="rId34"/>
    <p:sldId id="298" r:id="rId35"/>
    <p:sldId id="291" r:id="rId36"/>
    <p:sldId id="303" r:id="rId37"/>
    <p:sldId id="25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5850" autoAdjust="0"/>
  </p:normalViewPr>
  <p:slideViewPr>
    <p:cSldViewPr snapToGrid="0">
      <p:cViewPr varScale="1">
        <p:scale>
          <a:sx n="81" d="100"/>
          <a:sy n="81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DROP IF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TIME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SESSION_CONTEXT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Compression – At the page level or at the row level.  Very useful given the 10GB limit.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full-featured, but 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FILESTREAM – Store BLOBs in a virtual file system managed by the RDBMS.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DBAs</a:t>
            </a:r>
            <a:r>
              <a:rPr lang="en-US" baseline="0" dirty="0" smtClean="0"/>
              <a:t> – myself included – don’t seem to like this feature.  It appears to be designed for hosted SQL environments where the people managing the databases aren’t fully trusted.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4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DBAs</a:t>
            </a:r>
            <a:r>
              <a:rPr lang="en-US" baseline="0" dirty="0" smtClean="0"/>
              <a:t> – myself included – don’t seem to like this feature.  It appears to be designed for hosted SQL environments where the people managing the databases aren’t fully trusted.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r>
              <a:rPr lang="en-US" baseline="0" dirty="0" smtClean="0"/>
              <a:t> bloat: </a:t>
            </a:r>
            <a:r>
              <a:rPr lang="en-US" dirty="0" smtClean="0"/>
              <a:t>Any input data type that is less than 16 bytes get stored as 65 bytes, so (for instance) an</a:t>
            </a:r>
            <a:r>
              <a:rPr lang="en-US" baseline="0" dirty="0" smtClean="0"/>
              <a:t> integer value (4 bytes) is stored as 65 bytes, an overhead of 16+ fold!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9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3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432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96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920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06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25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7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3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0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8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8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6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5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0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1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073041"/>
            <a:ext cx="10993546" cy="13289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sz="2000" dirty="0">
                <a:solidFill>
                  <a:schemeClr val="tx1"/>
                </a:solidFill>
              </a:rPr>
              <a:t>Allison Benneth</a:t>
            </a:r>
          </a:p>
          <a:p>
            <a:pPr defTabSz="771525">
              <a:tabLst>
                <a:tab pos="5424488" algn="ctr"/>
                <a:tab pos="10804525" algn="r"/>
              </a:tabLst>
            </a:pPr>
            <a:r>
              <a:rPr lang="en-US" sz="2000" dirty="0">
                <a:solidFill>
                  <a:schemeClr val="tx1"/>
                </a:solidFill>
              </a:rPr>
              <a:t>Allison@sqltran.org	@</a:t>
            </a:r>
            <a:r>
              <a:rPr lang="en-US" sz="2000" dirty="0" err="1">
                <a:solidFill>
                  <a:schemeClr val="tx1"/>
                </a:solidFill>
              </a:rPr>
              <a:t>SQLTran</a:t>
            </a:r>
            <a:r>
              <a:rPr lang="en-US" sz="2000" dirty="0">
                <a:solidFill>
                  <a:schemeClr val="tx1"/>
                </a:solidFill>
              </a:rPr>
              <a:t>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Row-Level Security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9211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en-US" dirty="0" smtClean="0"/>
              <a:t>Features (Speed </a:t>
            </a:r>
            <a:r>
              <a:rPr lang="en-US" dirty="0"/>
              <a:t>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732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5"/>
            <a:ext cx="8596668" cy="462819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Applies at the column level</a:t>
            </a:r>
          </a:p>
          <a:p>
            <a:r>
              <a:rPr lang="en-US" sz="2800" dirty="0" smtClean="0"/>
              <a:t>SQL Server box never sees data in unencrypted form (both at-rest and in-transit)</a:t>
            </a:r>
          </a:p>
          <a:p>
            <a:pPr lvl="1"/>
            <a:r>
              <a:rPr lang="en-US" sz="2400" dirty="0" smtClean="0"/>
              <a:t>Encrypted columns are stored (and transmitted) as </a:t>
            </a:r>
            <a:r>
              <a:rPr lang="en-US" sz="2400" dirty="0" err="1" smtClean="0"/>
              <a:t>varbinary</a:t>
            </a:r>
            <a:r>
              <a:rPr lang="en-US" sz="2400" dirty="0" smtClean="0"/>
              <a:t> behind the scenes</a:t>
            </a:r>
          </a:p>
          <a:p>
            <a:r>
              <a:rPr lang="en-US" sz="2800" dirty="0" smtClean="0"/>
              <a:t>Certificate is generated on client machine and shared with other </a:t>
            </a:r>
            <a:r>
              <a:rPr lang="en-US" sz="2800" dirty="0" smtClean="0"/>
              <a:t>clients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086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5"/>
            <a:ext cx="8596668" cy="462819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Encryption </a:t>
            </a:r>
            <a:r>
              <a:rPr lang="en-US" sz="2800" dirty="0" smtClean="0"/>
              <a:t>can be random or deterministic (required if column is indexed or used in a join)</a:t>
            </a:r>
          </a:p>
          <a:p>
            <a:r>
              <a:rPr lang="en-US" sz="2800" dirty="0" smtClean="0"/>
              <a:t>Requires a change to the connection string in </a:t>
            </a:r>
            <a:r>
              <a:rPr lang="en-US" sz="2800" dirty="0"/>
              <a:t>the </a:t>
            </a:r>
            <a:r>
              <a:rPr lang="en-US" sz="2800" dirty="0" smtClean="0"/>
              <a:t>application</a:t>
            </a:r>
          </a:p>
          <a:p>
            <a:pPr lvl="1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Encryption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Setting=enabled</a:t>
            </a:r>
          </a:p>
          <a:p>
            <a:r>
              <a:rPr lang="en-US" sz="2800" dirty="0" smtClean="0"/>
              <a:t>Queries must be parameterized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61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in 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64" y="1744337"/>
            <a:ext cx="9760846" cy="43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16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-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7543"/>
            <a:ext cx="9487944" cy="447381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size bloat, especially for smaller data types</a:t>
            </a:r>
          </a:p>
          <a:p>
            <a:r>
              <a:rPr lang="en-US" sz="2800" dirty="0" smtClean="0"/>
              <a:t>Adds considerable difficulty troubleshooting in tools like SSMS</a:t>
            </a:r>
          </a:p>
          <a:p>
            <a:r>
              <a:rPr lang="en-US" sz="2800" dirty="0" smtClean="0"/>
              <a:t>String columns must have a BIN collation – they won’t sort by traditional SQL rules</a:t>
            </a:r>
          </a:p>
          <a:p>
            <a:r>
              <a:rPr lang="en-US" sz="2800" dirty="0" smtClean="0"/>
              <a:t>Extra round trips to determine metadata, retrieve keys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959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en-US" dirty="0" smtClean="0"/>
              <a:t>Features (Speed </a:t>
            </a:r>
            <a:r>
              <a:rPr lang="en-US" dirty="0"/>
              <a:t>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1985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89413"/>
            <a:ext cx="9499820" cy="5189517"/>
          </a:xfrm>
        </p:spPr>
        <p:txBody>
          <a:bodyPr>
            <a:noAutofit/>
          </a:bodyPr>
          <a:lstStyle/>
          <a:p>
            <a:r>
              <a:rPr lang="en-US" sz="2400" dirty="0" smtClean="0"/>
              <a:t>Provides a </a:t>
            </a:r>
            <a:r>
              <a:rPr lang="en-US" sz="2400" dirty="0" err="1" smtClean="0"/>
              <a:t>transactionally</a:t>
            </a:r>
            <a:r>
              <a:rPr lang="en-US" sz="2400" dirty="0" smtClean="0"/>
              <a:t> consistent, read-only point-in-time view of a database</a:t>
            </a:r>
          </a:p>
          <a:p>
            <a:r>
              <a:rPr lang="en-US" sz="2400" dirty="0" smtClean="0"/>
              <a:t>Can take multiple snapshots at different points on the same database</a:t>
            </a:r>
          </a:p>
          <a:p>
            <a:r>
              <a:rPr lang="en-US" sz="2400" dirty="0" smtClean="0"/>
              <a:t>Useful for stable reporting against a transactional system</a:t>
            </a:r>
          </a:p>
          <a:p>
            <a:r>
              <a:rPr lang="en-US" sz="2400" dirty="0" smtClean="0"/>
              <a:t>Can be used to revert to a previous database state</a:t>
            </a:r>
          </a:p>
          <a:p>
            <a:pPr lvl="1"/>
            <a:r>
              <a:rPr lang="en-US" sz="2000" dirty="0" smtClean="0"/>
              <a:t>Failed upgrade / administrative tasks</a:t>
            </a:r>
          </a:p>
          <a:p>
            <a:pPr lvl="1"/>
            <a:r>
              <a:rPr lang="en-US" sz="2000" dirty="0" smtClean="0"/>
              <a:t>QA cycles</a:t>
            </a:r>
          </a:p>
          <a:p>
            <a:r>
              <a:rPr lang="en-US" sz="2400" dirty="0" smtClean="0"/>
              <a:t>Resources required dependent mostly on how much underlying database is changed</a:t>
            </a:r>
          </a:p>
          <a:p>
            <a:r>
              <a:rPr lang="en-US" sz="2400" dirty="0" smtClean="0"/>
              <a:t>Absolutely, positively not a substitute for proper backups!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303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21876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en-US" dirty="0" smtClean="0"/>
              <a:t>Features (Speed </a:t>
            </a:r>
            <a:r>
              <a:rPr lang="en-US" dirty="0"/>
              <a:t>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402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337606"/>
              </p:ext>
            </p:extLst>
          </p:nvPr>
        </p:nvGraphicFramePr>
        <p:xfrm>
          <a:off x="677334" y="1438653"/>
          <a:ext cx="11029950" cy="502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4490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44901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Enterprise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444117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 *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444117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Datacenter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44411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Business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 Intelligence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44901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Standard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44901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Workgroup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Web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44901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Express with Advanced Services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444117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Express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44411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LocalDB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471012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36915"/>
            <a:ext cx="9214811" cy="50588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Most applications / databases inherently contain a temporal element</a:t>
            </a:r>
          </a:p>
          <a:p>
            <a:r>
              <a:rPr lang="en-US" sz="2800" dirty="0" smtClean="0"/>
              <a:t>If temporal components are tracked, traditionally done with triggers or change detection</a:t>
            </a:r>
          </a:p>
          <a:p>
            <a:r>
              <a:rPr lang="en-US" sz="2800" dirty="0" smtClean="0"/>
              <a:t>Temporal tables handle tracking automatically</a:t>
            </a:r>
          </a:p>
          <a:p>
            <a:r>
              <a:rPr lang="en-US" sz="2800" dirty="0" smtClean="0"/>
              <a:t>Allows greatly simplified point-in-time querying</a:t>
            </a:r>
          </a:p>
          <a:p>
            <a:r>
              <a:rPr lang="en-US" sz="2800" dirty="0" smtClean="0"/>
              <a:t>Requires additional columns on source table and requires history table</a:t>
            </a:r>
          </a:p>
          <a:p>
            <a:r>
              <a:rPr lang="en-US" sz="2800" dirty="0" smtClean="0"/>
              <a:t>Schema changes in source table are reflected in the history table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8210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95280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87805"/>
              </p:ext>
            </p:extLst>
          </p:nvPr>
        </p:nvGraphicFramePr>
        <p:xfrm>
          <a:off x="581190" y="1508168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Temporal </a:t>
                      </a:r>
                      <a:r>
                        <a:rPr lang="en-US" sz="2400" dirty="0" smtClean="0"/>
                        <a:t>querying:  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Point in time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Full history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Between (‘start’ &lt; </a:t>
                      </a:r>
                      <a:r>
                        <a:rPr lang="en-US" sz="2400" dirty="0" err="1" smtClean="0"/>
                        <a:t>EndTime</a:t>
                      </a:r>
                      <a:r>
                        <a:rPr lang="en-US" sz="2400" dirty="0" smtClean="0"/>
                        <a:t> AND ‘end’ &gt;= </a:t>
                      </a:r>
                      <a:r>
                        <a:rPr lang="en-US" sz="2400" dirty="0" err="1" smtClean="0"/>
                        <a:t>StartTime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18:55:04'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From (‘start’ &lt; </a:t>
                      </a:r>
                      <a:r>
                        <a:rPr lang="en-US" sz="2400" dirty="0" err="1" smtClean="0"/>
                        <a:t>EndTime</a:t>
                      </a:r>
                      <a:r>
                        <a:rPr lang="en-US" sz="2400" dirty="0" smtClean="0"/>
                        <a:t> AND ‘end’ &gt; </a:t>
                      </a:r>
                      <a:r>
                        <a:rPr lang="en-US" sz="2400" dirty="0" err="1" smtClean="0"/>
                        <a:t>StartTime</a:t>
                      </a:r>
                      <a:r>
                        <a:rPr lang="en-US" sz="2400" dirty="0" smtClean="0"/>
                        <a:t>)</a:t>
                      </a: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18:55:04'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Contained in (‘start’ &lt;= </a:t>
                      </a:r>
                      <a:r>
                        <a:rPr lang="en-US" sz="2400" dirty="0" err="1" smtClean="0"/>
                        <a:t>EndTime</a:t>
                      </a:r>
                      <a:r>
                        <a:rPr lang="en-US" sz="2400" dirty="0" smtClean="0"/>
                        <a:t> AND ‘end’ &gt;= </a:t>
                      </a:r>
                      <a:r>
                        <a:rPr lang="en-US" sz="2400" dirty="0" err="1" smtClean="0"/>
                        <a:t>StartTime</a:t>
                      </a:r>
                      <a:r>
                        <a:rPr lang="en-US" sz="2400" dirty="0" smtClean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18:55:04'</a:t>
                      </a:r>
                      <a:r>
                        <a:rPr lang="en-US" sz="24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756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45450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Performance</a:t>
            </a:r>
          </a:p>
          <a:p>
            <a:pPr lvl="1"/>
            <a:r>
              <a:rPr lang="en-US" sz="2400" dirty="0" smtClean="0"/>
              <a:t>Insert operations – no difference than non-temporal tables</a:t>
            </a:r>
          </a:p>
          <a:p>
            <a:pPr lvl="1"/>
            <a:r>
              <a:rPr lang="en-US" sz="2400" dirty="0" smtClean="0"/>
              <a:t>Update operations – overhead due to writes to both source and history tables</a:t>
            </a:r>
          </a:p>
          <a:p>
            <a:pPr lvl="1"/>
            <a:r>
              <a:rPr lang="en-US" sz="2400" dirty="0" smtClean="0"/>
              <a:t>Read operations – Default clustered index on history table usually not helpful – consider changing </a:t>
            </a:r>
            <a:r>
              <a:rPr lang="en-US" sz="2400" dirty="0" smtClean="0"/>
              <a:t>it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75860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417"/>
            <a:ext cx="8596668" cy="455694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Beware </a:t>
            </a:r>
            <a:r>
              <a:rPr lang="en-US" sz="2800" dirty="0" smtClean="0"/>
              <a:t>of v1 limitations!</a:t>
            </a:r>
          </a:p>
          <a:p>
            <a:pPr lvl="1"/>
            <a:r>
              <a:rPr lang="en-US" sz="2400" dirty="0" smtClean="0"/>
              <a:t>Dropping a column in the source table will drop the column in the history table – all history is lost!</a:t>
            </a:r>
          </a:p>
          <a:p>
            <a:pPr lvl="1"/>
            <a:r>
              <a:rPr lang="en-US" sz="2400" dirty="0" smtClean="0"/>
              <a:t>Cannot add a non-</a:t>
            </a:r>
            <a:r>
              <a:rPr lang="en-US" sz="2400" dirty="0" err="1" smtClean="0"/>
              <a:t>nullable</a:t>
            </a:r>
            <a:r>
              <a:rPr lang="en-US" sz="2400" dirty="0" smtClean="0"/>
              <a:t> column to the source table</a:t>
            </a:r>
          </a:p>
          <a:p>
            <a:pPr lvl="1"/>
            <a:r>
              <a:rPr lang="en-US" sz="2400" dirty="0" smtClean="0"/>
              <a:t>Pruning history is an offline operation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0490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en-US" dirty="0" smtClean="0"/>
              <a:t>Features (Speed </a:t>
            </a:r>
            <a:r>
              <a:rPr lang="en-US" dirty="0"/>
              <a:t>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Columnstore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6635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Columnstore</a:t>
            </a:r>
            <a:r>
              <a:rPr lang="en-US" dirty="0" smtClean="0"/>
              <a:t>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3793"/>
            <a:ext cx="9345440" cy="44975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Traditional indexes are row-based copies of selected columns in table</a:t>
            </a:r>
          </a:p>
          <a:p>
            <a:r>
              <a:rPr lang="en-US" sz="2800" dirty="0" err="1" smtClean="0"/>
              <a:t>Columnstore</a:t>
            </a:r>
            <a:r>
              <a:rPr lang="en-US" sz="2800" dirty="0" smtClean="0"/>
              <a:t> turns this around and orders the index by column</a:t>
            </a:r>
          </a:p>
          <a:p>
            <a:r>
              <a:rPr lang="en-US" sz="2800" dirty="0" smtClean="0"/>
              <a:t>Can be the entire table (clustered index) or a subset of columns (</a:t>
            </a:r>
            <a:r>
              <a:rPr lang="en-US" sz="2800" dirty="0" err="1" smtClean="0"/>
              <a:t>nonclustered</a:t>
            </a:r>
            <a:r>
              <a:rPr lang="en-US" sz="2800" dirty="0" smtClean="0"/>
              <a:t> index)</a:t>
            </a:r>
          </a:p>
          <a:p>
            <a:r>
              <a:rPr lang="en-US" sz="2800" dirty="0" smtClean="0"/>
              <a:t>Can be combined with row-based indexes</a:t>
            </a:r>
          </a:p>
        </p:txBody>
      </p:sp>
    </p:spTree>
    <p:extLst>
      <p:ext uri="{BB962C8B-B14F-4D97-AF65-F5344CB8AC3E}">
        <p14:creationId xmlns:p14="http://schemas.microsoft.com/office/powerpoint/2010/main" val="1051046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Columnstore</a:t>
            </a:r>
            <a:r>
              <a:rPr lang="en-US" dirty="0" smtClean="0"/>
              <a:t>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72541"/>
            <a:ext cx="9499819" cy="45688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Previous versions of SQL Server imposed limitations, but SQL Server 2016 removes many of these limits</a:t>
            </a:r>
          </a:p>
          <a:p>
            <a:r>
              <a:rPr lang="en-US" sz="2800" dirty="0" smtClean="0"/>
              <a:t>Particularly useful for warehouse / analytic queries</a:t>
            </a:r>
          </a:p>
          <a:p>
            <a:pPr lvl="1"/>
            <a:r>
              <a:rPr lang="en-US" sz="2400" dirty="0" smtClean="0"/>
              <a:t>However performance usually degrades for OLTP workloads</a:t>
            </a:r>
          </a:p>
          <a:p>
            <a:r>
              <a:rPr lang="en-US" sz="2800" dirty="0" smtClean="0"/>
              <a:t>Much of performance benefit derives from high compression of </a:t>
            </a:r>
            <a:r>
              <a:rPr lang="en-US" sz="2800" dirty="0" err="1" smtClean="0"/>
              <a:t>columnstore</a:t>
            </a:r>
            <a:r>
              <a:rPr lang="en-US" sz="2800" dirty="0" smtClean="0"/>
              <a:t> (typically 20x or more)</a:t>
            </a:r>
          </a:p>
        </p:txBody>
      </p:sp>
    </p:spTree>
    <p:extLst>
      <p:ext uri="{BB962C8B-B14F-4D97-AF65-F5344CB8AC3E}">
        <p14:creationId xmlns:p14="http://schemas.microsoft.com/office/powerpoint/2010/main" val="2663863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Indexes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43138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en-US" dirty="0" smtClean="0"/>
              <a:t>Features (Speed </a:t>
            </a:r>
            <a:r>
              <a:rPr lang="en-US" dirty="0"/>
              <a:t>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489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5669"/>
            <a:ext cx="8596668" cy="4485694"/>
          </a:xfrm>
        </p:spPr>
        <p:txBody>
          <a:bodyPr>
            <a:normAutofit/>
          </a:bodyPr>
          <a:lstStyle/>
          <a:p>
            <a:r>
              <a:rPr lang="en-US" sz="2800" dirty="0"/>
              <a:t>A lot changed in 2016</a:t>
            </a:r>
          </a:p>
          <a:p>
            <a:pPr lvl="1"/>
            <a:r>
              <a:rPr lang="en-US" sz="2400" dirty="0"/>
              <a:t>March 7 – Microsoft </a:t>
            </a:r>
            <a:r>
              <a:rPr lang="en-US" sz="2400" dirty="0">
                <a:hlinkClick r:id="rId2"/>
              </a:rPr>
              <a:t>announces</a:t>
            </a:r>
            <a:r>
              <a:rPr lang="en-US" sz="2400" dirty="0"/>
              <a:t> SQL Server will be available on Linux in mid-2017</a:t>
            </a:r>
          </a:p>
          <a:p>
            <a:pPr lvl="1"/>
            <a:r>
              <a:rPr lang="en-US" sz="2400" dirty="0" smtClean="0"/>
              <a:t>June </a:t>
            </a:r>
            <a:r>
              <a:rPr lang="en-US" sz="2400" dirty="0"/>
              <a:t>1 – SQL Server 2016 is released</a:t>
            </a:r>
          </a:p>
          <a:p>
            <a:pPr lvl="1"/>
            <a:r>
              <a:rPr lang="en-US" sz="2400" dirty="0"/>
              <a:t>November 16 – Service Pack 1 is </a:t>
            </a:r>
            <a:r>
              <a:rPr lang="en-US" sz="2400" dirty="0">
                <a:hlinkClick r:id="rId3"/>
              </a:rPr>
              <a:t>released</a:t>
            </a:r>
            <a:endParaRPr lang="en-US" sz="2400" dirty="0"/>
          </a:p>
          <a:p>
            <a:pPr lvl="2"/>
            <a:r>
              <a:rPr lang="en-US" sz="2000" dirty="0"/>
              <a:t>Many formerly Enterprise Edition features are moved into lower SKUs</a:t>
            </a:r>
          </a:p>
          <a:p>
            <a:pPr lvl="2"/>
            <a:r>
              <a:rPr lang="en-US" sz="2000" dirty="0"/>
              <a:t>Including Express Edition and </a:t>
            </a:r>
            <a:r>
              <a:rPr lang="en-US" sz="2000" dirty="0" err="1"/>
              <a:t>LocalDB</a:t>
            </a:r>
            <a:r>
              <a:rPr lang="en-US" sz="2000" dirty="0"/>
              <a:t>!</a:t>
            </a:r>
          </a:p>
          <a:p>
            <a:pPr marL="915750" lvl="2" indent="-285750"/>
            <a:r>
              <a:rPr lang="en-US" sz="2000" dirty="0" smtClean="0"/>
              <a:t>Differentiation </a:t>
            </a:r>
            <a:r>
              <a:rPr lang="en-US" sz="2000" dirty="0"/>
              <a:t>by scale, not by </a:t>
            </a:r>
            <a:r>
              <a:rPr lang="en-US" sz="2000" dirty="0" smtClean="0"/>
              <a:t>feature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13165"/>
            <a:ext cx="9903581" cy="4628198"/>
          </a:xfrm>
        </p:spPr>
        <p:txBody>
          <a:bodyPr>
            <a:noAutofit/>
          </a:bodyPr>
          <a:lstStyle/>
          <a:p>
            <a:r>
              <a:rPr lang="en-US" sz="2800" dirty="0" smtClean="0"/>
              <a:t>Spread table data across multiple B-trees</a:t>
            </a:r>
          </a:p>
          <a:p>
            <a:r>
              <a:rPr lang="en-US" sz="2800" dirty="0" smtClean="0"/>
              <a:t>For example, place older data on slower, cheaper storage</a:t>
            </a:r>
          </a:p>
          <a:p>
            <a:r>
              <a:rPr lang="en-US" sz="2800" dirty="0" smtClean="0"/>
              <a:t>Usually for very large data sets, but has other purposes</a:t>
            </a:r>
          </a:p>
          <a:p>
            <a:r>
              <a:rPr lang="en-US" sz="2800" dirty="0" smtClean="0"/>
              <a:t>Separation defined by a “partitioning function” and a “partitioning scheme”</a:t>
            </a:r>
          </a:p>
          <a:p>
            <a:pPr lvl="1"/>
            <a:r>
              <a:rPr lang="en-US" sz="2400" dirty="0" smtClean="0"/>
              <a:t>Range LEFT (think of as &gt;=)</a:t>
            </a:r>
          </a:p>
          <a:p>
            <a:pPr lvl="1"/>
            <a:r>
              <a:rPr lang="en-US" sz="2400" dirty="0" smtClean="0"/>
              <a:t>Range RIGHT (think of as </a:t>
            </a:r>
            <a:r>
              <a:rPr lang="en-US" sz="2400" dirty="0" smtClean="0"/>
              <a:t>&lt;)</a:t>
            </a:r>
          </a:p>
          <a:p>
            <a:r>
              <a:rPr lang="en-US" sz="2800" dirty="0" smtClean="0"/>
              <a:t>Another use: combine </a:t>
            </a:r>
            <a:r>
              <a:rPr lang="en-US" sz="2800" dirty="0"/>
              <a:t>with temporal tables to enable quick archival </a:t>
            </a:r>
            <a:r>
              <a:rPr lang="en-US" sz="2800" dirty="0" smtClean="0"/>
              <a:t>capability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0415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SQL Server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41" y="1742913"/>
            <a:ext cx="6906053" cy="45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27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SQL Server Index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34053"/>
            <a:ext cx="10116515" cy="323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89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52367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en-US" dirty="0" smtClean="0"/>
              <a:t>Features (Speed </a:t>
            </a:r>
            <a:r>
              <a:rPr lang="en-US" dirty="0"/>
              <a:t>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In-Memory OLTP 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Hekaton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8175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OLTP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75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OLTP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329893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67543"/>
            <a:ext cx="9499819" cy="4473819"/>
          </a:xfrm>
        </p:spPr>
        <p:txBody>
          <a:bodyPr>
            <a:normAutofit/>
          </a:bodyPr>
          <a:lstStyle/>
          <a:p>
            <a:r>
              <a:rPr lang="en-US" sz="2800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 sz="2000" dirty="0">
                <a:hlinkClick r:id="rId2"/>
              </a:rPr>
              <a:t>https://www.microsoft.com/en-us/download/details.aspx?id=52679</a:t>
            </a:r>
            <a:endParaRPr lang="en-US" sz="2000" dirty="0"/>
          </a:p>
          <a:p>
            <a:pPr marL="3240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460666"/>
            <a:ext cx="10035348" cy="4278398"/>
          </a:xfrm>
        </p:spPr>
        <p:txBody>
          <a:bodyPr numCol="3">
            <a:normAutofit/>
          </a:bodyPr>
          <a:lstStyle/>
          <a:p>
            <a:r>
              <a:rPr lang="en-US" sz="2400" dirty="0"/>
              <a:t>SQL 2016 RTM</a:t>
            </a:r>
          </a:p>
          <a:p>
            <a:pPr lvl="1"/>
            <a:r>
              <a:rPr lang="en-US" sz="2000" dirty="0"/>
              <a:t>Stretch DB</a:t>
            </a:r>
          </a:p>
          <a:p>
            <a:pPr lvl="1"/>
            <a:r>
              <a:rPr lang="en-US" sz="2000" dirty="0"/>
              <a:t>Query Store</a:t>
            </a:r>
          </a:p>
          <a:p>
            <a:pPr lvl="1"/>
            <a:r>
              <a:rPr lang="en-US" sz="2000" dirty="0"/>
              <a:t>JSON support</a:t>
            </a:r>
          </a:p>
          <a:p>
            <a:pPr lvl="1"/>
            <a:r>
              <a:rPr lang="en-US" sz="2000" b="1" dirty="0"/>
              <a:t>Temporal tables</a:t>
            </a:r>
          </a:p>
          <a:p>
            <a:pPr lvl="1"/>
            <a:r>
              <a:rPr lang="en-US" sz="2000" dirty="0"/>
              <a:t>T-SQL additions</a:t>
            </a:r>
          </a:p>
          <a:p>
            <a:pPr lvl="2"/>
            <a:r>
              <a:rPr lang="en-US" sz="1800" dirty="0"/>
              <a:t>DROP IF EXISTS</a:t>
            </a:r>
          </a:p>
          <a:p>
            <a:pPr lvl="2"/>
            <a:r>
              <a:rPr lang="en-US" sz="1800" dirty="0"/>
              <a:t>AT TIME ZONE</a:t>
            </a:r>
          </a:p>
          <a:p>
            <a:pPr lvl="2"/>
            <a:r>
              <a:rPr lang="en-US" sz="1800" dirty="0"/>
              <a:t>SESSION_CONTEXT</a:t>
            </a:r>
          </a:p>
          <a:p>
            <a:r>
              <a:rPr lang="en-US" sz="2400" dirty="0"/>
              <a:t>SQL 2016 Service Pack 1</a:t>
            </a:r>
          </a:p>
          <a:p>
            <a:pPr lvl="1"/>
            <a:r>
              <a:rPr lang="en-US" sz="2000" b="1" dirty="0"/>
              <a:t>In-Memory Tables</a:t>
            </a:r>
          </a:p>
          <a:p>
            <a:pPr lvl="1"/>
            <a:r>
              <a:rPr lang="en-US" sz="2000" b="1" dirty="0" err="1"/>
              <a:t>Columnstore</a:t>
            </a:r>
            <a:endParaRPr lang="en-US" sz="2000" b="1" dirty="0"/>
          </a:p>
          <a:p>
            <a:pPr lvl="1"/>
            <a:r>
              <a:rPr lang="en-US" sz="2000" b="1" dirty="0"/>
              <a:t>Snapshots</a:t>
            </a:r>
          </a:p>
          <a:p>
            <a:pPr lvl="1"/>
            <a:r>
              <a:rPr lang="en-US" sz="2000" b="1" dirty="0"/>
              <a:t>Partitioning</a:t>
            </a:r>
          </a:p>
          <a:p>
            <a:pPr lvl="1"/>
            <a:r>
              <a:rPr lang="en-US" sz="2000" dirty="0"/>
              <a:t>Data compression</a:t>
            </a:r>
          </a:p>
          <a:p>
            <a:pPr lvl="1"/>
            <a:r>
              <a:rPr lang="en-US" sz="2000" b="1" dirty="0"/>
              <a:t>Row-level security</a:t>
            </a:r>
          </a:p>
          <a:p>
            <a:pPr lvl="1"/>
            <a:r>
              <a:rPr lang="en-US" sz="2000" b="1" dirty="0"/>
              <a:t>Always Encrypted</a:t>
            </a:r>
          </a:p>
          <a:p>
            <a:pPr lvl="1"/>
            <a:r>
              <a:rPr lang="en-US" sz="2000" dirty="0"/>
              <a:t>Dynamic data masking</a:t>
            </a:r>
          </a:p>
          <a:p>
            <a:pPr lvl="1"/>
            <a:r>
              <a:rPr lang="en-US" sz="2000" dirty="0"/>
              <a:t>Auditing</a:t>
            </a:r>
          </a:p>
          <a:p>
            <a:pPr lvl="1"/>
            <a:r>
              <a:rPr lang="en-US" sz="2000" dirty="0" err="1"/>
              <a:t>Polybase</a:t>
            </a:r>
            <a:r>
              <a:rPr lang="en-US" sz="2000" dirty="0"/>
              <a:t> (compute node)</a:t>
            </a:r>
          </a:p>
          <a:p>
            <a:pPr lvl="1"/>
            <a:r>
              <a:rPr lang="en-US" sz="2000" dirty="0"/>
              <a:t>Additional FILESTREAM support</a:t>
            </a:r>
          </a:p>
          <a:p>
            <a:pPr lvl="1"/>
            <a:r>
              <a:rPr lang="en-US" sz="2000" dirty="0"/>
              <a:t>DBCC CLONEDATABASE</a:t>
            </a:r>
          </a:p>
          <a:p>
            <a:r>
              <a:rPr lang="en-US" sz="2400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6047177"/>
            <a:ext cx="10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of these features, of course, are in more advanced editions as your application grows!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5587"/>
            <a:ext cx="9251577" cy="5301335"/>
          </a:xfrm>
        </p:spPr>
        <p:txBody>
          <a:bodyPr>
            <a:noAutofit/>
          </a:bodyPr>
          <a:lstStyle/>
          <a:p>
            <a:r>
              <a:rPr lang="en-US" sz="2400" dirty="0"/>
              <a:t>Performance</a:t>
            </a:r>
          </a:p>
          <a:p>
            <a:pPr lvl="1"/>
            <a:r>
              <a:rPr lang="en-US" sz="2000" dirty="0"/>
              <a:t>One CPU / four cores – per instance</a:t>
            </a:r>
          </a:p>
          <a:p>
            <a:pPr lvl="1"/>
            <a:r>
              <a:rPr lang="en-US" sz="2000" dirty="0"/>
              <a:t>1.4 GB RAM (buffer pool) – per instance</a:t>
            </a:r>
          </a:p>
          <a:p>
            <a:pPr lvl="1"/>
            <a:r>
              <a:rPr lang="en-US" sz="2000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sz="2000" dirty="0"/>
              <a:t>350 MB for </a:t>
            </a:r>
            <a:r>
              <a:rPr lang="en-US" sz="2000" dirty="0" err="1"/>
              <a:t>columnstore</a:t>
            </a:r>
            <a:r>
              <a:rPr lang="en-US" sz="2000" dirty="0"/>
              <a:t> data – per database, not counted toward buffer pool limit – single-threaded only</a:t>
            </a:r>
          </a:p>
          <a:p>
            <a:r>
              <a:rPr lang="en-US" sz="2400" dirty="0"/>
              <a:t>Functionality</a:t>
            </a:r>
          </a:p>
          <a:p>
            <a:pPr lvl="1"/>
            <a:r>
              <a:rPr lang="en-US" sz="2000" dirty="0"/>
              <a:t>10 GB per database</a:t>
            </a:r>
          </a:p>
          <a:p>
            <a:pPr lvl="1"/>
            <a:r>
              <a:rPr lang="en-US" sz="2000" dirty="0"/>
              <a:t>No SQL Agent (service installed, but cannot be started)</a:t>
            </a:r>
          </a:p>
          <a:p>
            <a:pPr lvl="2"/>
            <a:r>
              <a:rPr lang="en-US" sz="1800" dirty="0"/>
              <a:t>Schedule backups and other jobs via another SQL Agent or OS scheduler (</a:t>
            </a:r>
            <a:r>
              <a:rPr lang="en-US" sz="1800" dirty="0" err="1"/>
              <a:t>sqlcmd</a:t>
            </a:r>
            <a:r>
              <a:rPr lang="en-US" sz="1800" dirty="0"/>
              <a:t> or PowerShell)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251577" cy="5301335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Overcomeable</a:t>
            </a:r>
            <a:r>
              <a:rPr lang="en-US" sz="2800" dirty="0" smtClean="0"/>
              <a:t> Limitations</a:t>
            </a:r>
            <a:endParaRPr lang="en-US" sz="2800" dirty="0"/>
          </a:p>
          <a:p>
            <a:pPr lvl="1"/>
            <a:r>
              <a:rPr lang="en-US" sz="2400" dirty="0" smtClean="0"/>
              <a:t>No TCP/IP by default; be sure to enable it</a:t>
            </a:r>
            <a:endParaRPr lang="en-US" sz="2400" dirty="0"/>
          </a:p>
          <a:p>
            <a:r>
              <a:rPr lang="en-US" sz="2800" dirty="0" smtClean="0"/>
              <a:t>Feature Limitations</a:t>
            </a:r>
            <a:endParaRPr lang="en-US" sz="2800" dirty="0"/>
          </a:p>
          <a:p>
            <a:pPr lvl="1"/>
            <a:r>
              <a:rPr lang="en-US" sz="2400" dirty="0" smtClean="0"/>
              <a:t>Availability Groups</a:t>
            </a:r>
            <a:endParaRPr lang="en-US" sz="2400" dirty="0"/>
          </a:p>
          <a:p>
            <a:pPr lvl="1"/>
            <a:r>
              <a:rPr lang="en-US" sz="2400" dirty="0" smtClean="0"/>
              <a:t>Mirroring</a:t>
            </a:r>
          </a:p>
          <a:p>
            <a:pPr lvl="1"/>
            <a:r>
              <a:rPr lang="en-US" sz="2400" dirty="0" err="1" smtClean="0"/>
              <a:t>Polybase</a:t>
            </a:r>
            <a:r>
              <a:rPr lang="en-US" sz="2400" dirty="0" smtClean="0"/>
              <a:t> (head node)</a:t>
            </a:r>
          </a:p>
          <a:p>
            <a:pPr lvl="1"/>
            <a:r>
              <a:rPr lang="en-US" sz="2400" dirty="0" smtClean="0"/>
              <a:t>No SSIS, SSAS, R Server, etc.</a:t>
            </a:r>
          </a:p>
          <a:p>
            <a:pPr lvl="1"/>
            <a:r>
              <a:rPr lang="en-US" sz="2400" dirty="0" smtClean="0"/>
              <a:t>SSRS with “Express with Advanced Services”</a:t>
            </a:r>
            <a:endParaRPr lang="en-US" sz="2400" dirty="0"/>
          </a:p>
          <a:p>
            <a:r>
              <a:rPr lang="en-US" sz="2800" dirty="0" smtClean="0"/>
              <a:t>Beware! Mandatory telemetry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440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19322"/>
            <a:ext cx="9951083" cy="4572720"/>
          </a:xfrm>
        </p:spPr>
        <p:txBody>
          <a:bodyPr>
            <a:noAutofit/>
          </a:bodyPr>
          <a:lstStyle/>
          <a:p>
            <a:r>
              <a:rPr lang="en-US" sz="2800" dirty="0" smtClean="0"/>
              <a:t>Bug fixes specific to a SQL Server version and service pack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ypically issued by Microsoft about every two months</a:t>
            </a:r>
          </a:p>
          <a:p>
            <a:r>
              <a:rPr lang="en-US" sz="2800" dirty="0" smtClean="0"/>
              <a:t>Are “cumulative,” so only need the most recent update</a:t>
            </a:r>
          </a:p>
          <a:p>
            <a:r>
              <a:rPr lang="en-US" sz="2800" dirty="0" smtClean="0"/>
              <a:t>Since SP1 contained new functionality, particularly import to apply</a:t>
            </a:r>
          </a:p>
          <a:p>
            <a:r>
              <a:rPr lang="en-US" sz="2800" dirty="0" smtClean="0"/>
              <a:t>Recent CUs go through more rigorous testing; MS recommends applying them by default</a:t>
            </a:r>
          </a:p>
          <a:p>
            <a:r>
              <a:rPr lang="en-US" sz="2800" dirty="0" smtClean="0"/>
              <a:t>Current CU for SQL Server 2016 SP1 is CU2 (March 22, 2017)</a:t>
            </a:r>
          </a:p>
        </p:txBody>
      </p:sp>
    </p:spTree>
    <p:extLst>
      <p:ext uri="{BB962C8B-B14F-4D97-AF65-F5344CB8AC3E}">
        <p14:creationId xmlns:p14="http://schemas.microsoft.com/office/powerpoint/2010/main" val="136046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en-US" dirty="0" smtClean="0"/>
              <a:t>Features (Speed </a:t>
            </a:r>
            <a:r>
              <a:rPr lang="en-US" dirty="0"/>
              <a:t>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Row-Level 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3169"/>
            <a:ext cx="9677949" cy="5094514"/>
          </a:xfrm>
        </p:spPr>
        <p:txBody>
          <a:bodyPr>
            <a:normAutofit/>
          </a:bodyPr>
          <a:lstStyle/>
          <a:p>
            <a:r>
              <a:rPr lang="en-US" sz="2800" dirty="0"/>
              <a:t>Powerful and flexible way to control who can view or modify data at the row-level grain</a:t>
            </a:r>
          </a:p>
          <a:p>
            <a:r>
              <a:rPr lang="en-US" sz="2800" dirty="0"/>
              <a:t>Access is controlled by a user-defined function that is applied to the table’s security</a:t>
            </a:r>
          </a:p>
          <a:p>
            <a:r>
              <a:rPr lang="en-US" sz="2800" dirty="0"/>
              <a:t>Non-qualifying rows are silently blocked</a:t>
            </a:r>
          </a:p>
          <a:p>
            <a:pPr lvl="1"/>
            <a:r>
              <a:rPr lang="en-US" sz="2400" dirty="0"/>
              <a:t>Select predicate – controls read access to the row</a:t>
            </a:r>
          </a:p>
          <a:p>
            <a:pPr lvl="1"/>
            <a:r>
              <a:rPr lang="en-US" sz="2400" dirty="0"/>
              <a:t>Block predicate – controls modification to the row (either before or after the modification)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50898</TotalTime>
  <Words>1661</Words>
  <Application>Microsoft Office PowerPoint</Application>
  <PresentationFormat>Widescreen</PresentationFormat>
  <Paragraphs>278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Gill Sans MT</vt:lpstr>
      <vt:lpstr>Trebuchet MS</vt:lpstr>
      <vt:lpstr>Wingdings 2</vt:lpstr>
      <vt:lpstr>Wingdings 3</vt:lpstr>
      <vt:lpstr>Facet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Limitations on Express Edition</vt:lpstr>
      <vt:lpstr>Cumulative Updates</vt:lpstr>
      <vt:lpstr>SQL Server Features (Speed Dating)</vt:lpstr>
      <vt:lpstr>Row-Level Security</vt:lpstr>
      <vt:lpstr>Row-Level Security</vt:lpstr>
      <vt:lpstr>SQL Server Features (Speed Dating)</vt:lpstr>
      <vt:lpstr>Always Encrypted</vt:lpstr>
      <vt:lpstr>Always Encrypted</vt:lpstr>
      <vt:lpstr>Always Encrypted in Action</vt:lpstr>
      <vt:lpstr>Always Encrypted - Cons</vt:lpstr>
      <vt:lpstr>SQL Server Features (Speed Dating)</vt:lpstr>
      <vt:lpstr>Snapshots</vt:lpstr>
      <vt:lpstr>Snapshots</vt:lpstr>
      <vt:lpstr>SQL Server Features (Speed Dating)</vt:lpstr>
      <vt:lpstr>Temporal Tables</vt:lpstr>
      <vt:lpstr>Temporal Tables</vt:lpstr>
      <vt:lpstr>Temporal Tables</vt:lpstr>
      <vt:lpstr>Temporal Tables</vt:lpstr>
      <vt:lpstr>Temporal Tables</vt:lpstr>
      <vt:lpstr>SQL Server Features (Speed Dating)</vt:lpstr>
      <vt:lpstr>Columnstore Indexes</vt:lpstr>
      <vt:lpstr>Columnstore Indexes</vt:lpstr>
      <vt:lpstr>Columnstore Indexes</vt:lpstr>
      <vt:lpstr>SQL Server Features (Speed Dating)</vt:lpstr>
      <vt:lpstr>Partitioning</vt:lpstr>
      <vt:lpstr>Traditional SQL Server Index</vt:lpstr>
      <vt:lpstr>Partitioned SQL Server Index</vt:lpstr>
      <vt:lpstr>Partitioning</vt:lpstr>
      <vt:lpstr>SQL Server Features (Speed Dating)</vt:lpstr>
      <vt:lpstr>In-Memory OLTP</vt:lpstr>
      <vt:lpstr>In-Memory OLTP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105</cp:revision>
  <dcterms:created xsi:type="dcterms:W3CDTF">2016-11-30T16:05:46Z</dcterms:created>
  <dcterms:modified xsi:type="dcterms:W3CDTF">2017-04-27T16:31:03Z</dcterms:modified>
</cp:coreProperties>
</file>