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72" r:id="rId5"/>
    <p:sldId id="261" r:id="rId6"/>
    <p:sldId id="262" r:id="rId7"/>
    <p:sldId id="263" r:id="rId8"/>
    <p:sldId id="277" r:id="rId9"/>
    <p:sldId id="264" r:id="rId10"/>
    <p:sldId id="273" r:id="rId11"/>
    <p:sldId id="275" r:id="rId12"/>
    <p:sldId id="274" r:id="rId13"/>
    <p:sldId id="265" r:id="rId14"/>
    <p:sldId id="276" r:id="rId15"/>
    <p:sldId id="278" r:id="rId16"/>
    <p:sldId id="266" r:id="rId17"/>
    <p:sldId id="279" r:id="rId18"/>
    <p:sldId id="280" r:id="rId19"/>
    <p:sldId id="281" r:id="rId20"/>
    <p:sldId id="267" r:id="rId21"/>
    <p:sldId id="268" r:id="rId22"/>
    <p:sldId id="282" r:id="rId23"/>
    <p:sldId id="271" r:id="rId24"/>
    <p:sldId id="270" r:id="rId25"/>
    <p:sldId id="25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5850" autoAdjust="0"/>
  </p:normalViewPr>
  <p:slideViewPr>
    <p:cSldViewPr snapToGrid="0">
      <p:cViewPr varScale="1">
        <p:scale>
          <a:sx n="81" d="100"/>
          <a:sy n="81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DROP IF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TIME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SESSION_CONTEXT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Compression – At the page level or at the row level.  Very useful given the 10GB limit.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full-featured, but 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FILESTREAM – Store BLOBs in a virtual file system managed by the RDBMS.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DBAs</a:t>
            </a:r>
            <a:r>
              <a:rPr lang="en-US" baseline="0" dirty="0" smtClean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r>
              <a:rPr lang="en-US" baseline="0" dirty="0" smtClean="0"/>
              <a:t> bloat: </a:t>
            </a:r>
            <a:r>
              <a:rPr lang="en-US" dirty="0" smtClean="0"/>
              <a:t>Any input data type that is less than 16 bytes get stored as 65 bytes, so (for instance) an</a:t>
            </a:r>
            <a:r>
              <a:rPr lang="en-US" baseline="0" dirty="0" smtClean="0"/>
              <a:t> integer value (4 bytes) is stored as 65 bytes, an overhead of 16+ fold!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Allison@sqltran.org	@</a:t>
            </a:r>
            <a:r>
              <a:rPr lang="en-US" dirty="0" err="1">
                <a:solidFill>
                  <a:schemeClr val="bg1"/>
                </a:solidFill>
              </a:rPr>
              <a:t>SQLTran</a:t>
            </a:r>
            <a:r>
              <a:rPr lang="en-US" dirty="0">
                <a:solidFill>
                  <a:schemeClr val="bg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at the column level</a:t>
            </a:r>
          </a:p>
          <a:p>
            <a:r>
              <a:rPr lang="en-US" dirty="0" smtClean="0"/>
              <a:t>SQL Server box never sees data in unencrypted form (both at-rest and in-transit)</a:t>
            </a:r>
          </a:p>
          <a:p>
            <a:pPr lvl="1"/>
            <a:r>
              <a:rPr lang="en-US" dirty="0" smtClean="0"/>
              <a:t>Encrypted columns are stored (and transmitted) as </a:t>
            </a:r>
            <a:r>
              <a:rPr lang="en-US" dirty="0" err="1" smtClean="0"/>
              <a:t>varbinary</a:t>
            </a:r>
            <a:r>
              <a:rPr lang="en-US" dirty="0" smtClean="0"/>
              <a:t> behind the scenes</a:t>
            </a:r>
          </a:p>
          <a:p>
            <a:r>
              <a:rPr lang="en-US" dirty="0" smtClean="0"/>
              <a:t>Certificate is generated on client machine and shared with other clients</a:t>
            </a:r>
          </a:p>
          <a:p>
            <a:r>
              <a:rPr lang="en-US" dirty="0" smtClean="0"/>
              <a:t>Encryption can be random or deterministic (required if column is indexed or used in a join)</a:t>
            </a:r>
          </a:p>
          <a:p>
            <a:r>
              <a:rPr lang="en-US" dirty="0" smtClean="0"/>
              <a:t>Requires a change to the connection string in </a:t>
            </a:r>
            <a:r>
              <a:rPr lang="en-US" dirty="0"/>
              <a:t>the </a:t>
            </a:r>
            <a:r>
              <a:rPr lang="en-US" dirty="0" smtClean="0"/>
              <a:t>application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Encryption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Setting=enabled</a:t>
            </a:r>
          </a:p>
          <a:p>
            <a:r>
              <a:rPr lang="en-US" dirty="0" smtClean="0"/>
              <a:t>Queries must be parameterized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6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in 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76" y="1863090"/>
            <a:ext cx="10410048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-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size bloat, especially for smaller data types</a:t>
            </a:r>
          </a:p>
          <a:p>
            <a:r>
              <a:rPr lang="en-US" dirty="0" smtClean="0"/>
              <a:t>Adds considerable difficulty troubleshooting in tools like SSMS</a:t>
            </a:r>
          </a:p>
          <a:p>
            <a:r>
              <a:rPr lang="en-US" dirty="0" smtClean="0"/>
              <a:t>String columns must have a BIN collation – they won’t sort by traditional SQL rules</a:t>
            </a:r>
          </a:p>
          <a:p>
            <a:r>
              <a:rPr lang="en-US" dirty="0" smtClean="0"/>
              <a:t>Extra round trips to determine metadata, retrieve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9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</a:t>
            </a:r>
            <a:r>
              <a:rPr lang="en-US" dirty="0" err="1" smtClean="0"/>
              <a:t>transactionally</a:t>
            </a:r>
            <a:r>
              <a:rPr lang="en-US" dirty="0" smtClean="0"/>
              <a:t> consistent, read-only point-in-time view of a database</a:t>
            </a:r>
          </a:p>
          <a:p>
            <a:r>
              <a:rPr lang="en-US" dirty="0" smtClean="0"/>
              <a:t>Can take multiple snapshots at different points on the same database</a:t>
            </a:r>
          </a:p>
          <a:p>
            <a:r>
              <a:rPr lang="en-US" dirty="0" smtClean="0"/>
              <a:t>Useful for stable reporting against a transactional system</a:t>
            </a:r>
          </a:p>
          <a:p>
            <a:r>
              <a:rPr lang="en-US" dirty="0" smtClean="0"/>
              <a:t>Can be used to revert to a previous database state</a:t>
            </a:r>
          </a:p>
          <a:p>
            <a:pPr lvl="1"/>
            <a:r>
              <a:rPr lang="en-US" dirty="0" smtClean="0"/>
              <a:t>Failed upgrade / administrative tasks</a:t>
            </a:r>
          </a:p>
          <a:p>
            <a:pPr lvl="1"/>
            <a:r>
              <a:rPr lang="en-US" dirty="0" smtClean="0"/>
              <a:t>QA cycles</a:t>
            </a:r>
          </a:p>
          <a:p>
            <a:r>
              <a:rPr lang="en-US" dirty="0" smtClean="0"/>
              <a:t>Resources required dependent mostly on how much underlying database is changed</a:t>
            </a:r>
          </a:p>
          <a:p>
            <a:r>
              <a:rPr lang="en-US" dirty="0" smtClean="0"/>
              <a:t>Absolutely, positively not a substitute for proper backups!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3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0998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applications / databases inherently contain a temporal element</a:t>
            </a:r>
          </a:p>
          <a:p>
            <a:r>
              <a:rPr lang="en-US" dirty="0" smtClean="0"/>
              <a:t>If temporal components are tracked, traditionally done with triggers or change detection</a:t>
            </a:r>
          </a:p>
          <a:p>
            <a:r>
              <a:rPr lang="en-US" dirty="0" smtClean="0"/>
              <a:t>Temporal tables handle tracking automatically</a:t>
            </a:r>
          </a:p>
          <a:p>
            <a:r>
              <a:rPr lang="en-US" dirty="0" smtClean="0"/>
              <a:t>Allows greatly simplified point-in-time querying</a:t>
            </a:r>
          </a:p>
          <a:p>
            <a:r>
              <a:rPr lang="en-US" dirty="0" smtClean="0"/>
              <a:t>Requires additional columns on source table and requires history table</a:t>
            </a:r>
          </a:p>
          <a:p>
            <a:r>
              <a:rPr lang="en-US" dirty="0" smtClean="0"/>
              <a:t>Schema changes in source table are reflected in the history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1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51628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Insert operations – no difference than non-temporal tables</a:t>
            </a:r>
          </a:p>
          <a:p>
            <a:pPr lvl="1"/>
            <a:r>
              <a:rPr lang="en-US" dirty="0" smtClean="0"/>
              <a:t>Update operations – overhead due to writes to both source and history tables</a:t>
            </a:r>
          </a:p>
          <a:p>
            <a:pPr lvl="1"/>
            <a:r>
              <a:rPr lang="en-US" dirty="0" smtClean="0"/>
              <a:t>Read operations – Default clustered index on history table usually not helpful – consider changing it</a:t>
            </a:r>
          </a:p>
          <a:p>
            <a:r>
              <a:rPr lang="en-US" dirty="0" smtClean="0"/>
              <a:t>Beware of v1 limitations!</a:t>
            </a:r>
          </a:p>
          <a:p>
            <a:pPr lvl="1"/>
            <a:r>
              <a:rPr lang="en-US" dirty="0" smtClean="0"/>
              <a:t>Dropping a column in the source table will drop the column in the history table – all history is lost!</a:t>
            </a:r>
          </a:p>
          <a:p>
            <a:pPr lvl="1"/>
            <a:r>
              <a:rPr lang="en-US" dirty="0" smtClean="0"/>
              <a:t>Cannot add a non-</a:t>
            </a:r>
            <a:r>
              <a:rPr lang="en-US" dirty="0" err="1" smtClean="0"/>
              <a:t>nullable</a:t>
            </a:r>
            <a:r>
              <a:rPr lang="en-US" dirty="0" smtClean="0"/>
              <a:t> column to the source table</a:t>
            </a:r>
          </a:p>
          <a:p>
            <a:pPr lvl="1"/>
            <a:r>
              <a:rPr lang="en-US" dirty="0" smtClean="0"/>
              <a:t>Pruning history is an offline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6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033681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Developer*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145638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 table data across multiple B-trees</a:t>
            </a:r>
          </a:p>
          <a:p>
            <a:r>
              <a:rPr lang="en-US" dirty="0" smtClean="0"/>
              <a:t>For example, place older data on slower, cheaper storage</a:t>
            </a:r>
          </a:p>
          <a:p>
            <a:r>
              <a:rPr lang="en-US" dirty="0" smtClean="0"/>
              <a:t>Usually for very large data sets, but has other purposes</a:t>
            </a:r>
          </a:p>
          <a:p>
            <a:r>
              <a:rPr lang="en-US" dirty="0" smtClean="0"/>
              <a:t>Separation defined by a “partitioning function”</a:t>
            </a:r>
          </a:p>
          <a:p>
            <a:pPr lvl="1"/>
            <a:r>
              <a:rPr lang="en-US" dirty="0" smtClean="0"/>
              <a:t>Range LEFT (think of as &gt;=)</a:t>
            </a:r>
          </a:p>
          <a:p>
            <a:pPr lvl="1"/>
            <a:r>
              <a:rPr lang="en-US" dirty="0" smtClean="0"/>
              <a:t>Range RIGHT (think of as &lt;)</a:t>
            </a:r>
          </a:p>
        </p:txBody>
      </p:sp>
    </p:spTree>
    <p:extLst>
      <p:ext uri="{BB962C8B-B14F-4D97-AF65-F5344CB8AC3E}">
        <p14:creationId xmlns:p14="http://schemas.microsoft.com/office/powerpoint/2010/main" val="1770415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885707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915750" lvl="2" indent="-285750"/>
            <a:r>
              <a:rPr lang="en-US" dirty="0"/>
              <a:t>Differentiation by scale, not by feature</a:t>
            </a:r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558567"/>
          </a:xfrm>
        </p:spPr>
        <p:txBody>
          <a:bodyPr numCol="3">
            <a:normAutofit/>
          </a:bodyPr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b="1" dirty="0"/>
              <a:t>Temporal tables</a:t>
            </a:r>
          </a:p>
          <a:p>
            <a:pPr lvl="1"/>
            <a:r>
              <a:rPr lang="en-US" dirty="0"/>
              <a:t>T-SQL additions</a:t>
            </a:r>
          </a:p>
          <a:p>
            <a:pPr lvl="2"/>
            <a:r>
              <a:rPr lang="en-US" dirty="0"/>
              <a:t>DROP IF EXISTS</a:t>
            </a:r>
          </a:p>
          <a:p>
            <a:pPr lvl="2"/>
            <a:r>
              <a:rPr lang="en-US" dirty="0"/>
              <a:t>AT TIME ZONE</a:t>
            </a:r>
          </a:p>
          <a:p>
            <a:pPr lvl="2"/>
            <a:r>
              <a:rPr lang="en-US" dirty="0"/>
              <a:t>SESSION_CONTEXT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b="1" dirty="0"/>
              <a:t>In-Memory Tables</a:t>
            </a:r>
          </a:p>
          <a:p>
            <a:pPr lvl="1"/>
            <a:r>
              <a:rPr lang="en-US" b="1" dirty="0" err="1"/>
              <a:t>Columnstore</a:t>
            </a:r>
            <a:endParaRPr lang="en-US" b="1" dirty="0"/>
          </a:p>
          <a:p>
            <a:pPr lvl="1"/>
            <a:r>
              <a:rPr lang="en-US" b="1" dirty="0"/>
              <a:t>Snapshots</a:t>
            </a:r>
          </a:p>
          <a:p>
            <a:pPr lvl="1"/>
            <a:r>
              <a:rPr lang="en-US" b="1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b="1" dirty="0"/>
              <a:t>Row-level security</a:t>
            </a:r>
          </a:p>
          <a:p>
            <a:pPr lvl="1"/>
            <a:r>
              <a:rPr lang="en-US" b="1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  <a:p>
            <a:pPr lvl="1"/>
            <a:r>
              <a:rPr lang="en-US" dirty="0"/>
              <a:t>DBCC CLONEDATABASE</a:t>
            </a:r>
          </a:p>
          <a:p>
            <a:r>
              <a:rPr lang="en-US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6047177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features, of course, are in more advanced editions as your application grows!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</a:t>
            </a:r>
            <a:r>
              <a:rPr lang="en-US"/>
              <a:t>, SSAS, R Server,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SSRS with Express with Advanced Services</a:t>
            </a:r>
          </a:p>
          <a:p>
            <a:r>
              <a:rPr lang="en-US" dirty="0"/>
              <a:t>Beware!</a:t>
            </a:r>
          </a:p>
          <a:p>
            <a:pPr lvl="1"/>
            <a:r>
              <a:rPr lang="en-US" dirty="0"/>
              <a:t>Mandatory telemetry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and flexible way to control who can view or modify data at the row-level grain</a:t>
            </a:r>
          </a:p>
          <a:p>
            <a:r>
              <a:rPr lang="en-US" dirty="0"/>
              <a:t>Access is controlled by a user-defined function that is applied to the table’s security</a:t>
            </a:r>
          </a:p>
          <a:p>
            <a:r>
              <a:rPr lang="en-US" dirty="0"/>
              <a:t>Non-qualifying rows are silently blocked</a:t>
            </a:r>
          </a:p>
          <a:p>
            <a:pPr lvl="1"/>
            <a:r>
              <a:rPr lang="en-US" dirty="0"/>
              <a:t>Select predicate – controls read access to the row</a:t>
            </a:r>
          </a:p>
          <a:p>
            <a:pPr lvl="1"/>
            <a:r>
              <a:rPr lang="en-US" dirty="0"/>
              <a:t>Block predicate – controls modification to the row (either before or after the modification)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Row-Level Security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9211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46791</TotalTime>
  <Words>1321</Words>
  <Application>Microsoft Office PowerPoint</Application>
  <PresentationFormat>Widescreen</PresentationFormat>
  <Paragraphs>239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SQL Server Features (Speed Dating)</vt:lpstr>
      <vt:lpstr>Row-Level Security</vt:lpstr>
      <vt:lpstr>Row-Level Security</vt:lpstr>
      <vt:lpstr>SQL Server Features (Speed Dating)</vt:lpstr>
      <vt:lpstr>Always Encrypted</vt:lpstr>
      <vt:lpstr>Always Encrypted in Action</vt:lpstr>
      <vt:lpstr>Always Encrypted - Cons</vt:lpstr>
      <vt:lpstr>SQL Server Features (Speed Dating)</vt:lpstr>
      <vt:lpstr>Snapshots</vt:lpstr>
      <vt:lpstr>Snapshots</vt:lpstr>
      <vt:lpstr>SQL Server Features (Speed Dating)</vt:lpstr>
      <vt:lpstr>Temporal Tables</vt:lpstr>
      <vt:lpstr>Temporal Tables</vt:lpstr>
      <vt:lpstr>Temporal Tables</vt:lpstr>
      <vt:lpstr>SQL Server Features (Speed Dating)</vt:lpstr>
      <vt:lpstr>SQL Server Features (Speed Dating)</vt:lpstr>
      <vt:lpstr>Partitioning</vt:lpstr>
      <vt:lpstr>Partitioning</vt:lpstr>
      <vt:lpstr>SQL Server Features (Speed Dating)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84</cp:revision>
  <dcterms:created xsi:type="dcterms:W3CDTF">2016-11-30T16:05:46Z</dcterms:created>
  <dcterms:modified xsi:type="dcterms:W3CDTF">2017-04-24T15:49:23Z</dcterms:modified>
</cp:coreProperties>
</file>