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f6aa6ea0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f6aa6ea0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f6aa6ea08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f6aa6ea08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f6aa6ea0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f6aa6ea0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f6aa6ea08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f6aa6ea08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f6aa6ea0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af6aa6ea0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Pody jsou vždy pospolu, vedle sebe, nasazené na stejné nodě a přenasazené taky vždy spolu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Málokdy se pracuje přímo s jednotlivými pody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f6aa6ea08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f6aa6ea08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4204d2b13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4204d2b13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4204d2b13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4204d2b13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204d2b13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4204d2b13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4204d2b13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4204d2b13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af6aa6ea0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af6aa6ea0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4204d2b13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4204d2b13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af6aa6ea0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af6aa6ea0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Zmínit čím se myslim “workeři” (nebo taky minioni)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 je to control plane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Control plane řídí globální akce typu nasazení/rozjetí nějakého podu, ale taky reaguje a eventy uvnitř clusteru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plane komponenty: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Kube-apiserver, API clusteru, control-plane frontent, škáluje horizontálně, víc mašin/instancí zvládne větší load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</a:t>
            </a:r>
            <a:r>
              <a:rPr lang="en"/>
              <a:t>tcd , HA key-value storage, udržuje stav, 3+ servery, backupy, restore cvičení, DR, monitoring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Kube-scheduler, hledá místečko pro pod bez nody, na základě dostupných prostředků, různých constraints (hw, sw, policy), affinity/antiaffinity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Kube-controller-manager, běží v něm několik “controller” procesů, node, replication, endpoint, sa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 componenty: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Kubelet, běží na každě nodě, zodpovídá za běh kontejnerů v podu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Kube-proxy, na každé nodě, udržuje síťová pravidla,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Container runtime, docker, containerd, cri-o, cokoli co implementuje CRI (container runtime interface)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af6aa6ea0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af6aa6ea0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af6aa6ea08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af6aa6ea08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af6aa6ea0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af6aa6ea0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af6aa6ea0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af6aa6ea0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af6aa6ea08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af6aa6ea08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af6aa6ea08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af6aa6ea08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af6aa6ea08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af6aa6ea08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af6aa6ea08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af6aa6ea08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f6aa6ea08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f6aa6ea08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Školení bude formou teorie + praktických ukázek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Přestávky dle potřeby.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Kdo je na jakém systému?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af6aa6ea0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af6aa6ea0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af6aa6ea08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af6aa6ea08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af6aa6ea08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af6aa6ea08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af6aa6ea08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af6aa6ea08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af6aa6ea08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af6aa6ea08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4204d2b13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4204d2b13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4204d2b13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4204d2b13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4204d2b1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4204d2b1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f6aa6ea0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f6aa6ea0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4204d2b13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4204d2b13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4204d2b13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4204d2b13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4204d2b1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4204d2b1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4204d2b1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4204d2b1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105375" y="4732375"/>
            <a:ext cx="21465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7926700" y="4732375"/>
            <a:ext cx="10968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244276" y="4281175"/>
            <a:ext cx="832748" cy="80794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stibi/k8s-skoleni" TargetMode="External"/><Relationship Id="rId4" Type="http://schemas.openxmlformats.org/officeDocument/2006/relationships/hyperlink" Target="https://github.com/stibi/java-rest-example/tree/k8s" TargetMode="External"/><Relationship Id="rId5" Type="http://schemas.openxmlformats.org/officeDocument/2006/relationships/hyperlink" Target="https://hub.docker.com/repository/docker/stibi/java-hello-world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kubernetes.io/docs/tasks/tools/install-kubect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stibi/k8s-skoleni/blob/master/01_pod_example/pod.ya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thub.com/stibi/k8s-skoleni/blob/master/02_deployment_example/deployment.ya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ithub.com/stibi/k8s-skoleni/blob/master/echo_ingress.ya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codeberg.org/hjacobs/kube-ops-view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github.com/helm/helm/releases" TargetMode="External"/><Relationship Id="rId4" Type="http://schemas.openxmlformats.org/officeDocument/2006/relationships/hyperlink" Target="https://github.com/kubernetes/ingress-nginx/tree/master/charts/ingress-nginx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kustomize.io/" TargetMode="External"/><Relationship Id="rId4" Type="http://schemas.openxmlformats.org/officeDocument/2006/relationships/hyperlink" Target="https://www.pulumi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sookocheff.com/post/kubernetes/understanding-kubernetes-networking-model/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cri-o.io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2957" y="398925"/>
            <a:ext cx="1018086" cy="987777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311700" y="3903000"/>
            <a:ext cx="8520600" cy="11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95959"/>
                </a:solidFill>
              </a:rPr>
              <a:t>Martin Stiborský pro sqn.cz</a:t>
            </a:r>
            <a:endParaRPr sz="2800"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95959"/>
                </a:solidFill>
              </a:rPr>
              <a:t>martin.stiborsky@gmail.com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3324" y="2240150"/>
            <a:ext cx="4477352" cy="66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Rozjedeme k8s cluster na DigitalOcean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Zprovozníme přístup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Spustíme tam java helloworld z předchozího docker školení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181075" y="1490100"/>
            <a:ext cx="8520600" cy="21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https://github.com/stibi/k8s-skoleni</a:t>
            </a:r>
            <a:endParaRPr sz="24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https://github.com/stibi/java-rest-example/tree/k8s</a:t>
            </a:r>
            <a:endParaRPr sz="24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https://hub.docker.com/repository/docker/stibi/java-hello-world</a:t>
            </a:r>
            <a:endParaRPr sz="24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Kubectl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https://kubernetes.io/docs/tasks/tools/install-kubectl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Stáhnout, nainstalovat,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 terminálu vyzkoušet funkčnosti: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kubectl version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Stáhnout kubeconfig: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https://drive.google.com/file/d/10tEyQZuGnWPFFZtWfnDDvTmgfOG-OAaY/view?usp=sharing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Umístit někam na disk, zjistit cestu k souboru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 terminálu nastavit proměnnou s cestou ke kubeconfig souboru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export KUBECONFIG=/path/to/k8skoleni.kubeconfig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Vyzkoušet funkčnost: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kubectl get node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416375"/>
            <a:ext cx="8520600" cy="41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kubectl get node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kubectl describe node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kubectl get pod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kubectl get pod -A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kubectl describe pod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kubectl apply -f soubor.yaml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kubectl get service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kubectl get deployment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kubectl get daemonset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kubectl get ns / kubectl get namespace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kubectl get pod -w (periodicky hlida zmeny)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kubectl delete pod -l app=java-hello-world (smaže všechny pody s labelem app=java-hello-world)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K8s Pod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https://kubernetes.io/docs/concepts/workloads/pods/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Nejmenší možná “spustitelná” k8s jednotka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Jeden a více kontejnerů, které sdílejí síť a úložiště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Init kontejnery, ephemeral kontejnery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Pod je “postradatelný”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Každý pod má unikátní ip adresu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kubectl run UNIKATNI_NAZEV --rm -i --tty --image nicolaka/netshoot -- /bin/bash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`kubectl get pod -o wide`, vybrat IP podu, zavolat curlem: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Uvnitř podu zavolat: curl 10.2.192.1:8080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 demo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https://github.com/stibi/k8s-skoleni/blob/master/01_pod_example/pod.yaml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Upravit metadata.name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Dle libosti upravit spec.containers.env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kubectl apply -f cesta/k/tomu/pod.yaml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Kubernetes architecture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8"/>
          <p:cNvSpPr/>
          <p:nvPr/>
        </p:nvSpPr>
        <p:spPr>
          <a:xfrm>
            <a:off x="3866725" y="2069913"/>
            <a:ext cx="1410550" cy="158152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kube-apiserver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Kubernetes architecture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157" name="Google Shape;157;p29"/>
          <p:cNvGrpSpPr/>
          <p:nvPr/>
        </p:nvGrpSpPr>
        <p:grpSpPr>
          <a:xfrm>
            <a:off x="3714325" y="1917500"/>
            <a:ext cx="1715350" cy="1886325"/>
            <a:chOff x="3866725" y="1425050"/>
            <a:chExt cx="1715350" cy="1886325"/>
          </a:xfrm>
        </p:grpSpPr>
        <p:sp>
          <p:nvSpPr>
            <p:cNvPr id="158" name="Google Shape;158;p29"/>
            <p:cNvSpPr/>
            <p:nvPr/>
          </p:nvSpPr>
          <p:spPr>
            <a:xfrm>
              <a:off x="3866725" y="1425050"/>
              <a:ext cx="1410550" cy="1581525"/>
            </a:xfrm>
            <a:prstGeom prst="flowChartMagneticDisk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9"/>
            <p:cNvSpPr/>
            <p:nvPr/>
          </p:nvSpPr>
          <p:spPr>
            <a:xfrm>
              <a:off x="4019125" y="1577450"/>
              <a:ext cx="1410550" cy="1581525"/>
            </a:xfrm>
            <a:prstGeom prst="flowChartMagneticDisk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9"/>
            <p:cNvSpPr/>
            <p:nvPr/>
          </p:nvSpPr>
          <p:spPr>
            <a:xfrm>
              <a:off x="4171525" y="1729850"/>
              <a:ext cx="1410550" cy="1581525"/>
            </a:xfrm>
            <a:prstGeom prst="flowChartMagneticDisk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kube-apiserver</a:t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Kubernetes architecture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167" name="Google Shape;167;p30"/>
          <p:cNvGrpSpPr/>
          <p:nvPr/>
        </p:nvGrpSpPr>
        <p:grpSpPr>
          <a:xfrm>
            <a:off x="3714325" y="1917500"/>
            <a:ext cx="1715350" cy="1886325"/>
            <a:chOff x="3866725" y="1425050"/>
            <a:chExt cx="1715350" cy="1886325"/>
          </a:xfrm>
        </p:grpSpPr>
        <p:sp>
          <p:nvSpPr>
            <p:cNvPr id="168" name="Google Shape;168;p30"/>
            <p:cNvSpPr/>
            <p:nvPr/>
          </p:nvSpPr>
          <p:spPr>
            <a:xfrm>
              <a:off x="3866725" y="1425050"/>
              <a:ext cx="1410550" cy="1581525"/>
            </a:xfrm>
            <a:prstGeom prst="flowChartMagneticDisk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4019125" y="1577450"/>
              <a:ext cx="1410550" cy="1581525"/>
            </a:xfrm>
            <a:prstGeom prst="flowChartMagneticDisk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171525" y="1729850"/>
              <a:ext cx="1410550" cy="1581525"/>
            </a:xfrm>
            <a:prstGeom prst="flowChartMagneticDisk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kube-apiserver</a:t>
              </a:r>
              <a:endParaRPr/>
            </a:p>
          </p:txBody>
        </p:sp>
      </p:grpSp>
      <p:grpSp>
        <p:nvGrpSpPr>
          <p:cNvPr id="171" name="Google Shape;171;p30"/>
          <p:cNvGrpSpPr/>
          <p:nvPr/>
        </p:nvGrpSpPr>
        <p:grpSpPr>
          <a:xfrm>
            <a:off x="833450" y="1903250"/>
            <a:ext cx="1773875" cy="1914825"/>
            <a:chOff x="817675" y="1917500"/>
            <a:chExt cx="1773875" cy="1914825"/>
          </a:xfrm>
        </p:grpSpPr>
        <p:sp>
          <p:nvSpPr>
            <p:cNvPr id="172" name="Google Shape;172;p30"/>
            <p:cNvSpPr/>
            <p:nvPr/>
          </p:nvSpPr>
          <p:spPr>
            <a:xfrm>
              <a:off x="817675" y="1917500"/>
              <a:ext cx="1410550" cy="1581525"/>
            </a:xfrm>
            <a:prstGeom prst="flowChartMagneticDisk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0"/>
            <p:cNvSpPr/>
            <p:nvPr/>
          </p:nvSpPr>
          <p:spPr>
            <a:xfrm>
              <a:off x="970075" y="2069900"/>
              <a:ext cx="1410550" cy="1581525"/>
            </a:xfrm>
            <a:prstGeom prst="flowChartMagneticDisk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0"/>
            <p:cNvSpPr/>
            <p:nvPr/>
          </p:nvSpPr>
          <p:spPr>
            <a:xfrm>
              <a:off x="1181000" y="2250800"/>
              <a:ext cx="1410550" cy="1581525"/>
            </a:xfrm>
            <a:prstGeom prst="flowChartMagneticDisk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ETCD cluster</a:t>
              </a:r>
              <a:endParaRPr/>
            </a:p>
          </p:txBody>
        </p:sp>
      </p:grpSp>
      <p:cxnSp>
        <p:nvCxnSpPr>
          <p:cNvPr id="175" name="Google Shape;175;p30"/>
          <p:cNvCxnSpPr>
            <a:stCxn id="168" idx="2"/>
          </p:cNvCxnSpPr>
          <p:nvPr/>
        </p:nvCxnSpPr>
        <p:spPr>
          <a:xfrm rot="10800000">
            <a:off x="2607325" y="2708263"/>
            <a:ext cx="1107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Kubernetes architecture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182" name="Google Shape;182;p31"/>
          <p:cNvGrpSpPr/>
          <p:nvPr/>
        </p:nvGrpSpPr>
        <p:grpSpPr>
          <a:xfrm>
            <a:off x="3714325" y="1917500"/>
            <a:ext cx="1715350" cy="1886325"/>
            <a:chOff x="3866725" y="1425050"/>
            <a:chExt cx="1715350" cy="1886325"/>
          </a:xfrm>
        </p:grpSpPr>
        <p:sp>
          <p:nvSpPr>
            <p:cNvPr id="183" name="Google Shape;183;p31"/>
            <p:cNvSpPr/>
            <p:nvPr/>
          </p:nvSpPr>
          <p:spPr>
            <a:xfrm>
              <a:off x="3866725" y="1425050"/>
              <a:ext cx="1410550" cy="1581525"/>
            </a:xfrm>
            <a:prstGeom prst="flowChartMagneticDisk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1"/>
            <p:cNvSpPr/>
            <p:nvPr/>
          </p:nvSpPr>
          <p:spPr>
            <a:xfrm>
              <a:off x="4019125" y="1577450"/>
              <a:ext cx="1410550" cy="1581525"/>
            </a:xfrm>
            <a:prstGeom prst="flowChartMagneticDisk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1"/>
            <p:cNvSpPr/>
            <p:nvPr/>
          </p:nvSpPr>
          <p:spPr>
            <a:xfrm>
              <a:off x="4171525" y="1729850"/>
              <a:ext cx="1410550" cy="1581525"/>
            </a:xfrm>
            <a:prstGeom prst="flowChartMagneticDisk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kube-apiserver</a:t>
              </a:r>
              <a:endParaRPr/>
            </a:p>
          </p:txBody>
        </p:sp>
      </p:grpSp>
      <p:grpSp>
        <p:nvGrpSpPr>
          <p:cNvPr id="186" name="Google Shape;186;p31"/>
          <p:cNvGrpSpPr/>
          <p:nvPr/>
        </p:nvGrpSpPr>
        <p:grpSpPr>
          <a:xfrm>
            <a:off x="833450" y="1903250"/>
            <a:ext cx="1773875" cy="1914825"/>
            <a:chOff x="817675" y="1917500"/>
            <a:chExt cx="1773875" cy="1914825"/>
          </a:xfrm>
        </p:grpSpPr>
        <p:sp>
          <p:nvSpPr>
            <p:cNvPr id="187" name="Google Shape;187;p31"/>
            <p:cNvSpPr/>
            <p:nvPr/>
          </p:nvSpPr>
          <p:spPr>
            <a:xfrm>
              <a:off x="817675" y="1917500"/>
              <a:ext cx="1410550" cy="1581525"/>
            </a:xfrm>
            <a:prstGeom prst="flowChartMagneticDisk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970075" y="2069900"/>
              <a:ext cx="1410550" cy="1581525"/>
            </a:xfrm>
            <a:prstGeom prst="flowChartMagneticDisk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1181000" y="2250800"/>
              <a:ext cx="1410550" cy="1581525"/>
            </a:xfrm>
            <a:prstGeom prst="flowChartMagneticDisk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ETCD cluster</a:t>
              </a:r>
              <a:endParaRPr/>
            </a:p>
          </p:txBody>
        </p:sp>
      </p:grpSp>
      <p:cxnSp>
        <p:nvCxnSpPr>
          <p:cNvPr id="190" name="Google Shape;190;p31"/>
          <p:cNvCxnSpPr>
            <a:stCxn id="183" idx="2"/>
          </p:cNvCxnSpPr>
          <p:nvPr/>
        </p:nvCxnSpPr>
        <p:spPr>
          <a:xfrm rot="10800000">
            <a:off x="2607325" y="2708263"/>
            <a:ext cx="1107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grpSp>
        <p:nvGrpSpPr>
          <p:cNvPr id="191" name="Google Shape;191;p31"/>
          <p:cNvGrpSpPr/>
          <p:nvPr/>
        </p:nvGrpSpPr>
        <p:grpSpPr>
          <a:xfrm>
            <a:off x="6536675" y="1903238"/>
            <a:ext cx="1773875" cy="1914825"/>
            <a:chOff x="817675" y="1917500"/>
            <a:chExt cx="1773875" cy="1914825"/>
          </a:xfrm>
        </p:grpSpPr>
        <p:sp>
          <p:nvSpPr>
            <p:cNvPr id="192" name="Google Shape;192;p31"/>
            <p:cNvSpPr/>
            <p:nvPr/>
          </p:nvSpPr>
          <p:spPr>
            <a:xfrm>
              <a:off x="817675" y="1917500"/>
              <a:ext cx="1410550" cy="1581525"/>
            </a:xfrm>
            <a:prstGeom prst="flowChartMagneticDisk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1"/>
            <p:cNvSpPr/>
            <p:nvPr/>
          </p:nvSpPr>
          <p:spPr>
            <a:xfrm>
              <a:off x="970075" y="2069900"/>
              <a:ext cx="1410550" cy="1581525"/>
            </a:xfrm>
            <a:prstGeom prst="flowChartMagneticDisk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1"/>
            <p:cNvSpPr/>
            <p:nvPr/>
          </p:nvSpPr>
          <p:spPr>
            <a:xfrm>
              <a:off x="1181000" y="2250800"/>
              <a:ext cx="1410550" cy="1581525"/>
            </a:xfrm>
            <a:prstGeom prst="flowChartMagneticDisk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K8s nodes</a:t>
              </a:r>
              <a:endParaRPr/>
            </a:p>
          </p:txBody>
        </p:sp>
      </p:grpSp>
      <p:cxnSp>
        <p:nvCxnSpPr>
          <p:cNvPr id="195" name="Google Shape;195;p31"/>
          <p:cNvCxnSpPr/>
          <p:nvPr/>
        </p:nvCxnSpPr>
        <p:spPr>
          <a:xfrm rot="10800000">
            <a:off x="5429675" y="2708263"/>
            <a:ext cx="1107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Kdo jsem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Linux, sysadmin, operations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Senior Cloud Operations Engineer @ Revolgy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Zajímám se o public cloudy, efektivní architekturu s jejich použitím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Rád řeším use casy zahrnující Kubernetes, ideálně pokud to skončí nepoužitím Kubernetes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Poslední fulltime projekt s k8s cca 3 roky zpátky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Nyní denně v Revolgy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Kubernetes architecture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2"/>
          <p:cNvSpPr/>
          <p:nvPr/>
        </p:nvSpPr>
        <p:spPr>
          <a:xfrm>
            <a:off x="327700" y="1154075"/>
            <a:ext cx="8520600" cy="3416400"/>
          </a:xfrm>
          <a:prstGeom prst="roundRect">
            <a:avLst>
              <a:gd fmla="val 938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2"/>
          <p:cNvSpPr txBox="1"/>
          <p:nvPr/>
        </p:nvSpPr>
        <p:spPr>
          <a:xfrm>
            <a:off x="455925" y="1286175"/>
            <a:ext cx="35619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AWS VPC / eu-west-1 / Ireland</a:t>
            </a:r>
            <a:endParaRPr sz="1800"/>
          </a:p>
        </p:txBody>
      </p:sp>
      <p:sp>
        <p:nvSpPr>
          <p:cNvPr id="204" name="Google Shape;204;p32"/>
          <p:cNvSpPr/>
          <p:nvPr/>
        </p:nvSpPr>
        <p:spPr>
          <a:xfrm>
            <a:off x="455925" y="1937725"/>
            <a:ext cx="1987500" cy="24861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2"/>
          <p:cNvSpPr/>
          <p:nvPr/>
        </p:nvSpPr>
        <p:spPr>
          <a:xfrm>
            <a:off x="2553150" y="1937725"/>
            <a:ext cx="1987500" cy="24861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2"/>
          <p:cNvSpPr/>
          <p:nvPr/>
        </p:nvSpPr>
        <p:spPr>
          <a:xfrm>
            <a:off x="4650375" y="1937725"/>
            <a:ext cx="1987500" cy="24861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2"/>
          <p:cNvSpPr txBox="1"/>
          <p:nvPr/>
        </p:nvSpPr>
        <p:spPr>
          <a:xfrm>
            <a:off x="2553150" y="1937725"/>
            <a:ext cx="11541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eu-west-1b</a:t>
            </a:r>
            <a:endParaRPr/>
          </a:p>
        </p:txBody>
      </p:sp>
      <p:sp>
        <p:nvSpPr>
          <p:cNvPr id="208" name="Google Shape;208;p32"/>
          <p:cNvSpPr txBox="1"/>
          <p:nvPr/>
        </p:nvSpPr>
        <p:spPr>
          <a:xfrm>
            <a:off x="4650375" y="1937725"/>
            <a:ext cx="11541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eu-west-1c</a:t>
            </a:r>
            <a:endParaRPr/>
          </a:p>
        </p:txBody>
      </p:sp>
      <p:sp>
        <p:nvSpPr>
          <p:cNvPr id="209" name="Google Shape;209;p32"/>
          <p:cNvSpPr/>
          <p:nvPr/>
        </p:nvSpPr>
        <p:spPr>
          <a:xfrm>
            <a:off x="577050" y="2372275"/>
            <a:ext cx="829200" cy="4845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r>
              <a:rPr lang="en" sz="1200"/>
              <a:t>piserver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01</a:t>
            </a:r>
            <a:endParaRPr sz="1200"/>
          </a:p>
        </p:txBody>
      </p:sp>
      <p:sp>
        <p:nvSpPr>
          <p:cNvPr id="210" name="Google Shape;210;p32"/>
          <p:cNvSpPr/>
          <p:nvPr/>
        </p:nvSpPr>
        <p:spPr>
          <a:xfrm>
            <a:off x="1488825" y="2372275"/>
            <a:ext cx="866400" cy="484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etcd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01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11" name="Google Shape;211;p32"/>
          <p:cNvSpPr/>
          <p:nvPr/>
        </p:nvSpPr>
        <p:spPr>
          <a:xfrm>
            <a:off x="2657813" y="2372275"/>
            <a:ext cx="829200" cy="4845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apiserver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02</a:t>
            </a:r>
            <a:endParaRPr sz="1200"/>
          </a:p>
        </p:txBody>
      </p:sp>
      <p:sp>
        <p:nvSpPr>
          <p:cNvPr id="212" name="Google Shape;212;p32"/>
          <p:cNvSpPr/>
          <p:nvPr/>
        </p:nvSpPr>
        <p:spPr>
          <a:xfrm>
            <a:off x="3569588" y="2372275"/>
            <a:ext cx="866400" cy="484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etcd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02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13" name="Google Shape;213;p32"/>
          <p:cNvSpPr/>
          <p:nvPr/>
        </p:nvSpPr>
        <p:spPr>
          <a:xfrm>
            <a:off x="4755025" y="2372275"/>
            <a:ext cx="829200" cy="4845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apiserver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03</a:t>
            </a:r>
            <a:endParaRPr sz="1200"/>
          </a:p>
        </p:txBody>
      </p:sp>
      <p:sp>
        <p:nvSpPr>
          <p:cNvPr id="214" name="Google Shape;214;p32"/>
          <p:cNvSpPr/>
          <p:nvPr/>
        </p:nvSpPr>
        <p:spPr>
          <a:xfrm>
            <a:off x="5666800" y="2372275"/>
            <a:ext cx="866400" cy="484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etcd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03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15" name="Google Shape;215;p32"/>
          <p:cNvSpPr/>
          <p:nvPr/>
        </p:nvSpPr>
        <p:spPr>
          <a:xfrm>
            <a:off x="662525" y="3070425"/>
            <a:ext cx="598500" cy="441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</a:t>
            </a:r>
            <a:endParaRPr/>
          </a:p>
        </p:txBody>
      </p:sp>
      <p:sp>
        <p:nvSpPr>
          <p:cNvPr id="216" name="Google Shape;216;p32"/>
          <p:cNvSpPr/>
          <p:nvPr/>
        </p:nvSpPr>
        <p:spPr>
          <a:xfrm>
            <a:off x="615450" y="3821250"/>
            <a:ext cx="598500" cy="441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</a:t>
            </a:r>
            <a:endParaRPr/>
          </a:p>
        </p:txBody>
      </p:sp>
      <p:sp>
        <p:nvSpPr>
          <p:cNvPr id="217" name="Google Shape;217;p32"/>
          <p:cNvSpPr/>
          <p:nvPr/>
        </p:nvSpPr>
        <p:spPr>
          <a:xfrm>
            <a:off x="967325" y="3375225"/>
            <a:ext cx="598500" cy="441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</a:t>
            </a:r>
            <a:endParaRPr/>
          </a:p>
        </p:txBody>
      </p:sp>
      <p:sp>
        <p:nvSpPr>
          <p:cNvPr id="218" name="Google Shape;218;p32"/>
          <p:cNvSpPr/>
          <p:nvPr/>
        </p:nvSpPr>
        <p:spPr>
          <a:xfrm>
            <a:off x="1488825" y="3070425"/>
            <a:ext cx="598500" cy="441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</a:t>
            </a:r>
            <a:endParaRPr/>
          </a:p>
        </p:txBody>
      </p:sp>
      <p:sp>
        <p:nvSpPr>
          <p:cNvPr id="219" name="Google Shape;219;p32"/>
          <p:cNvSpPr/>
          <p:nvPr/>
        </p:nvSpPr>
        <p:spPr>
          <a:xfrm>
            <a:off x="1695325" y="3466300"/>
            <a:ext cx="598500" cy="441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</a:t>
            </a:r>
            <a:endParaRPr/>
          </a:p>
        </p:txBody>
      </p:sp>
      <p:sp>
        <p:nvSpPr>
          <p:cNvPr id="220" name="Google Shape;220;p32"/>
          <p:cNvSpPr/>
          <p:nvPr/>
        </p:nvSpPr>
        <p:spPr>
          <a:xfrm>
            <a:off x="1406250" y="3725675"/>
            <a:ext cx="598500" cy="441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</a:t>
            </a:r>
            <a:endParaRPr/>
          </a:p>
        </p:txBody>
      </p:sp>
      <p:sp>
        <p:nvSpPr>
          <p:cNvPr id="221" name="Google Shape;221;p32"/>
          <p:cNvSpPr/>
          <p:nvPr/>
        </p:nvSpPr>
        <p:spPr>
          <a:xfrm>
            <a:off x="1488825" y="3907900"/>
            <a:ext cx="598500" cy="441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</a:t>
            </a:r>
            <a:endParaRPr/>
          </a:p>
        </p:txBody>
      </p:sp>
      <p:sp>
        <p:nvSpPr>
          <p:cNvPr id="222" name="Google Shape;222;p32"/>
          <p:cNvSpPr/>
          <p:nvPr/>
        </p:nvSpPr>
        <p:spPr>
          <a:xfrm>
            <a:off x="600700" y="3617175"/>
            <a:ext cx="598500" cy="441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</a:t>
            </a:r>
            <a:endParaRPr/>
          </a:p>
        </p:txBody>
      </p:sp>
      <p:sp>
        <p:nvSpPr>
          <p:cNvPr id="223" name="Google Shape;223;p32"/>
          <p:cNvSpPr/>
          <p:nvPr/>
        </p:nvSpPr>
        <p:spPr>
          <a:xfrm>
            <a:off x="2762163" y="3047563"/>
            <a:ext cx="598500" cy="441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</a:t>
            </a:r>
            <a:endParaRPr/>
          </a:p>
        </p:txBody>
      </p:sp>
      <p:sp>
        <p:nvSpPr>
          <p:cNvPr id="224" name="Google Shape;224;p32"/>
          <p:cNvSpPr/>
          <p:nvPr/>
        </p:nvSpPr>
        <p:spPr>
          <a:xfrm>
            <a:off x="2715088" y="3798388"/>
            <a:ext cx="598500" cy="441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</a:t>
            </a:r>
            <a:endParaRPr/>
          </a:p>
        </p:txBody>
      </p:sp>
      <p:sp>
        <p:nvSpPr>
          <p:cNvPr id="225" name="Google Shape;225;p32"/>
          <p:cNvSpPr/>
          <p:nvPr/>
        </p:nvSpPr>
        <p:spPr>
          <a:xfrm>
            <a:off x="3066963" y="3352363"/>
            <a:ext cx="598500" cy="441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</a:t>
            </a:r>
            <a:endParaRPr/>
          </a:p>
        </p:txBody>
      </p:sp>
      <p:sp>
        <p:nvSpPr>
          <p:cNvPr id="226" name="Google Shape;226;p32"/>
          <p:cNvSpPr/>
          <p:nvPr/>
        </p:nvSpPr>
        <p:spPr>
          <a:xfrm>
            <a:off x="3588463" y="3047563"/>
            <a:ext cx="598500" cy="441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</a:t>
            </a:r>
            <a:endParaRPr/>
          </a:p>
        </p:txBody>
      </p:sp>
      <p:sp>
        <p:nvSpPr>
          <p:cNvPr id="227" name="Google Shape;227;p32"/>
          <p:cNvSpPr/>
          <p:nvPr/>
        </p:nvSpPr>
        <p:spPr>
          <a:xfrm>
            <a:off x="3794963" y="3443438"/>
            <a:ext cx="598500" cy="441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</a:t>
            </a:r>
            <a:endParaRPr/>
          </a:p>
        </p:txBody>
      </p:sp>
      <p:sp>
        <p:nvSpPr>
          <p:cNvPr id="228" name="Google Shape;228;p32"/>
          <p:cNvSpPr/>
          <p:nvPr/>
        </p:nvSpPr>
        <p:spPr>
          <a:xfrm>
            <a:off x="3505888" y="3702813"/>
            <a:ext cx="598500" cy="441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</a:t>
            </a:r>
            <a:endParaRPr/>
          </a:p>
        </p:txBody>
      </p:sp>
      <p:sp>
        <p:nvSpPr>
          <p:cNvPr id="229" name="Google Shape;229;p32"/>
          <p:cNvSpPr/>
          <p:nvPr/>
        </p:nvSpPr>
        <p:spPr>
          <a:xfrm>
            <a:off x="3588463" y="3885038"/>
            <a:ext cx="598500" cy="441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</a:t>
            </a:r>
            <a:endParaRPr/>
          </a:p>
        </p:txBody>
      </p:sp>
      <p:sp>
        <p:nvSpPr>
          <p:cNvPr id="230" name="Google Shape;230;p32"/>
          <p:cNvSpPr/>
          <p:nvPr/>
        </p:nvSpPr>
        <p:spPr>
          <a:xfrm>
            <a:off x="2700338" y="3594313"/>
            <a:ext cx="598500" cy="441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</a:t>
            </a:r>
            <a:endParaRPr/>
          </a:p>
        </p:txBody>
      </p:sp>
      <p:sp>
        <p:nvSpPr>
          <p:cNvPr id="231" name="Google Shape;231;p32"/>
          <p:cNvSpPr/>
          <p:nvPr/>
        </p:nvSpPr>
        <p:spPr>
          <a:xfrm>
            <a:off x="4847075" y="3024713"/>
            <a:ext cx="598500" cy="441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</a:t>
            </a:r>
            <a:endParaRPr/>
          </a:p>
        </p:txBody>
      </p:sp>
      <p:sp>
        <p:nvSpPr>
          <p:cNvPr id="232" name="Google Shape;232;p32"/>
          <p:cNvSpPr/>
          <p:nvPr/>
        </p:nvSpPr>
        <p:spPr>
          <a:xfrm>
            <a:off x="4800000" y="3775538"/>
            <a:ext cx="598500" cy="441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</a:t>
            </a:r>
            <a:endParaRPr/>
          </a:p>
        </p:txBody>
      </p:sp>
      <p:sp>
        <p:nvSpPr>
          <p:cNvPr id="233" name="Google Shape;233;p32"/>
          <p:cNvSpPr/>
          <p:nvPr/>
        </p:nvSpPr>
        <p:spPr>
          <a:xfrm>
            <a:off x="5151875" y="3329513"/>
            <a:ext cx="598500" cy="441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</a:t>
            </a:r>
            <a:endParaRPr/>
          </a:p>
        </p:txBody>
      </p:sp>
      <p:sp>
        <p:nvSpPr>
          <p:cNvPr id="234" name="Google Shape;234;p32"/>
          <p:cNvSpPr/>
          <p:nvPr/>
        </p:nvSpPr>
        <p:spPr>
          <a:xfrm>
            <a:off x="5673375" y="3024713"/>
            <a:ext cx="598500" cy="441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</a:t>
            </a:r>
            <a:endParaRPr/>
          </a:p>
        </p:txBody>
      </p:sp>
      <p:sp>
        <p:nvSpPr>
          <p:cNvPr id="235" name="Google Shape;235;p32"/>
          <p:cNvSpPr/>
          <p:nvPr/>
        </p:nvSpPr>
        <p:spPr>
          <a:xfrm>
            <a:off x="5879875" y="3420588"/>
            <a:ext cx="598500" cy="441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</a:t>
            </a:r>
            <a:endParaRPr/>
          </a:p>
        </p:txBody>
      </p:sp>
      <p:sp>
        <p:nvSpPr>
          <p:cNvPr id="236" name="Google Shape;236;p32"/>
          <p:cNvSpPr/>
          <p:nvPr/>
        </p:nvSpPr>
        <p:spPr>
          <a:xfrm>
            <a:off x="5590800" y="3679963"/>
            <a:ext cx="598500" cy="441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</a:t>
            </a:r>
            <a:endParaRPr/>
          </a:p>
        </p:txBody>
      </p:sp>
      <p:sp>
        <p:nvSpPr>
          <p:cNvPr id="237" name="Google Shape;237;p32"/>
          <p:cNvSpPr/>
          <p:nvPr/>
        </p:nvSpPr>
        <p:spPr>
          <a:xfrm>
            <a:off x="5673375" y="3862188"/>
            <a:ext cx="598500" cy="441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</a:t>
            </a:r>
            <a:endParaRPr/>
          </a:p>
        </p:txBody>
      </p:sp>
      <p:sp>
        <p:nvSpPr>
          <p:cNvPr id="238" name="Google Shape;238;p32"/>
          <p:cNvSpPr/>
          <p:nvPr/>
        </p:nvSpPr>
        <p:spPr>
          <a:xfrm>
            <a:off x="4785250" y="3571463"/>
            <a:ext cx="598500" cy="441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</a:t>
            </a:r>
            <a:endParaRPr/>
          </a:p>
        </p:txBody>
      </p:sp>
      <p:sp>
        <p:nvSpPr>
          <p:cNvPr id="239" name="Google Shape;239;p32"/>
          <p:cNvSpPr/>
          <p:nvPr/>
        </p:nvSpPr>
        <p:spPr>
          <a:xfrm>
            <a:off x="6910250" y="1481775"/>
            <a:ext cx="1724100" cy="3561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k8s-apiserver ASG</a:t>
            </a:r>
            <a:endParaRPr/>
          </a:p>
        </p:txBody>
      </p:sp>
      <p:sp>
        <p:nvSpPr>
          <p:cNvPr id="240" name="Google Shape;240;p32"/>
          <p:cNvSpPr/>
          <p:nvPr/>
        </p:nvSpPr>
        <p:spPr>
          <a:xfrm>
            <a:off x="6910250" y="1937725"/>
            <a:ext cx="1724100" cy="3561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etcd</a:t>
            </a:r>
            <a:r>
              <a:rPr lang="en">
                <a:solidFill>
                  <a:srgbClr val="FFFFFF"/>
                </a:solidFill>
              </a:rPr>
              <a:t> ASG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1" name="Google Shape;241;p32"/>
          <p:cNvSpPr/>
          <p:nvPr/>
        </p:nvSpPr>
        <p:spPr>
          <a:xfrm>
            <a:off x="6910250" y="2393675"/>
            <a:ext cx="1724100" cy="35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k8s-node ASG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99" y="508768"/>
            <a:ext cx="8839202" cy="4125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K8s Deployment</a:t>
            </a:r>
            <a:endParaRPr/>
          </a:p>
        </p:txBody>
      </p:sp>
      <p:sp>
        <p:nvSpPr>
          <p:cNvPr id="252" name="Google Shape;25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Rozšiřuje možnosti Podu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Deklarativní popis stavu a jeho update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Deployment controller zařídí požadovaný stav kontrolovaně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Repliky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Update strategie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Rollback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Deployment pause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K8s Deployment demo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YAML pro deployment: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https://github.com/stibi/k8s-skoleni/blob/master/02_deployment_example/deployment.yaml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Upravit `name` na třech místech, všude stejný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Deployment nasadit pomocí: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kubectl apply -f cesta/k/tomu/deployment.yaml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K8s Service</a:t>
            </a:r>
            <a:endParaRPr/>
          </a:p>
        </p:txBody>
      </p:sp>
      <p:sp>
        <p:nvSpPr>
          <p:cNvPr id="264" name="Google Shape;26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Service discovery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Abstrakce přístupu k podům aplikace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Load balancer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Pody jsou dočasné, Service je “na pořád”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Cloud integrace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kubectl expose deployment nazev-vaseho-deploymentu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ku delete svc </a:t>
            </a:r>
            <a:r>
              <a:rPr lang="en"/>
              <a:t>nazev-vaseho-deploymentu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kubectl expose deployment muj-java-helloworld --type=NodePort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Node port servicu lze volat curlem pomocí public IP workeru a náhodného portu servisy: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curl 207.154.234.220:nahodny-port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K8s Ingress</a:t>
            </a:r>
            <a:endParaRPr/>
          </a:p>
        </p:txBody>
      </p:sp>
      <p:sp>
        <p:nvSpPr>
          <p:cNvPr id="270" name="Google Shape;270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Správa externího přístupu ke službám v k8s cluster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Obvykle http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“Interface” který implementují ingress controllery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Nginx-ingress-controller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Traefik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Haproxy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Contour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Demo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Nginx-ingress-controller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Cert-manager, TLS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Nginx demo</a:t>
            </a:r>
            <a:endParaRPr/>
          </a:p>
        </p:txBody>
      </p:sp>
      <p:sp>
        <p:nvSpPr>
          <p:cNvPr id="276" name="Google Shape;276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IP adresa load balanceru na DO: 159.89.212.46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DNS záznamy ve tvaru *.app.k8skoleni.cz se prekladaji na adresu load balanceru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Vytvořit ingress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https://github.com/stibi/k8s-skoleni/blob/master/echo_ingress.yaml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kubectl exec -ti k8skoleni-ingress-nginx-controller-6c79994499-qcx5k /bin/bash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kubectl cp k8skoleni-ingress-nginx-controller-6c79994499-qcx5k:/etc/nginx/nginx.conf ~/nginx.conf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kube-ops-view</a:t>
            </a:r>
            <a:endParaRPr/>
          </a:p>
        </p:txBody>
      </p:sp>
      <p:sp>
        <p:nvSpPr>
          <p:cNvPr id="282" name="Google Shape;282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https://codeberg.org/hjacobs/kube-ops-view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kubectl port-forward service/kube-ops-view 8080:80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Helm</a:t>
            </a:r>
            <a:endParaRPr/>
          </a:p>
        </p:txBody>
      </p:sp>
      <p:sp>
        <p:nvSpPr>
          <p:cNvPr id="288" name="Google Shape;288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Binárka pro každý OS: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https://github.com/helm/helm/releases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Umístit na $PATH, třeba vedle kubectl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Ověřit funkčnost pomocí `helm version`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Nginx-ingress-controller helm chart a jak ho nainstalovat: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https://github.com/kubernetes/ingress-nginx/tree/master/charts/ingress-nginx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helm install nazev-releasu ingress-nginx/ingress-nginx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helm upgrade k8skoleni ingress-nginx/ingress-nginx --values nginx-values.yaml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! specifikovat verzi helm chartu při helm upgrade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https://github.com/databus23/helm-diff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Alternativy pro helm</a:t>
            </a:r>
            <a:endParaRPr/>
          </a:p>
        </p:txBody>
      </p:sp>
      <p:sp>
        <p:nvSpPr>
          <p:cNvPr id="294" name="Google Shape;294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https://kustomize.io/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https://www.pulumi.com/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https://registry.terraform.io/providers/hashicorp/kubernetes/latest/docs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Organizační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Kamera není nutná, ale je vítána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Workshop není nahráván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Workshop je pořádán softwarovou společností SQN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 skončení bude rozeslán dotazník spokojenosti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Prosím, kdykoli mi skočte do řeči s jakoukoli otázkou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5661600" y="3443350"/>
            <a:ext cx="3170700" cy="13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09:00 – 12:00 dopolední blok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12:00 – 13:00 pauza na oběd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13:00 – 16:00 odpolední blok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16:00 – 17:00 prostor na dotazy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K8s ReplicaSet</a:t>
            </a:r>
            <a:endParaRPr/>
          </a:p>
        </p:txBody>
      </p:sp>
      <p:sp>
        <p:nvSpPr>
          <p:cNvPr id="300" name="Google Shape;300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Udržuje daný počet běžících podů (replicas)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Málokdy se používá samostatně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Interně v Deploymentu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K8s DaemonSet</a:t>
            </a:r>
            <a:endParaRPr/>
          </a:p>
        </p:txBody>
      </p:sp>
      <p:sp>
        <p:nvSpPr>
          <p:cNvPr id="306" name="Google Shape;306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Zajistí, že každá node clusteru má běžící kopii podu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Každá nová node dostane novou kopii podu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Pody po smazané node jsou uklizeny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Použití: Addony, monitoring, log colletion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K8s Jobs</a:t>
            </a:r>
            <a:endParaRPr/>
          </a:p>
        </p:txBody>
      </p:sp>
      <p:sp>
        <p:nvSpPr>
          <p:cNvPr id="312" name="Google Shape;312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Jednorázové tasky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Spustí pod pro vykonání tasku, počká na výsledek, zaznamená výsledek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K8s CronJob, spouští Job tasky periodicky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K8s StatefulSets</a:t>
            </a:r>
            <a:endParaRPr/>
          </a:p>
        </p:txBody>
      </p:sp>
      <p:sp>
        <p:nvSpPr>
          <p:cNvPr id="318" name="Google Shape;318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Správa “stateful” aplikací na k8s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Pody nejsou zaměnitelné, jsou unikátní, maji identitu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StatefulSet zajišťuje pořadí, unikátnost, identitu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Vhodné pro případy kde se řeší persistent storage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Networking model</a:t>
            </a:r>
            <a:endParaRPr/>
          </a:p>
        </p:txBody>
      </p:sp>
      <p:sp>
        <p:nvSpPr>
          <p:cNvPr id="324" name="Google Shape;324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Container to container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Pod to pod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Pod to service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External to service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Aplikace (pody/kontejnery) sdílejí stroje =&gt; problém s porty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Každý pod má unikátní IP adresu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Každý pod může komunikovat s </a:t>
            </a:r>
            <a:r>
              <a:rPr lang="en"/>
              <a:t>jakýmkoliv</a:t>
            </a:r>
            <a:r>
              <a:rPr lang="en"/>
              <a:t> jiným podem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Žádný NAT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CNI (Container Networking Interface)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https://sookocheff.com/post/kubernetes/understanding-kubernetes-networking-model/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</a:t>
            </a:r>
            <a:endParaRPr/>
          </a:p>
        </p:txBody>
      </p:sp>
      <p:sp>
        <p:nvSpPr>
          <p:cNvPr id="330" name="Google Shape;330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AWS EBS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AWS EFS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AWS S3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NFS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Ceph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GlusterFS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???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Monitoring</a:t>
            </a:r>
            <a:endParaRPr/>
          </a:p>
        </p:txBody>
      </p:sp>
      <p:sp>
        <p:nvSpPr>
          <p:cNvPr id="336" name="Google Shape;336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AWS Cloudwatch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Prometheus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Pull-based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 historical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Service discovery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K8s friendly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Datadog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Nice UI/UX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New Relic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$$$$$$$$$$$$$$$$$$$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Honeycomb.io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Kubernetes?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“portable, extensible open-source platform for managing </a:t>
            </a:r>
            <a:r>
              <a:rPr b="1" i="1" lang="en">
                <a:solidFill>
                  <a:srgbClr val="000000"/>
                </a:solidFill>
              </a:rPr>
              <a:t>containerized</a:t>
            </a:r>
            <a:r>
              <a:rPr lang="en"/>
              <a:t> workloads and services”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Je to platforma, framework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Developer friendly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Rychlé iterace, využití prostředků, škálování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Komplexita na aplikační a systémové úrovni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Distributed = nutné nové postupy k řešení problémů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Build it, run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Hrozně moc YAMLu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“Not a silver bullet” (aka, fakt to chcete?)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3225" y="1292675"/>
            <a:ext cx="5777551" cy="25581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4200000" dist="2857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863550"/>
            <a:ext cx="8520600" cy="39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Docker != Linux containers</a:t>
            </a:r>
            <a:endParaRPr b="1" sz="30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Kubernetes</a:t>
            </a:r>
            <a:endParaRPr sz="30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0000"/>
                </a:solidFill>
              </a:rPr>
              <a:t>💓</a:t>
            </a:r>
            <a:endParaRPr sz="30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CRI-O</a:t>
            </a:r>
            <a:br>
              <a:rPr lang="en" sz="3000"/>
            </a:br>
            <a:r>
              <a:rPr lang="en" sz="3000" u="sng">
                <a:solidFill>
                  <a:schemeClr val="hlink"/>
                </a:solidFill>
                <a:hlinkClick r:id="rId3"/>
              </a:rPr>
              <a:t>http://cri-o.io/</a:t>
            </a:r>
            <a:endParaRPr sz="30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… a nejen cri-o, spousta dalších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4633375" y="1275200"/>
            <a:ext cx="38898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AWS EKS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Google GKE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MS Azure AKS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Tectonic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OpenShift Online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Rancher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DigitalOcean</a:t>
            </a:r>
            <a:endParaRPr/>
          </a:p>
        </p:txBody>
      </p:sp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Jak na k8s cluster?</a:t>
            </a:r>
            <a:endParaRPr/>
          </a:p>
        </p:txBody>
      </p:sp>
      <p:sp>
        <p:nvSpPr>
          <p:cNvPr id="94" name="Google Shape;94;p19"/>
          <p:cNvSpPr txBox="1"/>
          <p:nvPr/>
        </p:nvSpPr>
        <p:spPr>
          <a:xfrm>
            <a:off x="377575" y="1275200"/>
            <a:ext cx="38898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Minikube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Typhoon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Kops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Kube-aws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Kubeadm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Kubespray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Rancher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...a asi 50 dalších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architecture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8225" y="1167925"/>
            <a:ext cx="4980275" cy="385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Kubernetes architecture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8225" y="1167925"/>
            <a:ext cx="4980275" cy="385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9875" y="216900"/>
            <a:ext cx="3022425" cy="181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