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92" r:id="rId5"/>
    <p:sldId id="259" r:id="rId6"/>
    <p:sldId id="260" r:id="rId7"/>
    <p:sldId id="261" r:id="rId8"/>
    <p:sldId id="262" r:id="rId9"/>
    <p:sldId id="293" r:id="rId10"/>
    <p:sldId id="276" r:id="rId11"/>
    <p:sldId id="263" r:id="rId12"/>
    <p:sldId id="264" r:id="rId13"/>
    <p:sldId id="295" r:id="rId14"/>
    <p:sldId id="296" r:id="rId15"/>
    <p:sldId id="298" r:id="rId16"/>
    <p:sldId id="299" r:id="rId17"/>
    <p:sldId id="300" r:id="rId18"/>
    <p:sldId id="297" r:id="rId19"/>
    <p:sldId id="279" r:id="rId20"/>
    <p:sldId id="280" r:id="rId21"/>
    <p:sldId id="301" r:id="rId22"/>
    <p:sldId id="283" r:id="rId23"/>
    <p:sldId id="284" r:id="rId24"/>
    <p:sldId id="289" r:id="rId25"/>
    <p:sldId id="290" r:id="rId26"/>
    <p:sldId id="29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8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83948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100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204d2b1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204d2b1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105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f6aa6ea0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f6aa6ea0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Pody jsou vždy pospolu, vedle sebe, nasazené na stejné nodě a přenasazené taky vždy spolu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Málokdy se pracuje přímo s jednotlivými pody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4644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f6aa6ea0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f6aa6ea0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Pody jsou vždy pospolu, vedle sebe, nasazené na stejné nodě a přenasazené taky vždy spolu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Málokdy se pracuje přímo s jednotlivými pody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6839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f6aa6ea0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f6aa6ea0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046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f6aa6ea0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f6aa6ea0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658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f6aa6ea08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f6aa6ea08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613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f6aa6ea08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f6aa6ea08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71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f6aa6ea0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f6aa6ea08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909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204d2b13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4204d2b13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503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4204d2b13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4204d2b13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38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f6aa6ea0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f6aa6ea0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77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f6aa6ea0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f6aa6ea0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Školení bude formou teorie + praktických ukázek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Přestávky dle potřeby.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Kdo je na jakém systému?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023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204d2b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204d2b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21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f6aa6ea0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f6aa6ea0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618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204d2b13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204d2b13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49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204d2b13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204d2b13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30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f6aa6ea0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f6aa6ea0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Zmínit čím se myslim “workeři” (nebo taky minioni)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Co je to control plane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Control plane řídí globální akce typu nasazení/rozjetí nějakého podu, ale taky reaguje a eventy uvnitř clusteru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 plane komponenty: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Kube-apiserver, API clusteru, control-plane frontent, škáluje horizontálně, víc mašin/instancí zvládne větší load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etcd , HA key-value storage, udržuje stav, 3+ servery, backupy, restore cvičení, DR, monitoring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Kube-scheduler, hledá místečko pro pod bez nody, na základě dostupných prostředků, různých constraints (hw, sw, policy), affinity/antiaffinity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Kube-controller-manager, běží v něm několik “controller” procesů, node, replication, endpoint, sa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 componenty: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Kubelet, běží na každě nodě, zodpovídá za běh kontejnerů v podu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Kube-proxy, na každé nodě, udržuje síťová pravidla, 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Container runtime, docker, containerd, cri-o, cokoli co implementuje CRI (container runtime interface)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8754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204d2b1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204d2b1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25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05375" y="4732375"/>
            <a:ext cx="21465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926700" y="4732375"/>
            <a:ext cx="10968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44276" y="4281175"/>
            <a:ext cx="832748" cy="8079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rennerm.github.io/posts/kubernetes-overview-diagram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edium.com/devops-mojo/kubernetes-architecture-overview-introduction-to-k8s-architecture-and-understanding-k8s-cluster-components-90e11eb34cc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pod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workloads/controllers/deployment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m/helm/releas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kubernetes/ingress-nginx/tree/master/charts/ingress-nginx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ustomize.i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egistry.terraform.io/providers/hashicorp/kubernetes/latest/docs" TargetMode="External"/><Relationship Id="rId4" Type="http://schemas.openxmlformats.org/officeDocument/2006/relationships/hyperlink" Target="https://www.pulumi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okocheff.com/post/kubernetes/understanding-kubernetes-networking-model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tools/" TargetMode="External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k8slens.dev/" TargetMode="External"/><Relationship Id="rId5" Type="http://schemas.openxmlformats.org/officeDocument/2006/relationships/hyperlink" Target="https://k9scli.io/" TargetMode="External"/><Relationship Id="rId4" Type="http://schemas.openxmlformats.org/officeDocument/2006/relationships/hyperlink" Target="https://helm.sh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i-o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957" y="398925"/>
            <a:ext cx="1018086" cy="98777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1700" y="3903000"/>
            <a:ext cx="8520600" cy="1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rgbClr val="595959"/>
                </a:solidFill>
              </a:rPr>
              <a:t>Michal For</a:t>
            </a:r>
            <a:r>
              <a:rPr lang="cs-CZ" sz="2800" dirty="0" err="1" smtClean="0">
                <a:solidFill>
                  <a:srgbClr val="595959"/>
                </a:solidFill>
              </a:rPr>
              <a:t>mánek</a:t>
            </a:r>
            <a:r>
              <a:rPr lang="cs-CZ" sz="2800" dirty="0" smtClean="0">
                <a:solidFill>
                  <a:srgbClr val="595959"/>
                </a:solidFill>
              </a:rPr>
              <a:t> </a:t>
            </a:r>
            <a:r>
              <a:rPr lang="en" sz="2800" dirty="0" smtClean="0">
                <a:solidFill>
                  <a:srgbClr val="595959"/>
                </a:solidFill>
              </a:rPr>
              <a:t>pro </a:t>
            </a:r>
            <a:r>
              <a:rPr lang="en" sz="2800" dirty="0">
                <a:solidFill>
                  <a:srgbClr val="595959"/>
                </a:solidFill>
              </a:rPr>
              <a:t>sqn.cz</a:t>
            </a:r>
            <a:endParaRPr sz="2800" dirty="0">
              <a:solidFill>
                <a:srgbClr val="59595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dirty="0" err="1" smtClean="0">
                <a:solidFill>
                  <a:srgbClr val="595959"/>
                </a:solidFill>
              </a:rPr>
              <a:t>michformanek</a:t>
            </a:r>
            <a:r>
              <a:rPr lang="en" sz="2800" dirty="0" smtClean="0">
                <a:solidFill>
                  <a:srgbClr val="595959"/>
                </a:solidFill>
              </a:rPr>
              <a:t>@gmail.com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324" y="2240150"/>
            <a:ext cx="4477352" cy="6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2500/1*kSRH4T8S1YmAuHbpgQ3Yl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6" y="470333"/>
            <a:ext cx="7923324" cy="388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architecture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brennerm.github.io/posts/kubernetes-overview-diagrams.html</a:t>
            </a:r>
            <a:endParaRPr lang="cs-CZ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cs-CZ" dirty="0">
                <a:hlinkClick r:id="rId4"/>
              </a:rPr>
              <a:t>https://</a:t>
            </a:r>
            <a:r>
              <a:rPr lang="cs-CZ" dirty="0" smtClean="0">
                <a:hlinkClick r:id="rId4"/>
              </a:rPr>
              <a:t>medium.com/devops-mojo/kubernetes-architecture-overview-introduction-to-k8s-architecture-and-understanding-k8s-cluster-components-90e11eb34ccd</a:t>
            </a:r>
            <a:endParaRPr lang="cs-CZ" dirty="0" smtClean="0"/>
          </a:p>
          <a:p>
            <a:pPr marL="0" lvl="0" indent="0">
              <a:spcAft>
                <a:spcPts val="1600"/>
              </a:spcAft>
              <a:buNone/>
            </a:pPr>
            <a:endParaRPr lang="cs-CZ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n introduction to Kubernet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13" y="129571"/>
            <a:ext cx="7403520" cy="42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Demo – nastavit </a:t>
            </a:r>
            <a:r>
              <a:rPr lang="cs-CZ" dirty="0" err="1" smtClean="0"/>
              <a:t>kubectl</a:t>
            </a:r>
            <a:r>
              <a:rPr lang="en-US" dirty="0" smtClean="0"/>
              <a:t>, dashboard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9711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Pod</a:t>
            </a:r>
            <a:endParaRPr dirty="0"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smtClean="0"/>
              <a:t>Nejmenší </a:t>
            </a:r>
            <a:r>
              <a:rPr lang="en" dirty="0"/>
              <a:t>možná “spustitelná” </a:t>
            </a:r>
            <a:r>
              <a:rPr lang="en" dirty="0" smtClean="0"/>
              <a:t>jednotka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Jeden a více kontejnerů, které sdílejí síť a úložiště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-CZ" dirty="0" smtClean="0"/>
              <a:t>Lze doplnit o </a:t>
            </a:r>
            <a:r>
              <a:rPr lang="en" dirty="0" smtClean="0"/>
              <a:t>Init</a:t>
            </a:r>
            <a:r>
              <a:rPr lang="cs-CZ" dirty="0" smtClean="0"/>
              <a:t> a E</a:t>
            </a:r>
            <a:r>
              <a:rPr lang="en" dirty="0" smtClean="0"/>
              <a:t>phemeral </a:t>
            </a:r>
            <a:r>
              <a:rPr lang="en" dirty="0"/>
              <a:t>kontejnery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Pod je “postradatelný”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Každý pod má unikátní </a:t>
            </a:r>
            <a:r>
              <a:rPr lang="cs-CZ" dirty="0" smtClean="0"/>
              <a:t>IP</a:t>
            </a:r>
            <a:r>
              <a:rPr lang="en" dirty="0" smtClean="0"/>
              <a:t> adresu</a:t>
            </a:r>
            <a:endParaRPr lang="cs-CZ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cs-CZ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cs-CZ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cs-CZ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cs-CZ" dirty="0" smtClean="0"/>
          </a:p>
          <a:p>
            <a:pPr>
              <a:buFont typeface="Arial"/>
              <a:buChar char="-"/>
            </a:pPr>
            <a:r>
              <a:rPr lang="cs-CZ" dirty="0">
                <a:hlinkClick r:id="rId3"/>
              </a:rPr>
              <a:t>https://kubernetes.io/docs/concepts/workloads/pods</a:t>
            </a:r>
            <a:r>
              <a:rPr lang="cs-CZ" dirty="0" smtClean="0">
                <a:hlinkClick r:id="rId3"/>
              </a:rPr>
              <a:t>/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097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 smtClean="0"/>
              <a:t>ReplicaSet</a:t>
            </a:r>
            <a:endParaRPr dirty="0"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-CZ" dirty="0" smtClean="0"/>
              <a:t>„Abstrakce nad </a:t>
            </a:r>
            <a:r>
              <a:rPr lang="cs-CZ" dirty="0" err="1" smtClean="0"/>
              <a:t>pody</a:t>
            </a:r>
            <a:r>
              <a:rPr lang="cs-CZ" dirty="0" smtClean="0"/>
              <a:t>“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-CZ" dirty="0" smtClean="0"/>
              <a:t>Udržuje požadovaný počet </a:t>
            </a:r>
            <a:r>
              <a:rPr lang="cs-CZ" dirty="0" err="1" smtClean="0"/>
              <a:t>podů</a:t>
            </a:r>
            <a:r>
              <a:rPr lang="cs-CZ" dirty="0" smtClean="0"/>
              <a:t> (replik)</a:t>
            </a:r>
            <a:endParaRPr dirty="0"/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cs-CZ" dirty="0" smtClean="0"/>
              <a:t>Přidává nové, </a:t>
            </a:r>
            <a:r>
              <a:rPr lang="cs-CZ" dirty="0" err="1" smtClean="0"/>
              <a:t>škáluje</a:t>
            </a:r>
            <a:r>
              <a:rPr lang="cs-CZ" dirty="0" smtClean="0"/>
              <a:t>, maže…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-CZ" dirty="0" smtClean="0"/>
              <a:t>Může obsahovat šablonu pro </a:t>
            </a:r>
            <a:r>
              <a:rPr lang="cs-CZ" dirty="0" err="1" smtClean="0"/>
              <a:t>pody</a:t>
            </a:r>
            <a:r>
              <a:rPr lang="cs-CZ" dirty="0" smtClean="0"/>
              <a:t> (kontejnery)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82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Deployment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har char="-"/>
            </a:pPr>
            <a:r>
              <a:rPr lang="cs-CZ" dirty="0"/>
              <a:t>„Abstrakce nad </a:t>
            </a:r>
            <a:r>
              <a:rPr lang="cs-CZ" dirty="0" smtClean="0"/>
              <a:t>RS“ – interně ho používá</a:t>
            </a:r>
          </a:p>
          <a:p>
            <a:pPr lvl="0">
              <a:buChar char="-"/>
            </a:pPr>
            <a:r>
              <a:rPr lang="cs-CZ" dirty="0" smtClean="0"/>
              <a:t>Update, </a:t>
            </a:r>
            <a:r>
              <a:rPr lang="cs-CZ" dirty="0" err="1" smtClean="0"/>
              <a:t>Rollback</a:t>
            </a:r>
            <a:endParaRPr lang="cs-CZ" dirty="0" smtClean="0"/>
          </a:p>
          <a:p>
            <a:pPr lvl="0">
              <a:buChar char="-"/>
            </a:pPr>
            <a:r>
              <a:rPr lang="cs-CZ" dirty="0" smtClean="0"/>
              <a:t>Zajišťuje požadovaný stav „kontrolovaně“</a:t>
            </a:r>
          </a:p>
          <a:p>
            <a:pPr lvl="0">
              <a:buChar char="-"/>
            </a:pPr>
            <a:r>
              <a:rPr lang="cs-CZ" dirty="0" smtClean="0"/>
              <a:t>Nejpoužívanější </a:t>
            </a:r>
            <a:r>
              <a:rPr lang="cs-CZ" dirty="0" err="1" smtClean="0"/>
              <a:t>workload</a:t>
            </a:r>
            <a:endParaRPr lang="cs-CZ" dirty="0" smtClean="0"/>
          </a:p>
          <a:p>
            <a:pPr lvl="0">
              <a:buChar char="-"/>
            </a:pPr>
            <a:endParaRPr lang="cs-CZ" dirty="0"/>
          </a:p>
          <a:p>
            <a:pPr lvl="0">
              <a:buChar char="-"/>
            </a:pPr>
            <a:endParaRPr lang="cs-CZ" dirty="0" smtClean="0"/>
          </a:p>
          <a:p>
            <a:pPr lvl="0">
              <a:buChar char="-"/>
            </a:pPr>
            <a:endParaRPr lang="cs-CZ" dirty="0"/>
          </a:p>
          <a:p>
            <a:pPr lvl="0">
              <a:buChar char="-"/>
            </a:pPr>
            <a:endParaRPr lang="cs-CZ" dirty="0"/>
          </a:p>
          <a:p>
            <a:pPr lvl="0">
              <a:buChar char="-"/>
            </a:pPr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kubernetes.io/docs/concepts/workloads/controllers/deployment/</a:t>
            </a:r>
            <a:r>
              <a:rPr lang="cs-CZ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820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Další </a:t>
            </a:r>
            <a:r>
              <a:rPr lang="cs-CZ" dirty="0" err="1" smtClean="0"/>
              <a:t>workloady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Job</a:t>
            </a:r>
          </a:p>
          <a:p>
            <a:r>
              <a:rPr lang="cs-CZ" dirty="0" err="1" smtClean="0"/>
              <a:t>CronJob</a:t>
            </a:r>
            <a:endParaRPr lang="cs-CZ" dirty="0" smtClean="0"/>
          </a:p>
          <a:p>
            <a:r>
              <a:rPr lang="cs-CZ" dirty="0" err="1" smtClean="0"/>
              <a:t>StatefulSet</a:t>
            </a:r>
            <a:endParaRPr lang="cs-CZ" dirty="0" smtClean="0"/>
          </a:p>
          <a:p>
            <a:r>
              <a:rPr lang="cs-CZ" dirty="0" err="1" smtClean="0"/>
              <a:t>DaemonSet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439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Demo – </a:t>
            </a:r>
            <a:r>
              <a:rPr lang="cs-CZ" dirty="0" smtClean="0"/>
              <a:t>Pod, RS, </a:t>
            </a:r>
            <a:r>
              <a:rPr lang="cs-CZ" dirty="0" err="1" smtClean="0"/>
              <a:t>Deployment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48510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Service</a:t>
            </a:r>
            <a:endParaRPr dirty="0"/>
          </a:p>
        </p:txBody>
      </p:sp>
      <p:sp>
        <p:nvSpPr>
          <p:cNvPr id="264" name="Google Shape;26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Service discovery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Abstrakce přístupu k podům aplikace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smtClean="0"/>
              <a:t>Pody </a:t>
            </a:r>
            <a:r>
              <a:rPr lang="en" dirty="0"/>
              <a:t>jsou dočasné, Service je “na pořád”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Cloud integrace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-CZ" dirty="0" smtClean="0"/>
              <a:t>Vystavení externích služeb do clusteru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-CZ" dirty="0" smtClean="0"/>
              <a:t>Spousta typů: </a:t>
            </a:r>
            <a:r>
              <a:rPr lang="cs-CZ" dirty="0" err="1" smtClean="0"/>
              <a:t>Publishing</a:t>
            </a:r>
            <a:r>
              <a:rPr lang="cs-CZ" dirty="0" smtClean="0"/>
              <a:t>, </a:t>
            </a:r>
            <a:r>
              <a:rPr lang="cs-CZ" dirty="0" err="1" smtClean="0"/>
              <a:t>Headless</a:t>
            </a:r>
            <a:r>
              <a:rPr lang="cs-CZ" dirty="0" smtClean="0"/>
              <a:t>, </a:t>
            </a:r>
            <a:r>
              <a:rPr lang="cs-CZ" dirty="0" err="1" smtClean="0"/>
              <a:t>Discovering</a:t>
            </a:r>
            <a:r>
              <a:rPr lang="cs-CZ" dirty="0" smtClean="0"/>
              <a:t>,…</a:t>
            </a:r>
            <a:endParaRPr lang="cs-CZ" dirty="0" smtClean="0"/>
          </a:p>
          <a:p>
            <a:pPr lvl="1">
              <a:spcBef>
                <a:spcPts val="0"/>
              </a:spcBef>
              <a:buChar char="-"/>
            </a:pPr>
            <a:r>
              <a:rPr lang="cs-CZ" dirty="0" err="1" smtClean="0"/>
              <a:t>ClusterIP</a:t>
            </a:r>
            <a:endParaRPr lang="cs-CZ" dirty="0"/>
          </a:p>
          <a:p>
            <a:pPr lvl="1">
              <a:spcBef>
                <a:spcPts val="0"/>
              </a:spcBef>
              <a:buChar char="-"/>
            </a:pPr>
            <a:r>
              <a:rPr lang="cs-CZ" dirty="0" err="1" smtClean="0"/>
              <a:t>NodePort</a:t>
            </a:r>
            <a:endParaRPr lang="cs-CZ" dirty="0"/>
          </a:p>
          <a:p>
            <a:pPr lvl="1">
              <a:spcBef>
                <a:spcPts val="0"/>
              </a:spcBef>
              <a:buChar char="-"/>
            </a:pPr>
            <a:r>
              <a:rPr lang="cs-CZ" dirty="0" err="1" smtClean="0"/>
              <a:t>LoadBalancer</a:t>
            </a:r>
            <a:endParaRPr lang="cs-CZ" dirty="0"/>
          </a:p>
          <a:p>
            <a:pPr lvl="1">
              <a:spcBef>
                <a:spcPts val="0"/>
              </a:spcBef>
              <a:buChar char="-"/>
            </a:pPr>
            <a:r>
              <a:rPr lang="cs-CZ" dirty="0" err="1" smtClean="0"/>
              <a:t>ExternalName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Kdo jsem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138900" y="1271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-CZ" dirty="0" smtClean="0"/>
              <a:t>Původně developer</a:t>
            </a:r>
            <a:endParaRPr dirty="0"/>
          </a:p>
          <a:p>
            <a:pPr lvl="0">
              <a:buChar char="-"/>
            </a:pPr>
            <a:r>
              <a:rPr lang="cs-CZ" dirty="0"/>
              <a:t>Brouk </a:t>
            </a:r>
            <a:r>
              <a:rPr lang="cs-CZ" dirty="0" smtClean="0"/>
              <a:t>Pytlík (nebo Ferda?)</a:t>
            </a:r>
            <a:r>
              <a:rPr lang="en" dirty="0" smtClean="0"/>
              <a:t> </a:t>
            </a:r>
            <a:r>
              <a:rPr lang="en" dirty="0"/>
              <a:t>@ </a:t>
            </a:r>
            <a:r>
              <a:rPr lang="cs-CZ" dirty="0" err="1" smtClean="0"/>
              <a:t>Generali</a:t>
            </a:r>
            <a:r>
              <a:rPr lang="cs-CZ" dirty="0" smtClean="0"/>
              <a:t> Česká Pojišťovna a.s.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-CZ" b="1" u="sng" dirty="0" err="1" smtClean="0"/>
              <a:t>Dev</a:t>
            </a:r>
            <a:r>
              <a:rPr lang="cs-CZ" dirty="0" err="1" smtClean="0"/>
              <a:t>Ops</a:t>
            </a:r>
            <a:r>
              <a:rPr lang="cs-CZ" dirty="0"/>
              <a:t> </a:t>
            </a:r>
            <a:r>
              <a:rPr lang="cs-CZ" dirty="0" smtClean="0"/>
              <a:t>– nedělám Linux ani </a:t>
            </a:r>
            <a:r>
              <a:rPr lang="cs-CZ" dirty="0" err="1" smtClean="0"/>
              <a:t>operations</a:t>
            </a:r>
            <a:r>
              <a:rPr lang="cs-CZ" dirty="0" smtClean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Poslední </a:t>
            </a:r>
            <a:r>
              <a:rPr lang="cs-CZ" dirty="0" smtClean="0"/>
              <a:t>cca 1½ roku stavím </a:t>
            </a:r>
            <a:r>
              <a:rPr lang="cs-CZ" dirty="0" err="1" smtClean="0"/>
              <a:t>kubernetes</a:t>
            </a:r>
            <a:r>
              <a:rPr lang="cs-CZ" dirty="0" smtClean="0"/>
              <a:t> platformu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-CZ" dirty="0" smtClean="0"/>
              <a:t>Od ledna v </a:t>
            </a:r>
            <a:r>
              <a:rPr lang="cs-CZ" dirty="0" err="1" smtClean="0"/>
              <a:t>Ataccama</a:t>
            </a:r>
            <a:endParaRPr lang="cs-CZ"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Ingress</a:t>
            </a:r>
            <a:endParaRPr dirty="0"/>
          </a:p>
        </p:txBody>
      </p:sp>
      <p:sp>
        <p:nvSpPr>
          <p:cNvPr id="270" name="Google Shape;27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Správa externího přístupu ke službám v </a:t>
            </a:r>
            <a:r>
              <a:rPr lang="en" dirty="0" smtClean="0"/>
              <a:t>cluster</a:t>
            </a:r>
            <a:r>
              <a:rPr lang="cs-CZ" dirty="0"/>
              <a:t>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Obvykle </a:t>
            </a:r>
            <a:r>
              <a:rPr lang="en" dirty="0" smtClean="0"/>
              <a:t>http</a:t>
            </a:r>
            <a:endParaRPr lang="cs-CZ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smtClean="0"/>
              <a:t>“</a:t>
            </a:r>
            <a:r>
              <a:rPr lang="en" dirty="0"/>
              <a:t>Interface” který implementují </a:t>
            </a:r>
            <a:r>
              <a:rPr lang="cs-CZ" dirty="0" smtClean="0"/>
              <a:t>I</a:t>
            </a:r>
            <a:r>
              <a:rPr lang="en" dirty="0" smtClean="0"/>
              <a:t>ngress </a:t>
            </a:r>
            <a:r>
              <a:rPr lang="cs-CZ" dirty="0" smtClean="0"/>
              <a:t>C</a:t>
            </a:r>
            <a:r>
              <a:rPr lang="en" dirty="0" smtClean="0"/>
              <a:t>ontrollery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Nginx-ingress-controller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Traefik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Haproxy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 smtClean="0"/>
              <a:t>Contour</a:t>
            </a:r>
            <a:endParaRPr lang="cs-CZ" dirty="0" smtClean="0"/>
          </a:p>
          <a:p>
            <a:pPr indent="-317500">
              <a:buSzPts val="1400"/>
              <a:buChar char="-"/>
            </a:pPr>
            <a:r>
              <a:rPr lang="cs-CZ" dirty="0" smtClean="0"/>
              <a:t>V </a:t>
            </a:r>
            <a:r>
              <a:rPr lang="cs-CZ" dirty="0" err="1" smtClean="0"/>
              <a:t>cloudu</a:t>
            </a:r>
            <a:r>
              <a:rPr lang="cs-CZ" dirty="0" smtClean="0"/>
              <a:t> šetří peníze – </a:t>
            </a:r>
            <a:r>
              <a:rPr lang="cs-CZ" dirty="0" err="1" smtClean="0"/>
              <a:t>load</a:t>
            </a:r>
            <a:r>
              <a:rPr lang="cs-CZ" dirty="0" smtClean="0"/>
              <a:t> </a:t>
            </a:r>
            <a:r>
              <a:rPr lang="cs-CZ" dirty="0" err="1" smtClean="0"/>
              <a:t>balancery</a:t>
            </a:r>
            <a:r>
              <a:rPr lang="cs-CZ" dirty="0" smtClean="0"/>
              <a:t>, public </a:t>
            </a:r>
            <a:r>
              <a:rPr lang="cs-CZ" dirty="0" err="1" smtClean="0"/>
              <a:t>ip</a:t>
            </a:r>
            <a:r>
              <a:rPr lang="cs-CZ" dirty="0" smtClean="0"/>
              <a:t> adresy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Demo – </a:t>
            </a:r>
            <a:r>
              <a:rPr lang="cs-CZ" dirty="0" err="1" smtClean="0"/>
              <a:t>Service</a:t>
            </a:r>
            <a:r>
              <a:rPr lang="cs-CZ" dirty="0" smtClean="0"/>
              <a:t>, </a:t>
            </a:r>
            <a:r>
              <a:rPr lang="cs-CZ" dirty="0" err="1" smtClean="0"/>
              <a:t>Ingress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5453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Helm</a:t>
            </a:r>
            <a:endParaRPr/>
          </a:p>
        </p:txBody>
      </p:sp>
      <p:sp>
        <p:nvSpPr>
          <p:cNvPr id="288" name="Google Shape;288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Binárka pro každý OS: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https://github.com/helm/helm/releases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Umístit na $PATH, třeba vedle kubectl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Ověřit funkčnost pomocí `helm version`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Nginx-ingress-controller helm chart a jak ho nainstalovat: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https://github.com/kubernetes/ingress-nginx/tree/master/charts/ingress-nginx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helm install nazev-releasu ingress-nginx/ingress-nginx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helm upgrade k8skoleni ingress-nginx/ingress-nginx --values nginx-values.yaml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! specifikovat verzi helm chartu při helm upgrade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https://github.com/databus23/helm-diff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Alternativy pro helm</a:t>
            </a:r>
            <a:endParaRPr/>
          </a:p>
        </p:txBody>
      </p:sp>
      <p:sp>
        <p:nvSpPr>
          <p:cNvPr id="294" name="Google Shape;294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https://kustomize.io/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https://www.pulumi.com/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>
                <a:hlinkClick r:id="rId5"/>
              </a:rPr>
              <a:t>https://</a:t>
            </a:r>
            <a:r>
              <a:rPr lang="en" dirty="0" smtClean="0">
                <a:hlinkClick r:id="rId5"/>
              </a:rPr>
              <a:t>registry.terraform.io/providers/hashicorp/kubernetes/latest/docs</a:t>
            </a:r>
            <a:endParaRPr lang="cs-CZ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model</a:t>
            </a:r>
            <a:endParaRPr/>
          </a:p>
        </p:txBody>
      </p:sp>
      <p:sp>
        <p:nvSpPr>
          <p:cNvPr id="324" name="Google Shape;324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Container to container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Pod to pod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Pod to service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External to service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Aplikace (pody/kontejnery) sdílejí stroje =&gt; problém s porty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Každý pod má unikátní IP adresu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Každý pod může komunikovat s jakýmkoliv jiným podem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Žádný NAT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CNI (Container Networking Interface)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https://sookocheff.com/post/kubernetes/understanding-kubernetes-networking-model/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</a:t>
            </a:r>
            <a:endParaRPr/>
          </a:p>
        </p:txBody>
      </p:sp>
      <p:sp>
        <p:nvSpPr>
          <p:cNvPr id="330" name="Google Shape;330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AWS EBS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AWS EFS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AWS S3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NFS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Ceph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GlusterFS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???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</a:t>
            </a:r>
            <a:endParaRPr/>
          </a:p>
        </p:txBody>
      </p:sp>
      <p:sp>
        <p:nvSpPr>
          <p:cNvPr id="336" name="Google Shape;336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AWS Cloudwatch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Prometheus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Pull-based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historical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Service discovery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K8s friendly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Datadog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Nice UI/UX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Relic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$$$$$$$$$$$$$$$$$$$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Honeycomb.io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Organizační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Kamera není nutná, ale je vítána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Workshop není nahráván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Workshop je pořádán softwarovou společností SQN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Po skončení bude rozeslán dotazník spokojenosti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Prosím, kdykoli mi skočte do řeči s jakoukoli otázkou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1" name="Google Shape;71;p15"/>
          <p:cNvSpPr txBox="1"/>
          <p:nvPr/>
        </p:nvSpPr>
        <p:spPr>
          <a:xfrm>
            <a:off x="5661600" y="3443350"/>
            <a:ext cx="3170700" cy="13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09:00 – 12:00 dopolední blok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12:00 – 13:00 pauza na oběd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13:00 – 16:00 odpolední blok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16:00 – 17:00 prostor na dotazy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Potřebný software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https://www.docker.com</a:t>
            </a:r>
            <a:r>
              <a:rPr lang="cs-CZ" dirty="0" smtClean="0">
                <a:hlinkClick r:id="rId2"/>
              </a:rPr>
              <a:t>/</a:t>
            </a:r>
            <a:r>
              <a:rPr lang="cs-CZ" dirty="0" smtClean="0"/>
              <a:t> (nebo </a:t>
            </a:r>
            <a:r>
              <a:rPr lang="cs-CZ" dirty="0" err="1" smtClean="0"/>
              <a:t>podman</a:t>
            </a:r>
            <a:r>
              <a:rPr lang="cs-CZ" dirty="0" smtClean="0"/>
              <a:t>)?</a:t>
            </a:r>
          </a:p>
          <a:p>
            <a:r>
              <a:rPr lang="cs-CZ" dirty="0" smtClean="0">
                <a:hlinkClick r:id="rId3"/>
              </a:rPr>
              <a:t>https</a:t>
            </a:r>
            <a:r>
              <a:rPr lang="cs-CZ" dirty="0">
                <a:hlinkClick r:id="rId3"/>
              </a:rPr>
              <a:t>://kubernetes.io/docs/tasks/tools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r>
              <a:rPr lang="cs-CZ" dirty="0">
                <a:hlinkClick r:id="rId4"/>
              </a:rPr>
              <a:t>https://helm.sh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/>
          </a:p>
          <a:p>
            <a:r>
              <a:rPr lang="cs-CZ" dirty="0">
                <a:hlinkClick r:id="rId5"/>
              </a:rPr>
              <a:t>https://k9scli.io</a:t>
            </a:r>
            <a:r>
              <a:rPr lang="cs-CZ" dirty="0" smtClean="0">
                <a:hlinkClick r:id="rId5"/>
              </a:rPr>
              <a:t>/</a:t>
            </a:r>
            <a:endParaRPr lang="cs-CZ" dirty="0" smtClean="0"/>
          </a:p>
          <a:p>
            <a:r>
              <a:rPr lang="cs-CZ" dirty="0">
                <a:hlinkClick r:id="rId6"/>
              </a:rPr>
              <a:t>https://k8slens.dev</a:t>
            </a:r>
            <a:r>
              <a:rPr lang="cs-CZ" dirty="0" smtClean="0">
                <a:hlinkClick r:id="rId6"/>
              </a:rPr>
              <a:t>/</a:t>
            </a:r>
            <a:endParaRPr lang="en-US" dirty="0"/>
          </a:p>
          <a:p>
            <a:endParaRPr lang="en-US" dirty="0" smtClean="0"/>
          </a:p>
          <a:p>
            <a:r>
              <a:rPr lang="cs-CZ" u="sng" dirty="0">
                <a:solidFill>
                  <a:schemeClr val="hlink"/>
                </a:solidFill>
              </a:rPr>
              <a:t>https://github.com/sqn-sources/kubernetes-workshop</a:t>
            </a:r>
            <a:endParaRPr lang="cs-CZ" dirty="0"/>
          </a:p>
          <a:p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261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Kubernetes?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“portable, extensible open-source platform for managing </a:t>
            </a:r>
            <a:r>
              <a:rPr lang="en" b="1" i="1" dirty="0">
                <a:solidFill>
                  <a:srgbClr val="000000"/>
                </a:solidFill>
              </a:rPr>
              <a:t>containerized</a:t>
            </a:r>
            <a:r>
              <a:rPr lang="en" dirty="0"/>
              <a:t> workloads and services”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Je to platforma, framework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Developer friendly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Rychlé iterace, využití prostředků, škálování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Komplexita na aplikační a systémové úrovni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Distributed = nutné nové postupy k řešení problémů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Build it, run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Hrozně moc </a:t>
            </a:r>
            <a:r>
              <a:rPr lang="en" dirty="0" smtClean="0"/>
              <a:t>YAMLu</a:t>
            </a:r>
            <a:endParaRPr lang="cs-CZ" dirty="0" smtClean="0"/>
          </a:p>
          <a:p>
            <a:pPr lvl="0">
              <a:buChar char="-"/>
            </a:pPr>
            <a:r>
              <a:rPr lang="cs-CZ" dirty="0" smtClean="0"/>
              <a:t>Fast </a:t>
            </a:r>
            <a:r>
              <a:rPr lang="cs-CZ" dirty="0" err="1" smtClean="0"/>
              <a:t>changing</a:t>
            </a:r>
            <a:r>
              <a:rPr lang="cs-CZ" dirty="0"/>
              <a:t> - https://github.com/kubernetes/kubernetes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“Not a silver bullet” (aka, fakt to chcete?)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225" y="1292675"/>
            <a:ext cx="5777551" cy="2558150"/>
          </a:xfrm>
          <a:prstGeom prst="rect">
            <a:avLst/>
          </a:prstGeom>
          <a:noFill/>
          <a:ln>
            <a:noFill/>
          </a:ln>
          <a:effectLst>
            <a:outerShdw blurRad="57150" dist="28575" dir="42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9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Docker != Linux containers</a:t>
            </a:r>
            <a:endParaRPr sz="3000"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dirty="0"/>
              <a:t>Kubernetes</a:t>
            </a:r>
            <a:endParaRPr sz="30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0000"/>
                </a:solidFill>
              </a:rPr>
              <a:t>💓</a:t>
            </a:r>
            <a:endParaRPr sz="3000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dirty="0"/>
              <a:t>CRI-O</a:t>
            </a:r>
            <a:br>
              <a:rPr lang="en" sz="3000" dirty="0"/>
            </a:br>
            <a:r>
              <a:rPr lang="en" sz="3000" u="sng" dirty="0">
                <a:solidFill>
                  <a:schemeClr val="hlink"/>
                </a:solidFill>
                <a:hlinkClick r:id="rId3"/>
              </a:rPr>
              <a:t>http://cri-o.io/</a:t>
            </a:r>
            <a:endParaRPr sz="30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dirty="0"/>
              <a:t>… a nejen cri-o, spousta dalších</a:t>
            </a:r>
            <a:endParaRPr sz="3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4633375" y="1275200"/>
            <a:ext cx="3889800" cy="3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AWS EKS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Google GKE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 smtClean="0"/>
              <a:t>Azure AKS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OpenShift Online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 smtClean="0"/>
              <a:t>DigitalOcean</a:t>
            </a:r>
            <a:endParaRPr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Jak na k8s cluster?</a:t>
            </a:r>
            <a:endParaRPr dirty="0"/>
          </a:p>
        </p:txBody>
      </p:sp>
      <p:sp>
        <p:nvSpPr>
          <p:cNvPr id="94" name="Google Shape;94;p19"/>
          <p:cNvSpPr txBox="1"/>
          <p:nvPr/>
        </p:nvSpPr>
        <p:spPr>
          <a:xfrm>
            <a:off x="377575" y="1275200"/>
            <a:ext cx="3889800" cy="3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Minikube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Typhoon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Kops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Kube-aws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Kubeadm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Kubespray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Rancher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...a asi 50 dalších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Demo – vyrobit cluster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243476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787</Words>
  <Application>Microsoft Office PowerPoint</Application>
  <PresentationFormat>Předvádění na obrazovce (16:9)</PresentationFormat>
  <Paragraphs>178</Paragraphs>
  <Slides>26</Slides>
  <Notes>19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Prezentace aplikace PowerPoint</vt:lpstr>
      <vt:lpstr>Kdo jsem</vt:lpstr>
      <vt:lpstr>Organizační</vt:lpstr>
      <vt:lpstr>Potřebný software</vt:lpstr>
      <vt:lpstr>Kubernetes?</vt:lpstr>
      <vt:lpstr>Prezentace aplikace PowerPoint</vt:lpstr>
      <vt:lpstr>Prezentace aplikace PowerPoint</vt:lpstr>
      <vt:lpstr>Jak na k8s cluster?</vt:lpstr>
      <vt:lpstr>Demo – vyrobit cluster</vt:lpstr>
      <vt:lpstr>Prezentace aplikace PowerPoint</vt:lpstr>
      <vt:lpstr>Kubernetes architecture</vt:lpstr>
      <vt:lpstr>Prezentace aplikace PowerPoint</vt:lpstr>
      <vt:lpstr>Demo – nastavit kubectl, dashboard</vt:lpstr>
      <vt:lpstr>Pod</vt:lpstr>
      <vt:lpstr>ReplicaSet</vt:lpstr>
      <vt:lpstr>Deployment</vt:lpstr>
      <vt:lpstr>Další workloady</vt:lpstr>
      <vt:lpstr>Demo – Pod, RS, Deployment</vt:lpstr>
      <vt:lpstr>Service</vt:lpstr>
      <vt:lpstr>Ingress</vt:lpstr>
      <vt:lpstr>Demo – Service, Ingress</vt:lpstr>
      <vt:lpstr>Helm</vt:lpstr>
      <vt:lpstr>Alternativy pro helm</vt:lpstr>
      <vt:lpstr>Networking model</vt:lpstr>
      <vt:lpstr>Storage</vt:lpstr>
      <vt:lpstr>Monitoring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cp:lastModifiedBy>Formánek Michal</cp:lastModifiedBy>
  <cp:revision>15</cp:revision>
  <dcterms:modified xsi:type="dcterms:W3CDTF">2021-11-26T13:27:57Z</dcterms:modified>
</cp:coreProperties>
</file>