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什麼是 Retrieval‑Augmented Generation (RAG)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RAG 將大型語言模型 (LLM) 與文件檢索結合，</a:t>
            </a:r>
          </a:p>
          <a:p>
            <a:r>
              <a:t>讓回答能參考具體文件內容而不是僅依賴模型內部知識。</a:t>
            </a:r>
          </a:p>
          <a:p>
            <a:r>
              <a:t>簡單來說：</a:t>
            </a:r>
          </a:p>
          <a:p>
            <a:r>
              <a:t>1. 先把文件轉成向量，建立向量資料庫。</a:t>
            </a:r>
          </a:p>
          <a:p>
            <a:r>
              <a:t>2. 用問題檢索最相關的片段。</a:t>
            </a:r>
          </a:p>
          <a:p>
            <a:r>
              <a:t>3. 把片段送給 LLM，產生答案。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系統架構概覽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主介面 (Streamlit)</a:t>
            </a:r>
          </a:p>
          <a:p>
            <a:r>
              <a:t>- 文件上傳：文字、PDF、圖片、音頻、影片。</a:t>
            </a:r>
          </a:p>
          <a:p>
            <a:r>
              <a:t>- 參數設定：LLM、影像模型、溫度、top‑p、檢索方式。</a:t>
            </a:r>
          </a:p>
          <a:p>
            <a:r>
              <a:t>- 問題輸入與回答按鈕。</a:t>
            </a:r>
          </a:p>
          <a:p>
            <a:r>
              <a:t>後端流程：</a:t>
            </a:r>
          </a:p>
          <a:p>
            <a:r>
              <a:t>- 產生/重新建立向量庫。</a:t>
            </a:r>
          </a:p>
          <a:p>
            <a:r>
              <a:t>- 依選項檢索相關片段。</a:t>
            </a:r>
          </a:p>
          <a:p>
            <a:r>
              <a:t>- LLM 產生答案並顯示證據。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使用流程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在左側上傳多種檔案類型。</a:t>
            </a:r>
          </a:p>
          <a:p>
            <a:r>
              <a:t>2. 在右側輸入自然語言問題。</a:t>
            </a:r>
          </a:p>
          <a:p>
            <a:r>
              <a:t>3. 按下「回答問題」按鈕。</a:t>
            </a:r>
          </a:p>
          <a:p>
            <a:r>
              <a:t>4. 系統會：</a:t>
            </a:r>
          </a:p>
          <a:p>
            <a:r>
              <a:t>   - 建立或重用向量庫。</a:t>
            </a:r>
          </a:p>
          <a:p>
            <a:r>
              <a:t>   - 根據選擇的檢索方式取得相關片段。</a:t>
            </a:r>
          </a:p>
          <a:p>
            <a:r>
              <a:t>   - 送給 LLM 生成答案。</a:t>
            </a:r>
          </a:p>
          <a:p>
            <a:r>
              <a:t>5. 答案與相關段落分別顯示在兩欄。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檢索與生成細節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三種檢索策略：</a:t>
            </a:r>
          </a:p>
          <a:p>
            <a:r>
              <a:t>- Basic：直接取 top‑k 相關片段。</a:t>
            </a:r>
          </a:p>
          <a:p>
            <a:r>
              <a:t>- MMR（Maximum‑Margin‑Relevance）：先挑 20 個候選，再挑 5 個最具多樣性片段。</a:t>
            </a:r>
          </a:p>
          <a:p>
            <a:r>
              <a:t>- Reranking / Custom RAG：</a:t>
            </a:r>
          </a:p>
          <a:p>
            <a:r>
              <a:t>  - 先取得 20 個候選，利用外部重排序 API 排序。</a:t>
            </a:r>
          </a:p>
          <a:p>
            <a:r>
              <a:t>  - Custom RAG 會把最佳片段所在文件的全部頁面拼接成一段完整文本，</a:t>
            </a:r>
          </a:p>
          <a:p>
            <a:r>
              <a:t>    再送給 LLM 產生更完整的回答。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功能特色與使用技巧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重新建立向量庫：自動判斷是否需要重建，避免重複處理。</a:t>
            </a:r>
          </a:p>
          <a:p>
            <a:r>
              <a:t>• OCR 與格式轉換：支援圖片、PDF、Word、PPTX 等。</a:t>
            </a:r>
          </a:p>
          <a:p>
            <a:r>
              <a:t>• 多媒體檔案：MP3、MP4 等可做文字轉錄。</a:t>
            </a:r>
          </a:p>
          <a:p>
            <a:r>
              <a:t>• 介面即時回饋：使用 st.spinner、st.success、st.error 等提示。</a:t>
            </a:r>
          </a:p>
          <a:p>
            <a:r>
              <a:t>• 初學者友善：所有設定均可在 UI 中調整，無需編碼。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清單圖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74320" y="1828800"/>
            <a:ext cx="2743200" cy="9144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>
                <a:solidFill>
                  <a:srgbClr val="0066CC"/>
                </a:solidFill>
                <a:latin typeface="Segoe UI Emoji"/>
              </a:rPr>
              <a:t>📁
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4320" y="2743200"/>
            <a:ext cx="2743200" cy="1828800"/>
          </a:xfrm>
          <a:prstGeom prst="roundRect">
            <a:avLst/>
          </a:prstGeom>
          <a:solidFill>
            <a:srgbClr val="DAEBF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300" b="1">
                <a:solidFill>
                  <a:srgbClr val="000000"/>
                </a:solidFill>
              </a:rPr>
              <a:t>資料處理與向量庫
</a:t>
            </a:r>
            <a:r>
              <a:rPr sz="1000">
                <a:solidFill>
                  <a:srgbClr val="000000"/>
                </a:solidFill>
              </a:rPr>
              <a:t>上傳檔案轉向量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0400" y="1828800"/>
            <a:ext cx="2743200" cy="9144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>
                <a:solidFill>
                  <a:srgbClr val="0066CC"/>
                </a:solidFill>
                <a:latin typeface="Segoe UI Emoji"/>
              </a:rPr>
              <a:t>🔍
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00400" y="2743200"/>
            <a:ext cx="2743200" cy="1828800"/>
          </a:xfrm>
          <a:prstGeom prst="roundRect">
            <a:avLst/>
          </a:prstGeom>
          <a:solidFill>
            <a:srgbClr val="DAEBF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300" b="1">
                <a:solidFill>
                  <a:srgbClr val="000000"/>
                </a:solidFill>
              </a:rPr>
              <a:t>檢索策略
</a:t>
            </a:r>
            <a:r>
              <a:rPr sz="1000">
                <a:solidFill>
                  <a:srgbClr val="000000"/>
                </a:solidFill>
              </a:rPr>
              <a:t>挑選相關片段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126480" y="1828800"/>
            <a:ext cx="2743200" cy="9144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>
                <a:solidFill>
                  <a:srgbClr val="0066CC"/>
                </a:solidFill>
                <a:latin typeface="Segoe UI Emoji"/>
              </a:rPr>
              <a:t>🗣️
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126480" y="2743200"/>
            <a:ext cx="2743200" cy="1828800"/>
          </a:xfrm>
          <a:prstGeom prst="roundRect">
            <a:avLst/>
          </a:prstGeom>
          <a:solidFill>
            <a:srgbClr val="DAEBF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300" b="1">
                <a:solidFill>
                  <a:srgbClr val="000000"/>
                </a:solidFill>
              </a:rPr>
              <a:t>答案生成與展示
</a:t>
            </a:r>
            <a:r>
              <a:rPr sz="1000">
                <a:solidFill>
                  <a:srgbClr val="000000"/>
                </a:solidFill>
              </a:rPr>
              <a:t>LLM產生並顯示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循環圖</a:t>
            </a:r>
          </a:p>
        </p:txBody>
      </p:sp>
      <p:sp>
        <p:nvSpPr>
          <p:cNvPr id="3" name="Oval 2"/>
          <p:cNvSpPr/>
          <p:nvPr/>
        </p:nvSpPr>
        <p:spPr>
          <a:xfrm>
            <a:off x="3657600" y="1417320"/>
            <a:ext cx="1828800" cy="1645920"/>
          </a:xfrm>
          <a:prstGeom prst="ellipse">
            <a:avLst/>
          </a:prstGeom>
          <a:solidFill>
            <a:srgbClr val="DDEBF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>
                <a:solidFill>
                  <a:srgbClr val="0066CC"/>
                </a:solidFill>
                <a:latin typeface="Segoe UI Emoji"/>
              </a:rPr>
              <a:t>📁
</a:t>
            </a:r>
            <a:r>
              <a:rPr sz="1300" b="1">
                <a:solidFill>
                  <a:srgbClr val="000000"/>
                </a:solidFill>
              </a:rPr>
              <a:t>資料處理與向量庫
</a:t>
            </a:r>
          </a:p>
        </p:txBody>
      </p:sp>
      <p:sp>
        <p:nvSpPr>
          <p:cNvPr id="4" name="Oval 3"/>
          <p:cNvSpPr/>
          <p:nvPr/>
        </p:nvSpPr>
        <p:spPr>
          <a:xfrm>
            <a:off x="5083008" y="3886200"/>
            <a:ext cx="1828800" cy="1645920"/>
          </a:xfrm>
          <a:prstGeom prst="ellipse">
            <a:avLst/>
          </a:prstGeom>
          <a:solidFill>
            <a:srgbClr val="DDEBF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>
                <a:solidFill>
                  <a:srgbClr val="0066CC"/>
                </a:solidFill>
                <a:latin typeface="Segoe UI Emoji"/>
              </a:rPr>
              <a:t>🔍
</a:t>
            </a:r>
            <a:r>
              <a:rPr sz="1300" b="1">
                <a:solidFill>
                  <a:srgbClr val="000000"/>
                </a:solidFill>
              </a:rPr>
              <a:t>檢索策略
</a:t>
            </a:r>
          </a:p>
        </p:txBody>
      </p:sp>
      <p:sp>
        <p:nvSpPr>
          <p:cNvPr id="5" name="Oval 4"/>
          <p:cNvSpPr/>
          <p:nvPr/>
        </p:nvSpPr>
        <p:spPr>
          <a:xfrm>
            <a:off x="2232191" y="3886200"/>
            <a:ext cx="1828800" cy="1645920"/>
          </a:xfrm>
          <a:prstGeom prst="ellipse">
            <a:avLst/>
          </a:prstGeom>
          <a:solidFill>
            <a:srgbClr val="DDEBF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>
                <a:solidFill>
                  <a:srgbClr val="0066CC"/>
                </a:solidFill>
                <a:latin typeface="Segoe UI Emoji"/>
              </a:rPr>
              <a:t>🗣️
</a:t>
            </a:r>
            <a:r>
              <a:rPr sz="1300" b="1">
                <a:solidFill>
                  <a:srgbClr val="000000"/>
                </a:solidFill>
              </a:rPr>
              <a:t>答案生成與展示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