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RAG 系統簡介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本系統使用 Streamlit 做為前端，提供兩大功能</a:t>
            </a:r>
          </a:p>
          <a:p>
            <a:r>
              <a:t>• 左側側邊欄：</a:t>
            </a:r>
          </a:p>
          <a:p>
            <a:r>
              <a:t>  - 上傳文件建立向量資料庫（Knowledge_Interface）</a:t>
            </a:r>
          </a:p>
          <a:p>
            <a:r>
              <a:t>  - 問答介面（Answering_Interface）</a:t>
            </a:r>
          </a:p>
          <a:p>
            <a:r>
              <a:t>• 啟動時會在 SessionState 初始化模型設定（圖像模型、LLM、溫度、top‑p 等）</a:t>
            </a:r>
          </a:p>
          <a:p>
            <a:r>
              <a:t>• 這些預設值可由使用者在介面中自由調整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文件聚合與回答產生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先從 top_chunks 收集所有不同來源文件</a:t>
            </a:r>
          </a:p>
          <a:p>
            <a:r>
              <a:t>• 針對每個來源，取出所有對應 Document，並按頁碼排序</a:t>
            </a:r>
          </a:p>
          <a:p>
            <a:r>
              <a:t>• 合併內容：將所有頁面文字連接成長文字，並記錄來源名稱</a:t>
            </a:r>
          </a:p>
          <a:p>
            <a:r>
              <a:t>• 建立單一 Document，將合併文字與來源作為上下文</a:t>
            </a:r>
          </a:p>
          <a:p>
            <a:r>
              <a:t>• 呼叫 llm_generator 產生自然語言回答</a:t>
            </a:r>
          </a:p>
          <a:p>
            <a:r>
              <a:t>• 回傳值為：</a:t>
            </a:r>
          </a:p>
          <a:p>
            <a:r>
              <a:t>  1) 所有被合併的 Document 列表</a:t>
            </a:r>
          </a:p>
          <a:p>
            <a:r>
              <a:t>  2) LLM 產生的答案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知識庫建構與管理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資料持久化：</a:t>
            </a:r>
          </a:p>
          <a:p>
            <a:r>
              <a:t>  - info.json（資料庫基本資訊）</a:t>
            </a:r>
          </a:p>
          <a:p>
            <a:r>
              <a:t>  - metadata.json（原始 Document 資訊）</a:t>
            </a:r>
          </a:p>
          <a:p>
            <a:r>
              <a:t>• OllamaEmbeddings：透過 Ollama API 產生向量</a:t>
            </a:r>
          </a:p>
          <a:p>
            <a:r>
              <a:t>• FAISS 建構：</a:t>
            </a:r>
          </a:p>
          <a:p>
            <a:r>
              <a:t>  - 先使用 RecursiveCharacterTextSplitter 產生重疊 chunk</a:t>
            </a:r>
          </a:p>
          <a:p>
            <a:r>
              <a:t>  - 建立 FAISS 索引，並寫入磁碟</a:t>
            </a:r>
          </a:p>
          <a:p>
            <a:r>
              <a:t>• 生命週期功能：</a:t>
            </a:r>
          </a:p>
          <a:p>
            <a:r>
              <a:t>  - create_new_vector_db：建立新資料庫，處理上傳檔案、建立索引</a:t>
            </a:r>
          </a:p>
          <a:p>
            <a:r>
              <a:t>  - rebuild_vector_db：新增檔案後重建索引</a:t>
            </a:r>
          </a:p>
          <a:p>
            <a:r>
              <a:t>  - delete_files_from_db：移除指定檔案並重新建構索引</a:t>
            </a:r>
          </a:p>
          <a:p>
            <a:r>
              <a:t>  - delete_vector_db：刪除整個資料庫目錄</a:t>
            </a:r>
          </a:p>
          <a:p>
            <a:r>
              <a:t>• 這些工具可整合進更完整的 RAG 流程，讓使用者能自由建立、更新或刪除知識庫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清單形式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74320" y="1828800"/>
            <a:ext cx="2011680" cy="9144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>
                <a:solidFill>
                  <a:srgbClr val="0066CC"/>
                </a:solidFill>
                <a:latin typeface="Segoe UI Emoji"/>
              </a:rPr>
              <a:t>💻
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320" y="2743200"/>
            <a:ext cx="2011680" cy="1828800"/>
          </a:xfrm>
          <a:prstGeom prst="roundRect">
            <a:avLst/>
          </a:prstGeom>
          <a:solidFill>
            <a:srgbClr val="DAEBF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300" b="1">
                <a:solidFill>
                  <a:srgbClr val="000000"/>
                </a:solidFill>
              </a:rPr>
              <a:t>前端介面與初始化
</a:t>
            </a:r>
            <a:r>
              <a:rPr sz="1000">
                <a:solidFill>
                  <a:srgbClr val="000000"/>
                </a:solidFill>
              </a:rPr>
              <a:t>Streamlit 前端與模型設定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68880" y="1828800"/>
            <a:ext cx="2011680" cy="9144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>
                <a:solidFill>
                  <a:srgbClr val="0066CC"/>
                </a:solidFill>
                <a:latin typeface="Segoe UI Emoji"/>
              </a:rPr>
              <a:t>📂
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68880" y="2743200"/>
            <a:ext cx="2011680" cy="1828800"/>
          </a:xfrm>
          <a:prstGeom prst="roundRect">
            <a:avLst/>
          </a:prstGeom>
          <a:solidFill>
            <a:srgbClr val="DAEBF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300" b="1">
                <a:solidFill>
                  <a:srgbClr val="000000"/>
                </a:solidFill>
              </a:rPr>
              <a:t>文件上傳與索引
</a:t>
            </a:r>
            <a:r>
              <a:rPr sz="1000">
                <a:solidFill>
                  <a:srgbClr val="000000"/>
                </a:solidFill>
              </a:rPr>
              <a:t>上傳檔案建向量索引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63440" y="1828800"/>
            <a:ext cx="2011680" cy="9144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>
                <a:solidFill>
                  <a:srgbClr val="0066CC"/>
                </a:solidFill>
                <a:latin typeface="Segoe UI Emoji"/>
              </a:rPr>
              <a:t>🤖
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63440" y="2743200"/>
            <a:ext cx="2011680" cy="1828800"/>
          </a:xfrm>
          <a:prstGeom prst="roundRect">
            <a:avLst/>
          </a:prstGeom>
          <a:solidFill>
            <a:srgbClr val="DAEBF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300" b="1">
                <a:solidFill>
                  <a:srgbClr val="000000"/>
                </a:solidFill>
              </a:rPr>
              <a:t>回答生成
</a:t>
            </a:r>
            <a:r>
              <a:rPr sz="1000">
                <a:solidFill>
                  <a:srgbClr val="000000"/>
                </a:solidFill>
              </a:rPr>
              <a:t>聚合文件呼叫LLM生成答案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0" y="1828800"/>
            <a:ext cx="2011680" cy="9144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>
                <a:solidFill>
                  <a:srgbClr val="0066CC"/>
                </a:solidFill>
                <a:latin typeface="Segoe UI Emoji"/>
              </a:rPr>
              <a:t>🗂️
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858000" y="2743200"/>
            <a:ext cx="2011680" cy="1828800"/>
          </a:xfrm>
          <a:prstGeom prst="roundRect">
            <a:avLst/>
          </a:prstGeom>
          <a:solidFill>
            <a:srgbClr val="DAEBF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300" b="1">
                <a:solidFill>
                  <a:srgbClr val="000000"/>
                </a:solidFill>
              </a:rPr>
              <a:t>知識庫管理
</a:t>
            </a:r>
            <a:r>
              <a:rPr sz="1000">
                <a:solidFill>
                  <a:srgbClr val="000000"/>
                </a:solidFill>
              </a:rPr>
              <a:t>CRUD 知識庫資料管理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循環圖</a:t>
            </a:r>
          </a:p>
        </p:txBody>
      </p:sp>
      <p:sp>
        <p:nvSpPr>
          <p:cNvPr id="3" name="Oval 2"/>
          <p:cNvSpPr/>
          <p:nvPr/>
        </p:nvSpPr>
        <p:spPr>
          <a:xfrm>
            <a:off x="3657600" y="1325880"/>
            <a:ext cx="1828800" cy="1645920"/>
          </a:xfrm>
          <a:prstGeom prst="ellipse">
            <a:avLst/>
          </a:prstGeom>
          <a:solidFill>
            <a:srgbClr val="DDEBF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>
                <a:solidFill>
                  <a:srgbClr val="0066CC"/>
                </a:solidFill>
                <a:latin typeface="Segoe UI Emoji"/>
              </a:rPr>
              <a:t>💻
</a:t>
            </a:r>
            <a:r>
              <a:rPr sz="1300" b="1">
                <a:solidFill>
                  <a:srgbClr val="000000"/>
                </a:solidFill>
              </a:rPr>
              <a:t>前端介面與初始化
</a:t>
            </a:r>
          </a:p>
        </p:txBody>
      </p:sp>
      <p:sp>
        <p:nvSpPr>
          <p:cNvPr id="4" name="Oval 3"/>
          <p:cNvSpPr/>
          <p:nvPr/>
        </p:nvSpPr>
        <p:spPr>
          <a:xfrm>
            <a:off x="5394960" y="3063240"/>
            <a:ext cx="1828800" cy="1645920"/>
          </a:xfrm>
          <a:prstGeom prst="ellipse">
            <a:avLst/>
          </a:prstGeom>
          <a:solidFill>
            <a:srgbClr val="DDEBF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>
                <a:solidFill>
                  <a:srgbClr val="0066CC"/>
                </a:solidFill>
                <a:latin typeface="Segoe UI Emoji"/>
              </a:rPr>
              <a:t>📂
</a:t>
            </a:r>
            <a:r>
              <a:rPr sz="1300" b="1">
                <a:solidFill>
                  <a:srgbClr val="000000"/>
                </a:solidFill>
              </a:rPr>
              <a:t>文件上傳與索引
</a:t>
            </a:r>
          </a:p>
        </p:txBody>
      </p:sp>
      <p:sp>
        <p:nvSpPr>
          <p:cNvPr id="5" name="Oval 4"/>
          <p:cNvSpPr/>
          <p:nvPr/>
        </p:nvSpPr>
        <p:spPr>
          <a:xfrm>
            <a:off x="3657600" y="4800600"/>
            <a:ext cx="1828800" cy="1645920"/>
          </a:xfrm>
          <a:prstGeom prst="ellipse">
            <a:avLst/>
          </a:prstGeom>
          <a:solidFill>
            <a:srgbClr val="DDEBF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>
                <a:solidFill>
                  <a:srgbClr val="0066CC"/>
                </a:solidFill>
                <a:latin typeface="Segoe UI Emoji"/>
              </a:rPr>
              <a:t>🤖
</a:t>
            </a:r>
            <a:r>
              <a:rPr sz="1300" b="1">
                <a:solidFill>
                  <a:srgbClr val="000000"/>
                </a:solidFill>
              </a:rPr>
              <a:t>回答生成
</a:t>
            </a:r>
          </a:p>
        </p:txBody>
      </p:sp>
      <p:sp>
        <p:nvSpPr>
          <p:cNvPr id="6" name="Oval 5"/>
          <p:cNvSpPr/>
          <p:nvPr/>
        </p:nvSpPr>
        <p:spPr>
          <a:xfrm>
            <a:off x="1920240" y="3063240"/>
            <a:ext cx="1828800" cy="1645920"/>
          </a:xfrm>
          <a:prstGeom prst="ellipse">
            <a:avLst/>
          </a:prstGeom>
          <a:solidFill>
            <a:srgbClr val="DDEBF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000">
                <a:solidFill>
                  <a:srgbClr val="0066CC"/>
                </a:solidFill>
                <a:latin typeface="Segoe UI Emoji"/>
              </a:rPr>
              <a:t>🗂️
</a:t>
            </a:r>
            <a:r>
              <a:rPr sz="1300" b="1">
                <a:solidFill>
                  <a:srgbClr val="000000"/>
                </a:solidFill>
              </a:rPr>
              <a:t>知識庫管理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